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3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4"/>
  </p:sldMasterIdLst>
  <p:notesMasterIdLst>
    <p:notesMasterId r:id="rId87"/>
  </p:notesMasterIdLst>
  <p:handoutMasterIdLst>
    <p:handoutMasterId r:id="rId88"/>
  </p:handoutMasterIdLst>
  <p:sldIdLst>
    <p:sldId id="336" r:id="rId5"/>
    <p:sldId id="358" r:id="rId6"/>
    <p:sldId id="260" r:id="rId7"/>
    <p:sldId id="261" r:id="rId8"/>
    <p:sldId id="337" r:id="rId9"/>
    <p:sldId id="263" r:id="rId10"/>
    <p:sldId id="264" r:id="rId11"/>
    <p:sldId id="265" r:id="rId12"/>
    <p:sldId id="266" r:id="rId13"/>
    <p:sldId id="352" r:id="rId14"/>
    <p:sldId id="355" r:id="rId15"/>
    <p:sldId id="267" r:id="rId16"/>
    <p:sldId id="327" r:id="rId17"/>
    <p:sldId id="269" r:id="rId18"/>
    <p:sldId id="339" r:id="rId19"/>
    <p:sldId id="271" r:id="rId20"/>
    <p:sldId id="277" r:id="rId21"/>
    <p:sldId id="276" r:id="rId22"/>
    <p:sldId id="274" r:id="rId23"/>
    <p:sldId id="272" r:id="rId24"/>
    <p:sldId id="28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341" r:id="rId33"/>
    <p:sldId id="340" r:id="rId34"/>
    <p:sldId id="342" r:id="rId35"/>
    <p:sldId id="286" r:id="rId36"/>
    <p:sldId id="289" r:id="rId37"/>
    <p:sldId id="288" r:id="rId38"/>
    <p:sldId id="287" r:id="rId39"/>
    <p:sldId id="343" r:id="rId40"/>
    <p:sldId id="290" r:id="rId41"/>
    <p:sldId id="346" r:id="rId42"/>
    <p:sldId id="345" r:id="rId43"/>
    <p:sldId id="344" r:id="rId44"/>
    <p:sldId id="332" r:id="rId45"/>
    <p:sldId id="291" r:id="rId46"/>
    <p:sldId id="293" r:id="rId47"/>
    <p:sldId id="294" r:id="rId48"/>
    <p:sldId id="350" r:id="rId49"/>
    <p:sldId id="351" r:id="rId50"/>
    <p:sldId id="349" r:id="rId51"/>
    <p:sldId id="334" r:id="rId52"/>
    <p:sldId id="295" r:id="rId53"/>
    <p:sldId id="297" r:id="rId54"/>
    <p:sldId id="347" r:id="rId55"/>
    <p:sldId id="298" r:id="rId56"/>
    <p:sldId id="299" r:id="rId57"/>
    <p:sldId id="300" r:id="rId58"/>
    <p:sldId id="348" r:id="rId59"/>
    <p:sldId id="301" r:id="rId60"/>
    <p:sldId id="302" r:id="rId61"/>
    <p:sldId id="303" r:id="rId62"/>
    <p:sldId id="304" r:id="rId63"/>
    <p:sldId id="305" r:id="rId64"/>
    <p:sldId id="308" r:id="rId65"/>
    <p:sldId id="357" r:id="rId66"/>
    <p:sldId id="307" r:id="rId67"/>
    <p:sldId id="306" r:id="rId68"/>
    <p:sldId id="356" r:id="rId69"/>
    <p:sldId id="335" r:id="rId70"/>
    <p:sldId id="309" r:id="rId71"/>
    <p:sldId id="310" r:id="rId72"/>
    <p:sldId id="372" r:id="rId73"/>
    <p:sldId id="373" r:id="rId74"/>
    <p:sldId id="374" r:id="rId75"/>
    <p:sldId id="311" r:id="rId76"/>
    <p:sldId id="312" r:id="rId77"/>
    <p:sldId id="316" r:id="rId78"/>
    <p:sldId id="318" r:id="rId79"/>
    <p:sldId id="319" r:id="rId80"/>
    <p:sldId id="359" r:id="rId81"/>
    <p:sldId id="370" r:id="rId82"/>
    <p:sldId id="371" r:id="rId83"/>
    <p:sldId id="375" r:id="rId84"/>
    <p:sldId id="360" r:id="rId85"/>
    <p:sldId id="321" r:id="rId86"/>
  </p:sldIdLst>
  <p:sldSz cx="12192000" cy="6858000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72" userDrawn="1">
          <p15:clr>
            <a:srgbClr val="A4A3A4"/>
          </p15:clr>
        </p15:guide>
        <p15:guide id="2" pos="3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Neil, Jason" initials="OJ" lastIdx="1" clrIdx="0"/>
  <p:cmAuthor id="1" name="Tepe, Anil" initials="TA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04" autoAdjust="0"/>
  </p:normalViewPr>
  <p:slideViewPr>
    <p:cSldViewPr snapToGrid="0">
      <p:cViewPr varScale="1">
        <p:scale>
          <a:sx n="106" d="100"/>
          <a:sy n="106" d="100"/>
        </p:scale>
        <p:origin x="-714" y="-96"/>
      </p:cViewPr>
      <p:guideLst>
        <p:guide orient="horz" pos="1172"/>
        <p:guide pos="3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 snapToGrid="0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12T11:16:54.489" idx="1">
    <p:pos x="7264" y="183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29T15:53:00.191" idx="1">
    <p:pos x="10" y="10"/>
    <p:text>69,6 dBA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2905AE-A2A2-4233-9B3F-266CBCA0B0F4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51D32B6-0E23-4B72-89B7-606E3E66B43C}">
      <dgm:prSet phldrT="[Text]" custT="1"/>
      <dgm:spPr/>
      <dgm:t>
        <a:bodyPr/>
        <a:lstStyle/>
        <a:p>
          <a:r>
            <a:rPr lang="tr-TR" sz="1000" dirty="0" smtClean="0"/>
            <a:t>KAYIŞ TİPLERİ</a:t>
          </a:r>
          <a:endParaRPr lang="tr-TR" sz="1000" dirty="0"/>
        </a:p>
      </dgm:t>
    </dgm:pt>
    <dgm:pt modelId="{25F5856E-18B2-494A-AD01-A4CAEF5966D4}" type="parTrans" cxnId="{21C2D4CD-6F1E-4B07-8184-B03E2B8BE2F6}">
      <dgm:prSet/>
      <dgm:spPr/>
      <dgm:t>
        <a:bodyPr/>
        <a:lstStyle/>
        <a:p>
          <a:endParaRPr lang="tr-TR"/>
        </a:p>
      </dgm:t>
    </dgm:pt>
    <dgm:pt modelId="{09AEDAB6-A6F3-48F3-A56E-9D45B1C2862C}" type="sibTrans" cxnId="{21C2D4CD-6F1E-4B07-8184-B03E2B8BE2F6}">
      <dgm:prSet/>
      <dgm:spPr/>
      <dgm:t>
        <a:bodyPr/>
        <a:lstStyle/>
        <a:p>
          <a:endParaRPr lang="tr-TR"/>
        </a:p>
      </dgm:t>
    </dgm:pt>
    <dgm:pt modelId="{9FA1A599-2E3D-4B9A-B36B-2DB412B0E5EE}">
      <dgm:prSet phldrT="[Text]"/>
      <dgm:spPr/>
      <dgm:t>
        <a:bodyPr/>
        <a:lstStyle/>
        <a:p>
          <a:r>
            <a:rPr lang="tr-TR" dirty="0" smtClean="0"/>
            <a:t>SÜRTÜNME BAZLI TEMAS</a:t>
          </a:r>
          <a:endParaRPr lang="tr-TR" dirty="0"/>
        </a:p>
      </dgm:t>
    </dgm:pt>
    <dgm:pt modelId="{87BAC58F-5C74-4048-8183-6789B27E93A6}" type="parTrans" cxnId="{1D2D36A6-DA25-41F8-80F3-299AA0ED9FE9}">
      <dgm:prSet/>
      <dgm:spPr/>
      <dgm:t>
        <a:bodyPr/>
        <a:lstStyle/>
        <a:p>
          <a:endParaRPr lang="tr-TR"/>
        </a:p>
      </dgm:t>
    </dgm:pt>
    <dgm:pt modelId="{62C77168-925B-4EC8-A1DD-5B617186463A}" type="sibTrans" cxnId="{1D2D36A6-DA25-41F8-80F3-299AA0ED9FE9}">
      <dgm:prSet/>
      <dgm:spPr/>
      <dgm:t>
        <a:bodyPr/>
        <a:lstStyle/>
        <a:p>
          <a:endParaRPr lang="tr-TR"/>
        </a:p>
      </dgm:t>
    </dgm:pt>
    <dgm:pt modelId="{E61DFCF2-DD2F-4373-A871-EF5374E0B509}">
      <dgm:prSet phldrT="[Text]"/>
      <dgm:spPr/>
      <dgm:t>
        <a:bodyPr/>
        <a:lstStyle/>
        <a:p>
          <a:r>
            <a:rPr lang="tr-TR" dirty="0" smtClean="0"/>
            <a:t>V-KAYIŞLARI VE BİRLEŞİK KAYIŞLAR</a:t>
          </a:r>
          <a:endParaRPr lang="tr-TR" dirty="0"/>
        </a:p>
      </dgm:t>
    </dgm:pt>
    <dgm:pt modelId="{145D84BE-B539-43D5-9EA1-3F51306F9BEE}" type="parTrans" cxnId="{33E4DE77-4AB9-4CE8-8CF4-39E2091611D2}">
      <dgm:prSet/>
      <dgm:spPr/>
      <dgm:t>
        <a:bodyPr/>
        <a:lstStyle/>
        <a:p>
          <a:endParaRPr lang="tr-TR"/>
        </a:p>
      </dgm:t>
    </dgm:pt>
    <dgm:pt modelId="{01ECE156-3757-4A19-9E6A-F733833A2A3E}" type="sibTrans" cxnId="{33E4DE77-4AB9-4CE8-8CF4-39E2091611D2}">
      <dgm:prSet/>
      <dgm:spPr/>
      <dgm:t>
        <a:bodyPr/>
        <a:lstStyle/>
        <a:p>
          <a:endParaRPr lang="tr-TR"/>
        </a:p>
      </dgm:t>
    </dgm:pt>
    <dgm:pt modelId="{88F12322-FD5A-4296-8A6A-DAF0A84F7542}">
      <dgm:prSet phldrT="[Text]"/>
      <dgm:spPr/>
      <dgm:t>
        <a:bodyPr/>
        <a:lstStyle/>
        <a:p>
          <a:r>
            <a:rPr lang="tr-TR" dirty="0" smtClean="0"/>
            <a:t>DEĞİŞKEN HIZLI</a:t>
          </a:r>
          <a:endParaRPr lang="tr-TR" dirty="0"/>
        </a:p>
      </dgm:t>
    </dgm:pt>
    <dgm:pt modelId="{58FDC50B-1967-449D-B0A5-767DC70B8C00}" type="parTrans" cxnId="{EBD1A1DB-BBB6-4C59-8A85-1DA8EC16806E}">
      <dgm:prSet/>
      <dgm:spPr/>
      <dgm:t>
        <a:bodyPr/>
        <a:lstStyle/>
        <a:p>
          <a:endParaRPr lang="tr-TR"/>
        </a:p>
      </dgm:t>
    </dgm:pt>
    <dgm:pt modelId="{5882B154-4E3C-4BF8-B3A0-ACAC036DC802}" type="sibTrans" cxnId="{EBD1A1DB-BBB6-4C59-8A85-1DA8EC16806E}">
      <dgm:prSet/>
      <dgm:spPr/>
      <dgm:t>
        <a:bodyPr/>
        <a:lstStyle/>
        <a:p>
          <a:endParaRPr lang="tr-TR"/>
        </a:p>
      </dgm:t>
    </dgm:pt>
    <dgm:pt modelId="{1D3A4751-F348-457E-B6CF-70E7C7A62256}">
      <dgm:prSet phldrT="[Text]"/>
      <dgm:spPr/>
      <dgm:t>
        <a:bodyPr/>
        <a:lstStyle/>
        <a:p>
          <a:r>
            <a:rPr lang="tr-TR" dirty="0" smtClean="0"/>
            <a:t>POZİTİF TEMAS</a:t>
          </a:r>
          <a:endParaRPr lang="tr-TR" dirty="0"/>
        </a:p>
      </dgm:t>
    </dgm:pt>
    <dgm:pt modelId="{6C8F9948-BAE0-43DD-8F3C-1EE00498630B}" type="parTrans" cxnId="{C71F2A97-19FB-44A5-AC81-6A7DE947EA2A}">
      <dgm:prSet/>
      <dgm:spPr/>
      <dgm:t>
        <a:bodyPr/>
        <a:lstStyle/>
        <a:p>
          <a:endParaRPr lang="tr-TR"/>
        </a:p>
      </dgm:t>
    </dgm:pt>
    <dgm:pt modelId="{244779FC-E84B-474C-8A43-EEF10F370C61}" type="sibTrans" cxnId="{C71F2A97-19FB-44A5-AC81-6A7DE947EA2A}">
      <dgm:prSet/>
      <dgm:spPr/>
      <dgm:t>
        <a:bodyPr/>
        <a:lstStyle/>
        <a:p>
          <a:endParaRPr lang="tr-TR"/>
        </a:p>
      </dgm:t>
    </dgm:pt>
    <dgm:pt modelId="{6EA348E9-8A37-4D3F-9C96-91088B5872DB}">
      <dgm:prSet phldrT="[Text]"/>
      <dgm:spPr/>
      <dgm:t>
        <a:bodyPr/>
        <a:lstStyle/>
        <a:p>
          <a:r>
            <a:rPr lang="tr-TR" dirty="0" smtClean="0"/>
            <a:t>KAUÇUK ZAMAN KAYIŞLARI</a:t>
          </a:r>
          <a:endParaRPr lang="tr-TR" dirty="0"/>
        </a:p>
      </dgm:t>
    </dgm:pt>
    <dgm:pt modelId="{592E30C7-9ECB-484D-9F7E-B0966B215009}" type="parTrans" cxnId="{B423A6BF-0278-4FDB-82AC-32B97C141A16}">
      <dgm:prSet/>
      <dgm:spPr/>
      <dgm:t>
        <a:bodyPr/>
        <a:lstStyle/>
        <a:p>
          <a:endParaRPr lang="tr-TR"/>
        </a:p>
      </dgm:t>
    </dgm:pt>
    <dgm:pt modelId="{BCEA7C2D-13CB-42BE-8CA6-32BA297884A7}" type="sibTrans" cxnId="{B423A6BF-0278-4FDB-82AC-32B97C141A16}">
      <dgm:prSet/>
      <dgm:spPr/>
      <dgm:t>
        <a:bodyPr/>
        <a:lstStyle/>
        <a:p>
          <a:endParaRPr lang="tr-TR"/>
        </a:p>
      </dgm:t>
    </dgm:pt>
    <dgm:pt modelId="{0B60406A-784D-4AC6-9137-7E149EEFC038}">
      <dgm:prSet/>
      <dgm:spPr/>
      <dgm:t>
        <a:bodyPr/>
        <a:lstStyle/>
        <a:p>
          <a:r>
            <a:rPr lang="tr-TR" dirty="0" smtClean="0"/>
            <a:t>KANALLI KAYIŞLAR</a:t>
          </a:r>
          <a:endParaRPr lang="tr-TR" dirty="0"/>
        </a:p>
      </dgm:t>
    </dgm:pt>
    <dgm:pt modelId="{54641245-5C71-4647-810C-74C834BCF36E}" type="parTrans" cxnId="{333D3CE3-C3C7-467C-825D-6DEA98ABF9F5}">
      <dgm:prSet/>
      <dgm:spPr/>
      <dgm:t>
        <a:bodyPr/>
        <a:lstStyle/>
        <a:p>
          <a:endParaRPr lang="tr-TR"/>
        </a:p>
      </dgm:t>
    </dgm:pt>
    <dgm:pt modelId="{CA0A603A-AF1F-4D32-87F2-5B8C58C4EC9A}" type="sibTrans" cxnId="{333D3CE3-C3C7-467C-825D-6DEA98ABF9F5}">
      <dgm:prSet/>
      <dgm:spPr/>
      <dgm:t>
        <a:bodyPr/>
        <a:lstStyle/>
        <a:p>
          <a:endParaRPr lang="tr-TR"/>
        </a:p>
      </dgm:t>
    </dgm:pt>
    <dgm:pt modelId="{100268E6-5BCC-4294-9787-FAE0EECCC96E}">
      <dgm:prSet/>
      <dgm:spPr/>
      <dgm:t>
        <a:bodyPr/>
        <a:lstStyle/>
        <a:p>
          <a:r>
            <a:rPr lang="tr-TR" dirty="0" smtClean="0"/>
            <a:t>POLİÜRETHAN ZAMAN KAYIŞLARI</a:t>
          </a:r>
          <a:endParaRPr lang="tr-TR" dirty="0"/>
        </a:p>
      </dgm:t>
    </dgm:pt>
    <dgm:pt modelId="{371AFCF2-FFA9-46A7-AED4-1FBFFA39ECB1}" type="parTrans" cxnId="{B19D9A09-39CF-4E46-B5EC-46D5138F675A}">
      <dgm:prSet/>
      <dgm:spPr/>
      <dgm:t>
        <a:bodyPr/>
        <a:lstStyle/>
        <a:p>
          <a:endParaRPr lang="tr-TR"/>
        </a:p>
      </dgm:t>
    </dgm:pt>
    <dgm:pt modelId="{6E5ECFE0-874D-4269-B182-FA0B109A2D10}" type="sibTrans" cxnId="{B19D9A09-39CF-4E46-B5EC-46D5138F675A}">
      <dgm:prSet/>
      <dgm:spPr/>
      <dgm:t>
        <a:bodyPr/>
        <a:lstStyle/>
        <a:p>
          <a:endParaRPr lang="tr-TR"/>
        </a:p>
      </dgm:t>
    </dgm:pt>
    <dgm:pt modelId="{B3F52402-C0EC-455F-B7D9-52316575EEB2}">
      <dgm:prSet/>
      <dgm:spPr/>
      <dgm:t>
        <a:bodyPr/>
        <a:lstStyle/>
        <a:p>
          <a:r>
            <a:rPr lang="tr-TR" dirty="0" smtClean="0"/>
            <a:t>SARGILI/SARGISIZ</a:t>
          </a:r>
          <a:endParaRPr lang="tr-TR" dirty="0"/>
        </a:p>
      </dgm:t>
    </dgm:pt>
    <dgm:pt modelId="{42DD5C0E-BAC6-4024-87AA-00FA10D9F42B}" type="parTrans" cxnId="{48E881B7-53F6-4B6F-84E6-A7A4A5F64FBC}">
      <dgm:prSet/>
      <dgm:spPr/>
      <dgm:t>
        <a:bodyPr/>
        <a:lstStyle/>
        <a:p>
          <a:endParaRPr lang="tr-TR"/>
        </a:p>
      </dgm:t>
    </dgm:pt>
    <dgm:pt modelId="{F722F4D2-389D-4BDD-8BB4-C1FDC659C241}" type="sibTrans" cxnId="{48E881B7-53F6-4B6F-84E6-A7A4A5F64FBC}">
      <dgm:prSet/>
      <dgm:spPr/>
      <dgm:t>
        <a:bodyPr/>
        <a:lstStyle/>
        <a:p>
          <a:endParaRPr lang="tr-TR"/>
        </a:p>
      </dgm:t>
    </dgm:pt>
    <dgm:pt modelId="{54A001AC-28B9-4E40-AEE7-91148EC67B73}">
      <dgm:prSet/>
      <dgm:spPr/>
      <dgm:t>
        <a:bodyPr/>
        <a:lstStyle/>
        <a:p>
          <a:r>
            <a:rPr lang="tr-TR" dirty="0" smtClean="0"/>
            <a:t>DAR/KLASİK KESİT</a:t>
          </a:r>
          <a:endParaRPr lang="tr-TR" dirty="0"/>
        </a:p>
      </dgm:t>
    </dgm:pt>
    <dgm:pt modelId="{93B849F2-4F18-499B-8A86-E143E25893F1}" type="parTrans" cxnId="{9F8B1370-A350-4C04-991A-169ED76B16C5}">
      <dgm:prSet/>
      <dgm:spPr/>
      <dgm:t>
        <a:bodyPr/>
        <a:lstStyle/>
        <a:p>
          <a:endParaRPr lang="tr-TR"/>
        </a:p>
      </dgm:t>
    </dgm:pt>
    <dgm:pt modelId="{3CC2B2DD-95CF-4857-AD7D-2FC409D7BD87}" type="sibTrans" cxnId="{9F8B1370-A350-4C04-991A-169ED76B16C5}">
      <dgm:prSet/>
      <dgm:spPr/>
      <dgm:t>
        <a:bodyPr/>
        <a:lstStyle/>
        <a:p>
          <a:endParaRPr lang="tr-TR"/>
        </a:p>
      </dgm:t>
    </dgm:pt>
    <dgm:pt modelId="{961DE77A-D75A-480F-9924-1900A4B18C54}">
      <dgm:prSet/>
      <dgm:spPr/>
      <dgm:t>
        <a:bodyPr/>
        <a:lstStyle/>
        <a:p>
          <a:r>
            <a:rPr lang="tr-TR" dirty="0" smtClean="0"/>
            <a:t>ELASTİK OLAN</a:t>
          </a:r>
          <a:endParaRPr lang="tr-TR" dirty="0"/>
        </a:p>
      </dgm:t>
    </dgm:pt>
    <dgm:pt modelId="{4D38D3E5-8838-4969-9A76-08D8DAC8D93D}" type="parTrans" cxnId="{5DE9256F-C9E7-439F-8412-51058C9CB5AB}">
      <dgm:prSet/>
      <dgm:spPr/>
      <dgm:t>
        <a:bodyPr/>
        <a:lstStyle/>
        <a:p>
          <a:endParaRPr lang="tr-TR"/>
        </a:p>
      </dgm:t>
    </dgm:pt>
    <dgm:pt modelId="{FA905317-0306-4694-81C3-8D00636A78A1}" type="sibTrans" cxnId="{5DE9256F-C9E7-439F-8412-51058C9CB5AB}">
      <dgm:prSet/>
      <dgm:spPr/>
      <dgm:t>
        <a:bodyPr/>
        <a:lstStyle/>
        <a:p>
          <a:endParaRPr lang="tr-TR"/>
        </a:p>
      </dgm:t>
    </dgm:pt>
    <dgm:pt modelId="{4B6B9A3A-6729-4E9B-853B-D83EBDD052B6}">
      <dgm:prSet/>
      <dgm:spPr/>
      <dgm:t>
        <a:bodyPr/>
        <a:lstStyle/>
        <a:p>
          <a:r>
            <a:rPr lang="tr-TR" dirty="0" smtClean="0"/>
            <a:t>ELASTİK OLMAYAN</a:t>
          </a:r>
          <a:endParaRPr lang="tr-TR" dirty="0"/>
        </a:p>
      </dgm:t>
    </dgm:pt>
    <dgm:pt modelId="{DDA64417-EDF5-41FF-9EAE-061773F69610}" type="parTrans" cxnId="{9A35B9BF-57AA-4A52-80E4-57FD1C4D3ECD}">
      <dgm:prSet/>
      <dgm:spPr/>
      <dgm:t>
        <a:bodyPr/>
        <a:lstStyle/>
        <a:p>
          <a:endParaRPr lang="tr-TR"/>
        </a:p>
      </dgm:t>
    </dgm:pt>
    <dgm:pt modelId="{5FE605D0-270E-45FC-A40A-A5015BF11D40}" type="sibTrans" cxnId="{9A35B9BF-57AA-4A52-80E4-57FD1C4D3ECD}">
      <dgm:prSet/>
      <dgm:spPr/>
      <dgm:t>
        <a:bodyPr/>
        <a:lstStyle/>
        <a:p>
          <a:endParaRPr lang="tr-TR"/>
        </a:p>
      </dgm:t>
    </dgm:pt>
    <dgm:pt modelId="{C3ECAB14-2509-45E9-99B8-F731851D5CBA}" type="pres">
      <dgm:prSet presAssocID="{092905AE-A2A2-4233-9B3F-266CBCA0B0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F5850A83-D0F5-437E-8E5A-4B77E6DF6D47}" type="pres">
      <dgm:prSet presAssocID="{951D32B6-0E23-4B72-89B7-606E3E66B43C}" presName="hierRoot1" presStyleCnt="0"/>
      <dgm:spPr/>
    </dgm:pt>
    <dgm:pt modelId="{6EE24BE9-D224-4A2A-9A85-580AEE728140}" type="pres">
      <dgm:prSet presAssocID="{951D32B6-0E23-4B72-89B7-606E3E66B43C}" presName="composite" presStyleCnt="0"/>
      <dgm:spPr/>
    </dgm:pt>
    <dgm:pt modelId="{63CCC3D4-7823-42BF-AB32-C4C4B8CB31DD}" type="pres">
      <dgm:prSet presAssocID="{951D32B6-0E23-4B72-89B7-606E3E66B43C}" presName="background" presStyleLbl="node0" presStyleIdx="0" presStyleCnt="1"/>
      <dgm:spPr/>
    </dgm:pt>
    <dgm:pt modelId="{2D11AC6A-A6D5-4A25-822B-FBE94C2356E3}" type="pres">
      <dgm:prSet presAssocID="{951D32B6-0E23-4B72-89B7-606E3E66B43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34A1E6F-9C41-44F1-9403-3A23ADB6E1A2}" type="pres">
      <dgm:prSet presAssocID="{951D32B6-0E23-4B72-89B7-606E3E66B43C}" presName="hierChild2" presStyleCnt="0"/>
      <dgm:spPr/>
    </dgm:pt>
    <dgm:pt modelId="{D1E29548-B767-4A12-ACF8-6F9B77494F73}" type="pres">
      <dgm:prSet presAssocID="{87BAC58F-5C74-4048-8183-6789B27E93A6}" presName="Name10" presStyleLbl="parChTrans1D2" presStyleIdx="0" presStyleCnt="2"/>
      <dgm:spPr/>
      <dgm:t>
        <a:bodyPr/>
        <a:lstStyle/>
        <a:p>
          <a:endParaRPr lang="tr-TR"/>
        </a:p>
      </dgm:t>
    </dgm:pt>
    <dgm:pt modelId="{B32EA648-46AC-4FA9-AFB2-32C9D5E9E4DD}" type="pres">
      <dgm:prSet presAssocID="{9FA1A599-2E3D-4B9A-B36B-2DB412B0E5EE}" presName="hierRoot2" presStyleCnt="0"/>
      <dgm:spPr/>
    </dgm:pt>
    <dgm:pt modelId="{FF2781CA-0022-4EC6-90CB-DB890E363559}" type="pres">
      <dgm:prSet presAssocID="{9FA1A599-2E3D-4B9A-B36B-2DB412B0E5EE}" presName="composite2" presStyleCnt="0"/>
      <dgm:spPr/>
    </dgm:pt>
    <dgm:pt modelId="{A1EC4EC4-706D-48D8-A822-4A13D6A591D5}" type="pres">
      <dgm:prSet presAssocID="{9FA1A599-2E3D-4B9A-B36B-2DB412B0E5EE}" presName="background2" presStyleLbl="node2" presStyleIdx="0" presStyleCnt="2"/>
      <dgm:spPr/>
    </dgm:pt>
    <dgm:pt modelId="{F6341951-6165-497F-82F7-8A8DEB80E130}" type="pres">
      <dgm:prSet presAssocID="{9FA1A599-2E3D-4B9A-B36B-2DB412B0E5E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D76F0C1-4594-40D1-9E82-142E679E87EA}" type="pres">
      <dgm:prSet presAssocID="{9FA1A599-2E3D-4B9A-B36B-2DB412B0E5EE}" presName="hierChild3" presStyleCnt="0"/>
      <dgm:spPr/>
    </dgm:pt>
    <dgm:pt modelId="{26EF67D3-79AC-4972-BC26-5BD4F55C7365}" type="pres">
      <dgm:prSet presAssocID="{145D84BE-B539-43D5-9EA1-3F51306F9BEE}" presName="Name17" presStyleLbl="parChTrans1D3" presStyleIdx="0" presStyleCnt="5"/>
      <dgm:spPr/>
      <dgm:t>
        <a:bodyPr/>
        <a:lstStyle/>
        <a:p>
          <a:endParaRPr lang="tr-TR"/>
        </a:p>
      </dgm:t>
    </dgm:pt>
    <dgm:pt modelId="{68F37784-3173-41B2-8253-3EC09C74C035}" type="pres">
      <dgm:prSet presAssocID="{E61DFCF2-DD2F-4373-A871-EF5374E0B509}" presName="hierRoot3" presStyleCnt="0"/>
      <dgm:spPr/>
    </dgm:pt>
    <dgm:pt modelId="{9BD9BBB4-77CF-4541-B975-E3D63562EA4A}" type="pres">
      <dgm:prSet presAssocID="{E61DFCF2-DD2F-4373-A871-EF5374E0B509}" presName="composite3" presStyleCnt="0"/>
      <dgm:spPr/>
    </dgm:pt>
    <dgm:pt modelId="{A86DFE6F-1A3A-4334-A416-8D3E5DF8F85B}" type="pres">
      <dgm:prSet presAssocID="{E61DFCF2-DD2F-4373-A871-EF5374E0B509}" presName="background3" presStyleLbl="node3" presStyleIdx="0" presStyleCnt="5"/>
      <dgm:spPr/>
    </dgm:pt>
    <dgm:pt modelId="{0C63903D-2955-40A8-9299-764A20EA6078}" type="pres">
      <dgm:prSet presAssocID="{E61DFCF2-DD2F-4373-A871-EF5374E0B509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80AF14-FF47-42D1-918B-3E2474EAC33A}" type="pres">
      <dgm:prSet presAssocID="{E61DFCF2-DD2F-4373-A871-EF5374E0B509}" presName="hierChild4" presStyleCnt="0"/>
      <dgm:spPr/>
    </dgm:pt>
    <dgm:pt modelId="{1B4DCB54-9C76-4CB2-8FDA-E84BA2A00C71}" type="pres">
      <dgm:prSet presAssocID="{42DD5C0E-BAC6-4024-87AA-00FA10D9F42B}" presName="Name23" presStyleLbl="parChTrans1D4" presStyleIdx="0" presStyleCnt="4"/>
      <dgm:spPr/>
      <dgm:t>
        <a:bodyPr/>
        <a:lstStyle/>
        <a:p>
          <a:endParaRPr lang="tr-TR"/>
        </a:p>
      </dgm:t>
    </dgm:pt>
    <dgm:pt modelId="{3285A0ED-E1E5-441A-A0E1-EB717504CACA}" type="pres">
      <dgm:prSet presAssocID="{B3F52402-C0EC-455F-B7D9-52316575EEB2}" presName="hierRoot4" presStyleCnt="0"/>
      <dgm:spPr/>
    </dgm:pt>
    <dgm:pt modelId="{5FACB750-1F58-4D99-92D6-08AAFC67C39F}" type="pres">
      <dgm:prSet presAssocID="{B3F52402-C0EC-455F-B7D9-52316575EEB2}" presName="composite4" presStyleCnt="0"/>
      <dgm:spPr/>
    </dgm:pt>
    <dgm:pt modelId="{761F5DEE-CBCB-4E06-BFFA-4CEA7EF467FF}" type="pres">
      <dgm:prSet presAssocID="{B3F52402-C0EC-455F-B7D9-52316575EEB2}" presName="background4" presStyleLbl="node4" presStyleIdx="0" presStyleCnt="4"/>
      <dgm:spPr/>
    </dgm:pt>
    <dgm:pt modelId="{EE78703A-DA26-4BBA-92F1-558DF0A47FF8}" type="pres">
      <dgm:prSet presAssocID="{B3F52402-C0EC-455F-B7D9-52316575EEB2}" presName="text4" presStyleLbl="fgAcc4" presStyleIdx="0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2A61810-2F0B-4D3F-B159-0D13195B9E06}" type="pres">
      <dgm:prSet presAssocID="{B3F52402-C0EC-455F-B7D9-52316575EEB2}" presName="hierChild5" presStyleCnt="0"/>
      <dgm:spPr/>
    </dgm:pt>
    <dgm:pt modelId="{78370EC6-B24D-4E04-B77D-B24DBC3D1ED0}" type="pres">
      <dgm:prSet presAssocID="{93B849F2-4F18-499B-8A86-E143E25893F1}" presName="Name23" presStyleLbl="parChTrans1D4" presStyleIdx="1" presStyleCnt="4"/>
      <dgm:spPr/>
      <dgm:t>
        <a:bodyPr/>
        <a:lstStyle/>
        <a:p>
          <a:endParaRPr lang="tr-TR"/>
        </a:p>
      </dgm:t>
    </dgm:pt>
    <dgm:pt modelId="{0CC58722-7F90-4D44-82B8-BC86BE5D7407}" type="pres">
      <dgm:prSet presAssocID="{54A001AC-28B9-4E40-AEE7-91148EC67B73}" presName="hierRoot4" presStyleCnt="0"/>
      <dgm:spPr/>
    </dgm:pt>
    <dgm:pt modelId="{D9626244-BC58-43A4-B48C-FA506483469C}" type="pres">
      <dgm:prSet presAssocID="{54A001AC-28B9-4E40-AEE7-91148EC67B73}" presName="composite4" presStyleCnt="0"/>
      <dgm:spPr/>
    </dgm:pt>
    <dgm:pt modelId="{5A397CA1-4244-4ADD-824D-DFE341BFB0A4}" type="pres">
      <dgm:prSet presAssocID="{54A001AC-28B9-4E40-AEE7-91148EC67B73}" presName="background4" presStyleLbl="node4" presStyleIdx="1" presStyleCnt="4"/>
      <dgm:spPr/>
    </dgm:pt>
    <dgm:pt modelId="{2AE7E9AC-28AC-4276-B4E2-5006BA0F05BA}" type="pres">
      <dgm:prSet presAssocID="{54A001AC-28B9-4E40-AEE7-91148EC67B73}" presName="text4" presStyleLbl="fgAcc4" presStyleIdx="1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8E869F7-822F-4015-9ADA-A5D240680AB4}" type="pres">
      <dgm:prSet presAssocID="{54A001AC-28B9-4E40-AEE7-91148EC67B73}" presName="hierChild5" presStyleCnt="0"/>
      <dgm:spPr/>
    </dgm:pt>
    <dgm:pt modelId="{BAE9A86C-13A8-407F-8915-089F89A21719}" type="pres">
      <dgm:prSet presAssocID="{58FDC50B-1967-449D-B0A5-767DC70B8C00}" presName="Name17" presStyleLbl="parChTrans1D3" presStyleIdx="1" presStyleCnt="5"/>
      <dgm:spPr/>
      <dgm:t>
        <a:bodyPr/>
        <a:lstStyle/>
        <a:p>
          <a:endParaRPr lang="tr-TR"/>
        </a:p>
      </dgm:t>
    </dgm:pt>
    <dgm:pt modelId="{C2847762-5D30-4669-A3AD-3628C360962B}" type="pres">
      <dgm:prSet presAssocID="{88F12322-FD5A-4296-8A6A-DAF0A84F7542}" presName="hierRoot3" presStyleCnt="0"/>
      <dgm:spPr/>
    </dgm:pt>
    <dgm:pt modelId="{2AB84441-2016-4FF9-8544-32E1BA051A15}" type="pres">
      <dgm:prSet presAssocID="{88F12322-FD5A-4296-8A6A-DAF0A84F7542}" presName="composite3" presStyleCnt="0"/>
      <dgm:spPr/>
    </dgm:pt>
    <dgm:pt modelId="{30A1C490-8A60-41E6-A917-347E775B3460}" type="pres">
      <dgm:prSet presAssocID="{88F12322-FD5A-4296-8A6A-DAF0A84F7542}" presName="background3" presStyleLbl="node3" presStyleIdx="1" presStyleCnt="5"/>
      <dgm:spPr/>
    </dgm:pt>
    <dgm:pt modelId="{D1EEAA2B-8A8F-4833-9909-E588466D8796}" type="pres">
      <dgm:prSet presAssocID="{88F12322-FD5A-4296-8A6A-DAF0A84F7542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5875C3F-F20D-4456-940C-93FC14E209ED}" type="pres">
      <dgm:prSet presAssocID="{88F12322-FD5A-4296-8A6A-DAF0A84F7542}" presName="hierChild4" presStyleCnt="0"/>
      <dgm:spPr/>
    </dgm:pt>
    <dgm:pt modelId="{0E555D58-0A39-4D93-BCD0-6C806693A0CA}" type="pres">
      <dgm:prSet presAssocID="{54641245-5C71-4647-810C-74C834BCF36E}" presName="Name17" presStyleLbl="parChTrans1D3" presStyleIdx="2" presStyleCnt="5"/>
      <dgm:spPr/>
      <dgm:t>
        <a:bodyPr/>
        <a:lstStyle/>
        <a:p>
          <a:endParaRPr lang="tr-TR"/>
        </a:p>
      </dgm:t>
    </dgm:pt>
    <dgm:pt modelId="{361CB4D8-2171-4610-89D3-8A3CEB55C3DA}" type="pres">
      <dgm:prSet presAssocID="{0B60406A-784D-4AC6-9137-7E149EEFC038}" presName="hierRoot3" presStyleCnt="0"/>
      <dgm:spPr/>
    </dgm:pt>
    <dgm:pt modelId="{B83725BF-B04B-4323-9980-2010DDF1F7EA}" type="pres">
      <dgm:prSet presAssocID="{0B60406A-784D-4AC6-9137-7E149EEFC038}" presName="composite3" presStyleCnt="0"/>
      <dgm:spPr/>
    </dgm:pt>
    <dgm:pt modelId="{7692173A-7624-4098-A9FB-877F24557DED}" type="pres">
      <dgm:prSet presAssocID="{0B60406A-784D-4AC6-9137-7E149EEFC038}" presName="background3" presStyleLbl="node3" presStyleIdx="2" presStyleCnt="5"/>
      <dgm:spPr/>
    </dgm:pt>
    <dgm:pt modelId="{460327D3-A106-4536-B4EE-BCAA50C082E8}" type="pres">
      <dgm:prSet presAssocID="{0B60406A-784D-4AC6-9137-7E149EEFC038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F582B43-7538-49D5-AD6A-5D0C25ECC483}" type="pres">
      <dgm:prSet presAssocID="{0B60406A-784D-4AC6-9137-7E149EEFC038}" presName="hierChild4" presStyleCnt="0"/>
      <dgm:spPr/>
    </dgm:pt>
    <dgm:pt modelId="{5F4E11E0-4421-4FD1-A579-B025847E1B75}" type="pres">
      <dgm:prSet presAssocID="{4D38D3E5-8838-4969-9A76-08D8DAC8D93D}" presName="Name23" presStyleLbl="parChTrans1D4" presStyleIdx="2" presStyleCnt="4"/>
      <dgm:spPr/>
      <dgm:t>
        <a:bodyPr/>
        <a:lstStyle/>
        <a:p>
          <a:endParaRPr lang="tr-TR"/>
        </a:p>
      </dgm:t>
    </dgm:pt>
    <dgm:pt modelId="{7AA4E3B4-9935-4A53-8868-B96172B5132D}" type="pres">
      <dgm:prSet presAssocID="{961DE77A-D75A-480F-9924-1900A4B18C54}" presName="hierRoot4" presStyleCnt="0"/>
      <dgm:spPr/>
    </dgm:pt>
    <dgm:pt modelId="{2E3B5165-1D68-4412-8550-E0FBE76A9718}" type="pres">
      <dgm:prSet presAssocID="{961DE77A-D75A-480F-9924-1900A4B18C54}" presName="composite4" presStyleCnt="0"/>
      <dgm:spPr/>
    </dgm:pt>
    <dgm:pt modelId="{3D524C21-B3D3-4301-9AFC-80BCE4A0FA12}" type="pres">
      <dgm:prSet presAssocID="{961DE77A-D75A-480F-9924-1900A4B18C54}" presName="background4" presStyleLbl="node4" presStyleIdx="2" presStyleCnt="4"/>
      <dgm:spPr/>
    </dgm:pt>
    <dgm:pt modelId="{5B73977A-7F1C-4CFB-A17D-F35022B764E3}" type="pres">
      <dgm:prSet presAssocID="{961DE77A-D75A-480F-9924-1900A4B18C54}" presName="text4" presStyleLbl="fgAcc4" presStyleIdx="2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FCE032F-36F3-4D02-9A75-4CF5353186DB}" type="pres">
      <dgm:prSet presAssocID="{961DE77A-D75A-480F-9924-1900A4B18C54}" presName="hierChild5" presStyleCnt="0"/>
      <dgm:spPr/>
    </dgm:pt>
    <dgm:pt modelId="{33653415-313E-4A67-878E-59DB65BAC4D8}" type="pres">
      <dgm:prSet presAssocID="{DDA64417-EDF5-41FF-9EAE-061773F69610}" presName="Name23" presStyleLbl="parChTrans1D4" presStyleIdx="3" presStyleCnt="4"/>
      <dgm:spPr/>
      <dgm:t>
        <a:bodyPr/>
        <a:lstStyle/>
        <a:p>
          <a:endParaRPr lang="tr-TR"/>
        </a:p>
      </dgm:t>
    </dgm:pt>
    <dgm:pt modelId="{27073C39-4954-46C9-B282-DB4E251F830D}" type="pres">
      <dgm:prSet presAssocID="{4B6B9A3A-6729-4E9B-853B-D83EBDD052B6}" presName="hierRoot4" presStyleCnt="0"/>
      <dgm:spPr/>
    </dgm:pt>
    <dgm:pt modelId="{E60B0514-3B74-4F00-99B0-8AE9C03550C4}" type="pres">
      <dgm:prSet presAssocID="{4B6B9A3A-6729-4E9B-853B-D83EBDD052B6}" presName="composite4" presStyleCnt="0"/>
      <dgm:spPr/>
    </dgm:pt>
    <dgm:pt modelId="{65613D78-2123-466D-968E-B4EAC105AFB6}" type="pres">
      <dgm:prSet presAssocID="{4B6B9A3A-6729-4E9B-853B-D83EBDD052B6}" presName="background4" presStyleLbl="node4" presStyleIdx="3" presStyleCnt="4"/>
      <dgm:spPr/>
    </dgm:pt>
    <dgm:pt modelId="{2EA781DC-8D0B-45D2-9723-A2786B9F9EA2}" type="pres">
      <dgm:prSet presAssocID="{4B6B9A3A-6729-4E9B-853B-D83EBDD052B6}" presName="text4" presStyleLbl="fgAcc4" presStyleIdx="3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9EBD2D0-2A3C-4B1C-BDC8-6C97AAB76076}" type="pres">
      <dgm:prSet presAssocID="{4B6B9A3A-6729-4E9B-853B-D83EBDD052B6}" presName="hierChild5" presStyleCnt="0"/>
      <dgm:spPr/>
    </dgm:pt>
    <dgm:pt modelId="{38072170-0CD9-43E0-96C7-129D5185CFB3}" type="pres">
      <dgm:prSet presAssocID="{6C8F9948-BAE0-43DD-8F3C-1EE00498630B}" presName="Name10" presStyleLbl="parChTrans1D2" presStyleIdx="1" presStyleCnt="2"/>
      <dgm:spPr/>
      <dgm:t>
        <a:bodyPr/>
        <a:lstStyle/>
        <a:p>
          <a:endParaRPr lang="tr-TR"/>
        </a:p>
      </dgm:t>
    </dgm:pt>
    <dgm:pt modelId="{485F6BEF-B255-400D-9C6B-B3A6D015095C}" type="pres">
      <dgm:prSet presAssocID="{1D3A4751-F348-457E-B6CF-70E7C7A62256}" presName="hierRoot2" presStyleCnt="0"/>
      <dgm:spPr/>
    </dgm:pt>
    <dgm:pt modelId="{F0C45112-584A-48F4-9062-DD3EBBD8BE51}" type="pres">
      <dgm:prSet presAssocID="{1D3A4751-F348-457E-B6CF-70E7C7A62256}" presName="composite2" presStyleCnt="0"/>
      <dgm:spPr/>
    </dgm:pt>
    <dgm:pt modelId="{15FF7EE7-DAE9-49D8-92D5-6A534A7E821B}" type="pres">
      <dgm:prSet presAssocID="{1D3A4751-F348-457E-B6CF-70E7C7A62256}" presName="background2" presStyleLbl="node2" presStyleIdx="1" presStyleCnt="2"/>
      <dgm:spPr>
        <a:solidFill>
          <a:schemeClr val="accent5"/>
        </a:solidFill>
      </dgm:spPr>
    </dgm:pt>
    <dgm:pt modelId="{D860B16A-91AE-4251-89F4-6C2484379A06}" type="pres">
      <dgm:prSet presAssocID="{1D3A4751-F348-457E-B6CF-70E7C7A6225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4761A21-230A-49A6-9C2C-98A863A5B214}" type="pres">
      <dgm:prSet presAssocID="{1D3A4751-F348-457E-B6CF-70E7C7A62256}" presName="hierChild3" presStyleCnt="0"/>
      <dgm:spPr/>
    </dgm:pt>
    <dgm:pt modelId="{B2586E15-59DC-41FD-BD49-1CF6165BE940}" type="pres">
      <dgm:prSet presAssocID="{592E30C7-9ECB-484D-9F7E-B0966B215009}" presName="Name17" presStyleLbl="parChTrans1D3" presStyleIdx="3" presStyleCnt="5"/>
      <dgm:spPr/>
      <dgm:t>
        <a:bodyPr/>
        <a:lstStyle/>
        <a:p>
          <a:endParaRPr lang="tr-TR"/>
        </a:p>
      </dgm:t>
    </dgm:pt>
    <dgm:pt modelId="{398BFD88-FBE9-4DF4-8861-0DAA32DA01BC}" type="pres">
      <dgm:prSet presAssocID="{6EA348E9-8A37-4D3F-9C96-91088B5872DB}" presName="hierRoot3" presStyleCnt="0"/>
      <dgm:spPr/>
    </dgm:pt>
    <dgm:pt modelId="{1361B167-D716-4B54-9086-944F33AC4CC8}" type="pres">
      <dgm:prSet presAssocID="{6EA348E9-8A37-4D3F-9C96-91088B5872DB}" presName="composite3" presStyleCnt="0"/>
      <dgm:spPr/>
    </dgm:pt>
    <dgm:pt modelId="{609CE6CD-78E0-4FD8-9485-E62AA112A880}" type="pres">
      <dgm:prSet presAssocID="{6EA348E9-8A37-4D3F-9C96-91088B5872DB}" presName="background3" presStyleLbl="node3" presStyleIdx="3" presStyleCnt="5"/>
      <dgm:spPr>
        <a:solidFill>
          <a:schemeClr val="accent5"/>
        </a:solidFill>
      </dgm:spPr>
    </dgm:pt>
    <dgm:pt modelId="{D51047A7-786D-4AE6-90C1-C614DBB6EC74}" type="pres">
      <dgm:prSet presAssocID="{6EA348E9-8A37-4D3F-9C96-91088B5872DB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2C08867-545A-4171-9EA5-616325063055}" type="pres">
      <dgm:prSet presAssocID="{6EA348E9-8A37-4D3F-9C96-91088B5872DB}" presName="hierChild4" presStyleCnt="0"/>
      <dgm:spPr/>
    </dgm:pt>
    <dgm:pt modelId="{47B12EE7-9846-4771-B4AF-17980156ABA5}" type="pres">
      <dgm:prSet presAssocID="{371AFCF2-FFA9-46A7-AED4-1FBFFA39ECB1}" presName="Name17" presStyleLbl="parChTrans1D3" presStyleIdx="4" presStyleCnt="5"/>
      <dgm:spPr/>
      <dgm:t>
        <a:bodyPr/>
        <a:lstStyle/>
        <a:p>
          <a:endParaRPr lang="tr-TR"/>
        </a:p>
      </dgm:t>
    </dgm:pt>
    <dgm:pt modelId="{0E55EFE5-6739-465C-ADF4-C1B951B47672}" type="pres">
      <dgm:prSet presAssocID="{100268E6-5BCC-4294-9787-FAE0EECCC96E}" presName="hierRoot3" presStyleCnt="0"/>
      <dgm:spPr/>
    </dgm:pt>
    <dgm:pt modelId="{D12D676C-EDAA-4355-BF38-08FD0BDA76F6}" type="pres">
      <dgm:prSet presAssocID="{100268E6-5BCC-4294-9787-FAE0EECCC96E}" presName="composite3" presStyleCnt="0"/>
      <dgm:spPr/>
    </dgm:pt>
    <dgm:pt modelId="{C572C426-46FD-49D3-AA77-D27099ED99F9}" type="pres">
      <dgm:prSet presAssocID="{100268E6-5BCC-4294-9787-FAE0EECCC96E}" presName="background3" presStyleLbl="node3" presStyleIdx="4" presStyleCnt="5"/>
      <dgm:spPr>
        <a:solidFill>
          <a:schemeClr val="accent5"/>
        </a:solidFill>
      </dgm:spPr>
    </dgm:pt>
    <dgm:pt modelId="{8E2802A2-E392-4D31-9744-A7298BE96E6D}" type="pres">
      <dgm:prSet presAssocID="{100268E6-5BCC-4294-9787-FAE0EECCC96E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39487E-E966-452E-8EAD-1F889EC75910}" type="pres">
      <dgm:prSet presAssocID="{100268E6-5BCC-4294-9787-FAE0EECCC96E}" presName="hierChild4" presStyleCnt="0"/>
      <dgm:spPr/>
    </dgm:pt>
  </dgm:ptLst>
  <dgm:cxnLst>
    <dgm:cxn modelId="{33E4DE77-4AB9-4CE8-8CF4-39E2091611D2}" srcId="{9FA1A599-2E3D-4B9A-B36B-2DB412B0E5EE}" destId="{E61DFCF2-DD2F-4373-A871-EF5374E0B509}" srcOrd="0" destOrd="0" parTransId="{145D84BE-B539-43D5-9EA1-3F51306F9BEE}" sibTransId="{01ECE156-3757-4A19-9E6A-F733833A2A3E}"/>
    <dgm:cxn modelId="{48E881B7-53F6-4B6F-84E6-A7A4A5F64FBC}" srcId="{E61DFCF2-DD2F-4373-A871-EF5374E0B509}" destId="{B3F52402-C0EC-455F-B7D9-52316575EEB2}" srcOrd="0" destOrd="0" parTransId="{42DD5C0E-BAC6-4024-87AA-00FA10D9F42B}" sibTransId="{F722F4D2-389D-4BDD-8BB4-C1FDC659C241}"/>
    <dgm:cxn modelId="{B9D99B1B-1D6A-4386-8CE7-B58600DCBBCD}" type="presOf" srcId="{54641245-5C71-4647-810C-74C834BCF36E}" destId="{0E555D58-0A39-4D93-BCD0-6C806693A0CA}" srcOrd="0" destOrd="0" presId="urn:microsoft.com/office/officeart/2005/8/layout/hierarchy1"/>
    <dgm:cxn modelId="{D09764C8-B0B8-41BA-8997-9215FEF7DC74}" type="presOf" srcId="{54A001AC-28B9-4E40-AEE7-91148EC67B73}" destId="{2AE7E9AC-28AC-4276-B4E2-5006BA0F05BA}" srcOrd="0" destOrd="0" presId="urn:microsoft.com/office/officeart/2005/8/layout/hierarchy1"/>
    <dgm:cxn modelId="{4C365302-C1B2-4852-A451-D02363FD42FA}" type="presOf" srcId="{6C8F9948-BAE0-43DD-8F3C-1EE00498630B}" destId="{38072170-0CD9-43E0-96C7-129D5185CFB3}" srcOrd="0" destOrd="0" presId="urn:microsoft.com/office/officeart/2005/8/layout/hierarchy1"/>
    <dgm:cxn modelId="{D883FB49-5A38-4245-8157-47D52038DB2D}" type="presOf" srcId="{1D3A4751-F348-457E-B6CF-70E7C7A62256}" destId="{D860B16A-91AE-4251-89F4-6C2484379A06}" srcOrd="0" destOrd="0" presId="urn:microsoft.com/office/officeart/2005/8/layout/hierarchy1"/>
    <dgm:cxn modelId="{EEB5431D-DE4C-44DA-8C19-F02E24A473C9}" type="presOf" srcId="{93B849F2-4F18-499B-8A86-E143E25893F1}" destId="{78370EC6-B24D-4E04-B77D-B24DBC3D1ED0}" srcOrd="0" destOrd="0" presId="urn:microsoft.com/office/officeart/2005/8/layout/hierarchy1"/>
    <dgm:cxn modelId="{009E1FEB-A2DD-445D-871B-C353952FEB34}" type="presOf" srcId="{B3F52402-C0EC-455F-B7D9-52316575EEB2}" destId="{EE78703A-DA26-4BBA-92F1-558DF0A47FF8}" srcOrd="0" destOrd="0" presId="urn:microsoft.com/office/officeart/2005/8/layout/hierarchy1"/>
    <dgm:cxn modelId="{D81AD6FE-F358-42A7-B7F8-73AFF9E7CB9E}" type="presOf" srcId="{100268E6-5BCC-4294-9787-FAE0EECCC96E}" destId="{8E2802A2-E392-4D31-9744-A7298BE96E6D}" srcOrd="0" destOrd="0" presId="urn:microsoft.com/office/officeart/2005/8/layout/hierarchy1"/>
    <dgm:cxn modelId="{21C2D4CD-6F1E-4B07-8184-B03E2B8BE2F6}" srcId="{092905AE-A2A2-4233-9B3F-266CBCA0B0F4}" destId="{951D32B6-0E23-4B72-89B7-606E3E66B43C}" srcOrd="0" destOrd="0" parTransId="{25F5856E-18B2-494A-AD01-A4CAEF5966D4}" sibTransId="{09AEDAB6-A6F3-48F3-A56E-9D45B1C2862C}"/>
    <dgm:cxn modelId="{C71F2A97-19FB-44A5-AC81-6A7DE947EA2A}" srcId="{951D32B6-0E23-4B72-89B7-606E3E66B43C}" destId="{1D3A4751-F348-457E-B6CF-70E7C7A62256}" srcOrd="1" destOrd="0" parTransId="{6C8F9948-BAE0-43DD-8F3C-1EE00498630B}" sibTransId="{244779FC-E84B-474C-8A43-EEF10F370C61}"/>
    <dgm:cxn modelId="{B19D9A09-39CF-4E46-B5EC-46D5138F675A}" srcId="{1D3A4751-F348-457E-B6CF-70E7C7A62256}" destId="{100268E6-5BCC-4294-9787-FAE0EECCC96E}" srcOrd="1" destOrd="0" parTransId="{371AFCF2-FFA9-46A7-AED4-1FBFFA39ECB1}" sibTransId="{6E5ECFE0-874D-4269-B182-FA0B109A2D10}"/>
    <dgm:cxn modelId="{887A893F-E0F4-4470-B552-5D2F5544DBDD}" type="presOf" srcId="{9FA1A599-2E3D-4B9A-B36B-2DB412B0E5EE}" destId="{F6341951-6165-497F-82F7-8A8DEB80E130}" srcOrd="0" destOrd="0" presId="urn:microsoft.com/office/officeart/2005/8/layout/hierarchy1"/>
    <dgm:cxn modelId="{5B363114-90EF-46BF-88C3-CB48592AE5DF}" type="presOf" srcId="{0B60406A-784D-4AC6-9137-7E149EEFC038}" destId="{460327D3-A106-4536-B4EE-BCAA50C082E8}" srcOrd="0" destOrd="0" presId="urn:microsoft.com/office/officeart/2005/8/layout/hierarchy1"/>
    <dgm:cxn modelId="{A3846AC9-F7BC-4750-BE96-2C72BF58F00B}" type="presOf" srcId="{DDA64417-EDF5-41FF-9EAE-061773F69610}" destId="{33653415-313E-4A67-878E-59DB65BAC4D8}" srcOrd="0" destOrd="0" presId="urn:microsoft.com/office/officeart/2005/8/layout/hierarchy1"/>
    <dgm:cxn modelId="{B423A6BF-0278-4FDB-82AC-32B97C141A16}" srcId="{1D3A4751-F348-457E-B6CF-70E7C7A62256}" destId="{6EA348E9-8A37-4D3F-9C96-91088B5872DB}" srcOrd="0" destOrd="0" parTransId="{592E30C7-9ECB-484D-9F7E-B0966B215009}" sibTransId="{BCEA7C2D-13CB-42BE-8CA6-32BA297884A7}"/>
    <dgm:cxn modelId="{04155974-E98F-4253-8904-CAEE962A39EF}" type="presOf" srcId="{6EA348E9-8A37-4D3F-9C96-91088B5872DB}" destId="{D51047A7-786D-4AE6-90C1-C614DBB6EC74}" srcOrd="0" destOrd="0" presId="urn:microsoft.com/office/officeart/2005/8/layout/hierarchy1"/>
    <dgm:cxn modelId="{BC30B682-3D58-494E-B0FB-10D96925E1E0}" type="presOf" srcId="{592E30C7-9ECB-484D-9F7E-B0966B215009}" destId="{B2586E15-59DC-41FD-BD49-1CF6165BE940}" srcOrd="0" destOrd="0" presId="urn:microsoft.com/office/officeart/2005/8/layout/hierarchy1"/>
    <dgm:cxn modelId="{1D2D36A6-DA25-41F8-80F3-299AA0ED9FE9}" srcId="{951D32B6-0E23-4B72-89B7-606E3E66B43C}" destId="{9FA1A599-2E3D-4B9A-B36B-2DB412B0E5EE}" srcOrd="0" destOrd="0" parTransId="{87BAC58F-5C74-4048-8183-6789B27E93A6}" sibTransId="{62C77168-925B-4EC8-A1DD-5B617186463A}"/>
    <dgm:cxn modelId="{D1A65560-4939-406C-B94D-78226674CB52}" type="presOf" srcId="{87BAC58F-5C74-4048-8183-6789B27E93A6}" destId="{D1E29548-B767-4A12-ACF8-6F9B77494F73}" srcOrd="0" destOrd="0" presId="urn:microsoft.com/office/officeart/2005/8/layout/hierarchy1"/>
    <dgm:cxn modelId="{DF64C5B3-39F4-4394-895C-6ECFC98F7AA3}" type="presOf" srcId="{4D38D3E5-8838-4969-9A76-08D8DAC8D93D}" destId="{5F4E11E0-4421-4FD1-A579-B025847E1B75}" srcOrd="0" destOrd="0" presId="urn:microsoft.com/office/officeart/2005/8/layout/hierarchy1"/>
    <dgm:cxn modelId="{1EEB151E-16C4-463C-9395-AC90E6B40F41}" type="presOf" srcId="{145D84BE-B539-43D5-9EA1-3F51306F9BEE}" destId="{26EF67D3-79AC-4972-BC26-5BD4F55C7365}" srcOrd="0" destOrd="0" presId="urn:microsoft.com/office/officeart/2005/8/layout/hierarchy1"/>
    <dgm:cxn modelId="{239C2B02-3D49-4591-82DF-AF794CF9DAE6}" type="presOf" srcId="{961DE77A-D75A-480F-9924-1900A4B18C54}" destId="{5B73977A-7F1C-4CFB-A17D-F35022B764E3}" srcOrd="0" destOrd="0" presId="urn:microsoft.com/office/officeart/2005/8/layout/hierarchy1"/>
    <dgm:cxn modelId="{F4135047-BD49-4EAF-88DB-F55C0FD0A141}" type="presOf" srcId="{88F12322-FD5A-4296-8A6A-DAF0A84F7542}" destId="{D1EEAA2B-8A8F-4833-9909-E588466D8796}" srcOrd="0" destOrd="0" presId="urn:microsoft.com/office/officeart/2005/8/layout/hierarchy1"/>
    <dgm:cxn modelId="{1FF5858C-34CB-414E-954D-F3AA9C27DE9D}" type="presOf" srcId="{4B6B9A3A-6729-4E9B-853B-D83EBDD052B6}" destId="{2EA781DC-8D0B-45D2-9723-A2786B9F9EA2}" srcOrd="0" destOrd="0" presId="urn:microsoft.com/office/officeart/2005/8/layout/hierarchy1"/>
    <dgm:cxn modelId="{9A35B9BF-57AA-4A52-80E4-57FD1C4D3ECD}" srcId="{0B60406A-784D-4AC6-9137-7E149EEFC038}" destId="{4B6B9A3A-6729-4E9B-853B-D83EBDD052B6}" srcOrd="1" destOrd="0" parTransId="{DDA64417-EDF5-41FF-9EAE-061773F69610}" sibTransId="{5FE605D0-270E-45FC-A40A-A5015BF11D40}"/>
    <dgm:cxn modelId="{FA7F6488-5847-42D6-BB96-8882882B02C6}" type="presOf" srcId="{42DD5C0E-BAC6-4024-87AA-00FA10D9F42B}" destId="{1B4DCB54-9C76-4CB2-8FDA-E84BA2A00C71}" srcOrd="0" destOrd="0" presId="urn:microsoft.com/office/officeart/2005/8/layout/hierarchy1"/>
    <dgm:cxn modelId="{788D591E-DB20-4AC6-92A8-D03D3E4ACAD6}" type="presOf" srcId="{092905AE-A2A2-4233-9B3F-266CBCA0B0F4}" destId="{C3ECAB14-2509-45E9-99B8-F731851D5CBA}" srcOrd="0" destOrd="0" presId="urn:microsoft.com/office/officeart/2005/8/layout/hierarchy1"/>
    <dgm:cxn modelId="{4FC1D65E-DFFE-4DCB-AC68-7675E92476CB}" type="presOf" srcId="{371AFCF2-FFA9-46A7-AED4-1FBFFA39ECB1}" destId="{47B12EE7-9846-4771-B4AF-17980156ABA5}" srcOrd="0" destOrd="0" presId="urn:microsoft.com/office/officeart/2005/8/layout/hierarchy1"/>
    <dgm:cxn modelId="{5DE9256F-C9E7-439F-8412-51058C9CB5AB}" srcId="{0B60406A-784D-4AC6-9137-7E149EEFC038}" destId="{961DE77A-D75A-480F-9924-1900A4B18C54}" srcOrd="0" destOrd="0" parTransId="{4D38D3E5-8838-4969-9A76-08D8DAC8D93D}" sibTransId="{FA905317-0306-4694-81C3-8D00636A78A1}"/>
    <dgm:cxn modelId="{9F8B1370-A350-4C04-991A-169ED76B16C5}" srcId="{E61DFCF2-DD2F-4373-A871-EF5374E0B509}" destId="{54A001AC-28B9-4E40-AEE7-91148EC67B73}" srcOrd="1" destOrd="0" parTransId="{93B849F2-4F18-499B-8A86-E143E25893F1}" sibTransId="{3CC2B2DD-95CF-4857-AD7D-2FC409D7BD87}"/>
    <dgm:cxn modelId="{EA8FE1AD-B329-490E-8028-DF88142DB7E8}" type="presOf" srcId="{E61DFCF2-DD2F-4373-A871-EF5374E0B509}" destId="{0C63903D-2955-40A8-9299-764A20EA6078}" srcOrd="0" destOrd="0" presId="urn:microsoft.com/office/officeart/2005/8/layout/hierarchy1"/>
    <dgm:cxn modelId="{6679A738-0222-40BD-93A1-4FF5572C9913}" type="presOf" srcId="{951D32B6-0E23-4B72-89B7-606E3E66B43C}" destId="{2D11AC6A-A6D5-4A25-822B-FBE94C2356E3}" srcOrd="0" destOrd="0" presId="urn:microsoft.com/office/officeart/2005/8/layout/hierarchy1"/>
    <dgm:cxn modelId="{333D3CE3-C3C7-467C-825D-6DEA98ABF9F5}" srcId="{9FA1A599-2E3D-4B9A-B36B-2DB412B0E5EE}" destId="{0B60406A-784D-4AC6-9137-7E149EEFC038}" srcOrd="2" destOrd="0" parTransId="{54641245-5C71-4647-810C-74C834BCF36E}" sibTransId="{CA0A603A-AF1F-4D32-87F2-5B8C58C4EC9A}"/>
    <dgm:cxn modelId="{D34CABF5-6961-4E93-B6A2-5270458EB586}" type="presOf" srcId="{58FDC50B-1967-449D-B0A5-767DC70B8C00}" destId="{BAE9A86C-13A8-407F-8915-089F89A21719}" srcOrd="0" destOrd="0" presId="urn:microsoft.com/office/officeart/2005/8/layout/hierarchy1"/>
    <dgm:cxn modelId="{EBD1A1DB-BBB6-4C59-8A85-1DA8EC16806E}" srcId="{9FA1A599-2E3D-4B9A-B36B-2DB412B0E5EE}" destId="{88F12322-FD5A-4296-8A6A-DAF0A84F7542}" srcOrd="1" destOrd="0" parTransId="{58FDC50B-1967-449D-B0A5-767DC70B8C00}" sibTransId="{5882B154-4E3C-4BF8-B3A0-ACAC036DC802}"/>
    <dgm:cxn modelId="{C285F740-F2AC-48DB-BD4B-84B5CC40E512}" type="presParOf" srcId="{C3ECAB14-2509-45E9-99B8-F731851D5CBA}" destId="{F5850A83-D0F5-437E-8E5A-4B77E6DF6D47}" srcOrd="0" destOrd="0" presId="urn:microsoft.com/office/officeart/2005/8/layout/hierarchy1"/>
    <dgm:cxn modelId="{5C8EABE3-DAA9-4BCF-9CBE-ADEAB2C4AB86}" type="presParOf" srcId="{F5850A83-D0F5-437E-8E5A-4B77E6DF6D47}" destId="{6EE24BE9-D224-4A2A-9A85-580AEE728140}" srcOrd="0" destOrd="0" presId="urn:microsoft.com/office/officeart/2005/8/layout/hierarchy1"/>
    <dgm:cxn modelId="{D1D6EAEF-250C-42ED-AAF5-8609C9B2655C}" type="presParOf" srcId="{6EE24BE9-D224-4A2A-9A85-580AEE728140}" destId="{63CCC3D4-7823-42BF-AB32-C4C4B8CB31DD}" srcOrd="0" destOrd="0" presId="urn:microsoft.com/office/officeart/2005/8/layout/hierarchy1"/>
    <dgm:cxn modelId="{43CC6C06-DB2F-48B5-985C-D114A547409A}" type="presParOf" srcId="{6EE24BE9-D224-4A2A-9A85-580AEE728140}" destId="{2D11AC6A-A6D5-4A25-822B-FBE94C2356E3}" srcOrd="1" destOrd="0" presId="urn:microsoft.com/office/officeart/2005/8/layout/hierarchy1"/>
    <dgm:cxn modelId="{90B78ED6-D06C-4AB8-96B0-093B2BD8B347}" type="presParOf" srcId="{F5850A83-D0F5-437E-8E5A-4B77E6DF6D47}" destId="{D34A1E6F-9C41-44F1-9403-3A23ADB6E1A2}" srcOrd="1" destOrd="0" presId="urn:microsoft.com/office/officeart/2005/8/layout/hierarchy1"/>
    <dgm:cxn modelId="{075311BA-6F10-4C31-BA52-FF6BEAAECA0E}" type="presParOf" srcId="{D34A1E6F-9C41-44F1-9403-3A23ADB6E1A2}" destId="{D1E29548-B767-4A12-ACF8-6F9B77494F73}" srcOrd="0" destOrd="0" presId="urn:microsoft.com/office/officeart/2005/8/layout/hierarchy1"/>
    <dgm:cxn modelId="{685C5542-F4CD-4E71-A549-B9B0366745D5}" type="presParOf" srcId="{D34A1E6F-9C41-44F1-9403-3A23ADB6E1A2}" destId="{B32EA648-46AC-4FA9-AFB2-32C9D5E9E4DD}" srcOrd="1" destOrd="0" presId="urn:microsoft.com/office/officeart/2005/8/layout/hierarchy1"/>
    <dgm:cxn modelId="{ACE44DC0-2B06-4A8E-8073-D1B4F6210128}" type="presParOf" srcId="{B32EA648-46AC-4FA9-AFB2-32C9D5E9E4DD}" destId="{FF2781CA-0022-4EC6-90CB-DB890E363559}" srcOrd="0" destOrd="0" presId="urn:microsoft.com/office/officeart/2005/8/layout/hierarchy1"/>
    <dgm:cxn modelId="{19707DE5-7EBD-4028-A9D4-C3F12AA292A3}" type="presParOf" srcId="{FF2781CA-0022-4EC6-90CB-DB890E363559}" destId="{A1EC4EC4-706D-48D8-A822-4A13D6A591D5}" srcOrd="0" destOrd="0" presId="urn:microsoft.com/office/officeart/2005/8/layout/hierarchy1"/>
    <dgm:cxn modelId="{13F19A64-3C36-4E86-83B0-93C778AAF760}" type="presParOf" srcId="{FF2781CA-0022-4EC6-90CB-DB890E363559}" destId="{F6341951-6165-497F-82F7-8A8DEB80E130}" srcOrd="1" destOrd="0" presId="urn:microsoft.com/office/officeart/2005/8/layout/hierarchy1"/>
    <dgm:cxn modelId="{4D882933-E1C9-4071-AD9B-A4F84FC85485}" type="presParOf" srcId="{B32EA648-46AC-4FA9-AFB2-32C9D5E9E4DD}" destId="{9D76F0C1-4594-40D1-9E82-142E679E87EA}" srcOrd="1" destOrd="0" presId="urn:microsoft.com/office/officeart/2005/8/layout/hierarchy1"/>
    <dgm:cxn modelId="{9A8DB003-BFD9-440E-80F2-ECAF0CE7537F}" type="presParOf" srcId="{9D76F0C1-4594-40D1-9E82-142E679E87EA}" destId="{26EF67D3-79AC-4972-BC26-5BD4F55C7365}" srcOrd="0" destOrd="0" presId="urn:microsoft.com/office/officeart/2005/8/layout/hierarchy1"/>
    <dgm:cxn modelId="{1D0E0B46-13E8-47D1-BD36-24CF66869FFA}" type="presParOf" srcId="{9D76F0C1-4594-40D1-9E82-142E679E87EA}" destId="{68F37784-3173-41B2-8253-3EC09C74C035}" srcOrd="1" destOrd="0" presId="urn:microsoft.com/office/officeart/2005/8/layout/hierarchy1"/>
    <dgm:cxn modelId="{0D393379-86C2-44DA-BCED-A99F2F81B4C0}" type="presParOf" srcId="{68F37784-3173-41B2-8253-3EC09C74C035}" destId="{9BD9BBB4-77CF-4541-B975-E3D63562EA4A}" srcOrd="0" destOrd="0" presId="urn:microsoft.com/office/officeart/2005/8/layout/hierarchy1"/>
    <dgm:cxn modelId="{D7EBDB10-1FB8-417E-ABF1-866449D72B44}" type="presParOf" srcId="{9BD9BBB4-77CF-4541-B975-E3D63562EA4A}" destId="{A86DFE6F-1A3A-4334-A416-8D3E5DF8F85B}" srcOrd="0" destOrd="0" presId="urn:microsoft.com/office/officeart/2005/8/layout/hierarchy1"/>
    <dgm:cxn modelId="{A0E6C96E-FF1D-4940-A1DE-85561360DFBB}" type="presParOf" srcId="{9BD9BBB4-77CF-4541-B975-E3D63562EA4A}" destId="{0C63903D-2955-40A8-9299-764A20EA6078}" srcOrd="1" destOrd="0" presId="urn:microsoft.com/office/officeart/2005/8/layout/hierarchy1"/>
    <dgm:cxn modelId="{939CC4E6-2861-48CE-879D-B90DC2658CC5}" type="presParOf" srcId="{68F37784-3173-41B2-8253-3EC09C74C035}" destId="{4E80AF14-FF47-42D1-918B-3E2474EAC33A}" srcOrd="1" destOrd="0" presId="urn:microsoft.com/office/officeart/2005/8/layout/hierarchy1"/>
    <dgm:cxn modelId="{0DEAFA70-027F-47C3-B5C6-075BDE3EAC28}" type="presParOf" srcId="{4E80AF14-FF47-42D1-918B-3E2474EAC33A}" destId="{1B4DCB54-9C76-4CB2-8FDA-E84BA2A00C71}" srcOrd="0" destOrd="0" presId="urn:microsoft.com/office/officeart/2005/8/layout/hierarchy1"/>
    <dgm:cxn modelId="{6AFBA939-19D3-4A31-8371-7D1C2351BC8A}" type="presParOf" srcId="{4E80AF14-FF47-42D1-918B-3E2474EAC33A}" destId="{3285A0ED-E1E5-441A-A0E1-EB717504CACA}" srcOrd="1" destOrd="0" presId="urn:microsoft.com/office/officeart/2005/8/layout/hierarchy1"/>
    <dgm:cxn modelId="{B210C2CB-837F-4B3E-9485-A93DDB9F1EAC}" type="presParOf" srcId="{3285A0ED-E1E5-441A-A0E1-EB717504CACA}" destId="{5FACB750-1F58-4D99-92D6-08AAFC67C39F}" srcOrd="0" destOrd="0" presId="urn:microsoft.com/office/officeart/2005/8/layout/hierarchy1"/>
    <dgm:cxn modelId="{8AF1F538-3E61-4F56-B57E-C640F91A2C3C}" type="presParOf" srcId="{5FACB750-1F58-4D99-92D6-08AAFC67C39F}" destId="{761F5DEE-CBCB-4E06-BFFA-4CEA7EF467FF}" srcOrd="0" destOrd="0" presId="urn:microsoft.com/office/officeart/2005/8/layout/hierarchy1"/>
    <dgm:cxn modelId="{68540053-5C20-4ACC-A475-EC5A5CE4DAB7}" type="presParOf" srcId="{5FACB750-1F58-4D99-92D6-08AAFC67C39F}" destId="{EE78703A-DA26-4BBA-92F1-558DF0A47FF8}" srcOrd="1" destOrd="0" presId="urn:microsoft.com/office/officeart/2005/8/layout/hierarchy1"/>
    <dgm:cxn modelId="{438BF661-747D-4B42-9920-56ECE35661E5}" type="presParOf" srcId="{3285A0ED-E1E5-441A-A0E1-EB717504CACA}" destId="{E2A61810-2F0B-4D3F-B159-0D13195B9E06}" srcOrd="1" destOrd="0" presId="urn:microsoft.com/office/officeart/2005/8/layout/hierarchy1"/>
    <dgm:cxn modelId="{47E04022-4564-488D-8042-253F2B948954}" type="presParOf" srcId="{4E80AF14-FF47-42D1-918B-3E2474EAC33A}" destId="{78370EC6-B24D-4E04-B77D-B24DBC3D1ED0}" srcOrd="2" destOrd="0" presId="urn:microsoft.com/office/officeart/2005/8/layout/hierarchy1"/>
    <dgm:cxn modelId="{4DB9C051-C929-496A-AEFA-3090C54BE653}" type="presParOf" srcId="{4E80AF14-FF47-42D1-918B-3E2474EAC33A}" destId="{0CC58722-7F90-4D44-82B8-BC86BE5D7407}" srcOrd="3" destOrd="0" presId="urn:microsoft.com/office/officeart/2005/8/layout/hierarchy1"/>
    <dgm:cxn modelId="{D20CD954-95E7-4D6C-8858-114ACBB1E92B}" type="presParOf" srcId="{0CC58722-7F90-4D44-82B8-BC86BE5D7407}" destId="{D9626244-BC58-43A4-B48C-FA506483469C}" srcOrd="0" destOrd="0" presId="urn:microsoft.com/office/officeart/2005/8/layout/hierarchy1"/>
    <dgm:cxn modelId="{A2AEB157-9F17-4557-BD5A-B54EE7BD6D64}" type="presParOf" srcId="{D9626244-BC58-43A4-B48C-FA506483469C}" destId="{5A397CA1-4244-4ADD-824D-DFE341BFB0A4}" srcOrd="0" destOrd="0" presId="urn:microsoft.com/office/officeart/2005/8/layout/hierarchy1"/>
    <dgm:cxn modelId="{DBAF4B5C-2048-46DE-A865-D18215EB6A3D}" type="presParOf" srcId="{D9626244-BC58-43A4-B48C-FA506483469C}" destId="{2AE7E9AC-28AC-4276-B4E2-5006BA0F05BA}" srcOrd="1" destOrd="0" presId="urn:microsoft.com/office/officeart/2005/8/layout/hierarchy1"/>
    <dgm:cxn modelId="{86687748-38FC-4152-AD42-A097DF74DB61}" type="presParOf" srcId="{0CC58722-7F90-4D44-82B8-BC86BE5D7407}" destId="{48E869F7-822F-4015-9ADA-A5D240680AB4}" srcOrd="1" destOrd="0" presId="urn:microsoft.com/office/officeart/2005/8/layout/hierarchy1"/>
    <dgm:cxn modelId="{838A976C-2CDA-43DC-B7CE-C09CCF1923FB}" type="presParOf" srcId="{9D76F0C1-4594-40D1-9E82-142E679E87EA}" destId="{BAE9A86C-13A8-407F-8915-089F89A21719}" srcOrd="2" destOrd="0" presId="urn:microsoft.com/office/officeart/2005/8/layout/hierarchy1"/>
    <dgm:cxn modelId="{43B8E018-2DEC-4349-8231-1BF25135340D}" type="presParOf" srcId="{9D76F0C1-4594-40D1-9E82-142E679E87EA}" destId="{C2847762-5D30-4669-A3AD-3628C360962B}" srcOrd="3" destOrd="0" presId="urn:microsoft.com/office/officeart/2005/8/layout/hierarchy1"/>
    <dgm:cxn modelId="{D0EC8659-999A-432B-AABE-4D459A636C9D}" type="presParOf" srcId="{C2847762-5D30-4669-A3AD-3628C360962B}" destId="{2AB84441-2016-4FF9-8544-32E1BA051A15}" srcOrd="0" destOrd="0" presId="urn:microsoft.com/office/officeart/2005/8/layout/hierarchy1"/>
    <dgm:cxn modelId="{D64088A9-F13D-4938-97CE-89F40C0554E7}" type="presParOf" srcId="{2AB84441-2016-4FF9-8544-32E1BA051A15}" destId="{30A1C490-8A60-41E6-A917-347E775B3460}" srcOrd="0" destOrd="0" presId="urn:microsoft.com/office/officeart/2005/8/layout/hierarchy1"/>
    <dgm:cxn modelId="{34DF03AA-9477-49E1-A195-D9A26D52D97E}" type="presParOf" srcId="{2AB84441-2016-4FF9-8544-32E1BA051A15}" destId="{D1EEAA2B-8A8F-4833-9909-E588466D8796}" srcOrd="1" destOrd="0" presId="urn:microsoft.com/office/officeart/2005/8/layout/hierarchy1"/>
    <dgm:cxn modelId="{1613997E-4645-447A-97AA-EA7C13928F59}" type="presParOf" srcId="{C2847762-5D30-4669-A3AD-3628C360962B}" destId="{C5875C3F-F20D-4456-940C-93FC14E209ED}" srcOrd="1" destOrd="0" presId="urn:microsoft.com/office/officeart/2005/8/layout/hierarchy1"/>
    <dgm:cxn modelId="{A50CDBD2-8F70-43E8-A108-D482A6B61DD7}" type="presParOf" srcId="{9D76F0C1-4594-40D1-9E82-142E679E87EA}" destId="{0E555D58-0A39-4D93-BCD0-6C806693A0CA}" srcOrd="4" destOrd="0" presId="urn:microsoft.com/office/officeart/2005/8/layout/hierarchy1"/>
    <dgm:cxn modelId="{14D30A8C-04CF-486F-AA6F-A9FD8D1A9778}" type="presParOf" srcId="{9D76F0C1-4594-40D1-9E82-142E679E87EA}" destId="{361CB4D8-2171-4610-89D3-8A3CEB55C3DA}" srcOrd="5" destOrd="0" presId="urn:microsoft.com/office/officeart/2005/8/layout/hierarchy1"/>
    <dgm:cxn modelId="{D2BBC36D-CDCF-428E-8885-2C01E55EA50D}" type="presParOf" srcId="{361CB4D8-2171-4610-89D3-8A3CEB55C3DA}" destId="{B83725BF-B04B-4323-9980-2010DDF1F7EA}" srcOrd="0" destOrd="0" presId="urn:microsoft.com/office/officeart/2005/8/layout/hierarchy1"/>
    <dgm:cxn modelId="{532197F6-B026-4797-8C53-F876C79FC887}" type="presParOf" srcId="{B83725BF-B04B-4323-9980-2010DDF1F7EA}" destId="{7692173A-7624-4098-A9FB-877F24557DED}" srcOrd="0" destOrd="0" presId="urn:microsoft.com/office/officeart/2005/8/layout/hierarchy1"/>
    <dgm:cxn modelId="{4AB59C32-1A1A-49C4-A02E-DA58CF75520B}" type="presParOf" srcId="{B83725BF-B04B-4323-9980-2010DDF1F7EA}" destId="{460327D3-A106-4536-B4EE-BCAA50C082E8}" srcOrd="1" destOrd="0" presId="urn:microsoft.com/office/officeart/2005/8/layout/hierarchy1"/>
    <dgm:cxn modelId="{AE2A066D-E233-43CD-86C6-F652603AF3D8}" type="presParOf" srcId="{361CB4D8-2171-4610-89D3-8A3CEB55C3DA}" destId="{7F582B43-7538-49D5-AD6A-5D0C25ECC483}" srcOrd="1" destOrd="0" presId="urn:microsoft.com/office/officeart/2005/8/layout/hierarchy1"/>
    <dgm:cxn modelId="{65DEC276-E7DB-4127-B0B4-0047AB98AE42}" type="presParOf" srcId="{7F582B43-7538-49D5-AD6A-5D0C25ECC483}" destId="{5F4E11E0-4421-4FD1-A579-B025847E1B75}" srcOrd="0" destOrd="0" presId="urn:microsoft.com/office/officeart/2005/8/layout/hierarchy1"/>
    <dgm:cxn modelId="{A563DDC7-8611-45C4-97C6-45B3ED454CC4}" type="presParOf" srcId="{7F582B43-7538-49D5-AD6A-5D0C25ECC483}" destId="{7AA4E3B4-9935-4A53-8868-B96172B5132D}" srcOrd="1" destOrd="0" presId="urn:microsoft.com/office/officeart/2005/8/layout/hierarchy1"/>
    <dgm:cxn modelId="{5E096BF5-E66C-48D1-859F-F1CA43152EB0}" type="presParOf" srcId="{7AA4E3B4-9935-4A53-8868-B96172B5132D}" destId="{2E3B5165-1D68-4412-8550-E0FBE76A9718}" srcOrd="0" destOrd="0" presId="urn:microsoft.com/office/officeart/2005/8/layout/hierarchy1"/>
    <dgm:cxn modelId="{C41D1F43-640B-4780-9E87-64FE98B32DE9}" type="presParOf" srcId="{2E3B5165-1D68-4412-8550-E0FBE76A9718}" destId="{3D524C21-B3D3-4301-9AFC-80BCE4A0FA12}" srcOrd="0" destOrd="0" presId="urn:microsoft.com/office/officeart/2005/8/layout/hierarchy1"/>
    <dgm:cxn modelId="{EFD422E5-A116-4AF1-821C-10245686B30D}" type="presParOf" srcId="{2E3B5165-1D68-4412-8550-E0FBE76A9718}" destId="{5B73977A-7F1C-4CFB-A17D-F35022B764E3}" srcOrd="1" destOrd="0" presId="urn:microsoft.com/office/officeart/2005/8/layout/hierarchy1"/>
    <dgm:cxn modelId="{3EFCE14D-63B6-4EFB-876F-1A58F92A6FB7}" type="presParOf" srcId="{7AA4E3B4-9935-4A53-8868-B96172B5132D}" destId="{DFCE032F-36F3-4D02-9A75-4CF5353186DB}" srcOrd="1" destOrd="0" presId="urn:microsoft.com/office/officeart/2005/8/layout/hierarchy1"/>
    <dgm:cxn modelId="{CBED3A8A-ED4B-4611-8D0C-BDD1A84EE0DA}" type="presParOf" srcId="{7F582B43-7538-49D5-AD6A-5D0C25ECC483}" destId="{33653415-313E-4A67-878E-59DB65BAC4D8}" srcOrd="2" destOrd="0" presId="urn:microsoft.com/office/officeart/2005/8/layout/hierarchy1"/>
    <dgm:cxn modelId="{933EC859-7D20-45F8-974F-1D5F45320112}" type="presParOf" srcId="{7F582B43-7538-49D5-AD6A-5D0C25ECC483}" destId="{27073C39-4954-46C9-B282-DB4E251F830D}" srcOrd="3" destOrd="0" presId="urn:microsoft.com/office/officeart/2005/8/layout/hierarchy1"/>
    <dgm:cxn modelId="{AFF63BE5-2189-4997-9A33-6600185BE99E}" type="presParOf" srcId="{27073C39-4954-46C9-B282-DB4E251F830D}" destId="{E60B0514-3B74-4F00-99B0-8AE9C03550C4}" srcOrd="0" destOrd="0" presId="urn:microsoft.com/office/officeart/2005/8/layout/hierarchy1"/>
    <dgm:cxn modelId="{0608AE83-4267-4C82-84E3-EC9EE3674F0A}" type="presParOf" srcId="{E60B0514-3B74-4F00-99B0-8AE9C03550C4}" destId="{65613D78-2123-466D-968E-B4EAC105AFB6}" srcOrd="0" destOrd="0" presId="urn:microsoft.com/office/officeart/2005/8/layout/hierarchy1"/>
    <dgm:cxn modelId="{AFD3FEED-0379-456C-B09B-81D5EEDB9929}" type="presParOf" srcId="{E60B0514-3B74-4F00-99B0-8AE9C03550C4}" destId="{2EA781DC-8D0B-45D2-9723-A2786B9F9EA2}" srcOrd="1" destOrd="0" presId="urn:microsoft.com/office/officeart/2005/8/layout/hierarchy1"/>
    <dgm:cxn modelId="{76551543-26F2-42A6-A210-67384C277655}" type="presParOf" srcId="{27073C39-4954-46C9-B282-DB4E251F830D}" destId="{89EBD2D0-2A3C-4B1C-BDC8-6C97AAB76076}" srcOrd="1" destOrd="0" presId="urn:microsoft.com/office/officeart/2005/8/layout/hierarchy1"/>
    <dgm:cxn modelId="{A7C50FD5-F319-4292-B358-A3362B18B5A4}" type="presParOf" srcId="{D34A1E6F-9C41-44F1-9403-3A23ADB6E1A2}" destId="{38072170-0CD9-43E0-96C7-129D5185CFB3}" srcOrd="2" destOrd="0" presId="urn:microsoft.com/office/officeart/2005/8/layout/hierarchy1"/>
    <dgm:cxn modelId="{F74E6431-8C3B-421D-A31E-079AE1871B56}" type="presParOf" srcId="{D34A1E6F-9C41-44F1-9403-3A23ADB6E1A2}" destId="{485F6BEF-B255-400D-9C6B-B3A6D015095C}" srcOrd="3" destOrd="0" presId="urn:microsoft.com/office/officeart/2005/8/layout/hierarchy1"/>
    <dgm:cxn modelId="{D2DE3A4B-6EB4-4DD6-9507-AFC506A3AC41}" type="presParOf" srcId="{485F6BEF-B255-400D-9C6B-B3A6D015095C}" destId="{F0C45112-584A-48F4-9062-DD3EBBD8BE51}" srcOrd="0" destOrd="0" presId="urn:microsoft.com/office/officeart/2005/8/layout/hierarchy1"/>
    <dgm:cxn modelId="{1301BAD1-9BB5-452A-B0CA-2A223ECCDD5A}" type="presParOf" srcId="{F0C45112-584A-48F4-9062-DD3EBBD8BE51}" destId="{15FF7EE7-DAE9-49D8-92D5-6A534A7E821B}" srcOrd="0" destOrd="0" presId="urn:microsoft.com/office/officeart/2005/8/layout/hierarchy1"/>
    <dgm:cxn modelId="{64B334BD-AC2F-47D3-975D-69FB76CF5844}" type="presParOf" srcId="{F0C45112-584A-48F4-9062-DD3EBBD8BE51}" destId="{D860B16A-91AE-4251-89F4-6C2484379A06}" srcOrd="1" destOrd="0" presId="urn:microsoft.com/office/officeart/2005/8/layout/hierarchy1"/>
    <dgm:cxn modelId="{30F081B5-F765-405E-9C86-62EB49DB5DD7}" type="presParOf" srcId="{485F6BEF-B255-400D-9C6B-B3A6D015095C}" destId="{84761A21-230A-49A6-9C2C-98A863A5B214}" srcOrd="1" destOrd="0" presId="urn:microsoft.com/office/officeart/2005/8/layout/hierarchy1"/>
    <dgm:cxn modelId="{3B2AFA33-6AAE-4D1D-ADF0-CCFB0A912837}" type="presParOf" srcId="{84761A21-230A-49A6-9C2C-98A863A5B214}" destId="{B2586E15-59DC-41FD-BD49-1CF6165BE940}" srcOrd="0" destOrd="0" presId="urn:microsoft.com/office/officeart/2005/8/layout/hierarchy1"/>
    <dgm:cxn modelId="{8AA97479-641D-41BC-9B1E-4C63BCA4E440}" type="presParOf" srcId="{84761A21-230A-49A6-9C2C-98A863A5B214}" destId="{398BFD88-FBE9-4DF4-8861-0DAA32DA01BC}" srcOrd="1" destOrd="0" presId="urn:microsoft.com/office/officeart/2005/8/layout/hierarchy1"/>
    <dgm:cxn modelId="{C4549013-661E-442A-9205-4FEB3D8013AE}" type="presParOf" srcId="{398BFD88-FBE9-4DF4-8861-0DAA32DA01BC}" destId="{1361B167-D716-4B54-9086-944F33AC4CC8}" srcOrd="0" destOrd="0" presId="urn:microsoft.com/office/officeart/2005/8/layout/hierarchy1"/>
    <dgm:cxn modelId="{1435D140-7D37-4CAF-8E3D-692C4C53F2B9}" type="presParOf" srcId="{1361B167-D716-4B54-9086-944F33AC4CC8}" destId="{609CE6CD-78E0-4FD8-9485-E62AA112A880}" srcOrd="0" destOrd="0" presId="urn:microsoft.com/office/officeart/2005/8/layout/hierarchy1"/>
    <dgm:cxn modelId="{8DF2B64D-2E46-4F34-9D23-75C88DF9E131}" type="presParOf" srcId="{1361B167-D716-4B54-9086-944F33AC4CC8}" destId="{D51047A7-786D-4AE6-90C1-C614DBB6EC74}" srcOrd="1" destOrd="0" presId="urn:microsoft.com/office/officeart/2005/8/layout/hierarchy1"/>
    <dgm:cxn modelId="{6B28232D-2CFF-4CC5-AFA4-BE003DE9D0CE}" type="presParOf" srcId="{398BFD88-FBE9-4DF4-8861-0DAA32DA01BC}" destId="{92C08867-545A-4171-9EA5-616325063055}" srcOrd="1" destOrd="0" presId="urn:microsoft.com/office/officeart/2005/8/layout/hierarchy1"/>
    <dgm:cxn modelId="{3AADEE05-0C3F-4C7F-9F13-34817D1DB36F}" type="presParOf" srcId="{84761A21-230A-49A6-9C2C-98A863A5B214}" destId="{47B12EE7-9846-4771-B4AF-17980156ABA5}" srcOrd="2" destOrd="0" presId="urn:microsoft.com/office/officeart/2005/8/layout/hierarchy1"/>
    <dgm:cxn modelId="{65A826C5-DBE3-436A-A057-206FE9B2E24B}" type="presParOf" srcId="{84761A21-230A-49A6-9C2C-98A863A5B214}" destId="{0E55EFE5-6739-465C-ADF4-C1B951B47672}" srcOrd="3" destOrd="0" presId="urn:microsoft.com/office/officeart/2005/8/layout/hierarchy1"/>
    <dgm:cxn modelId="{A9141CD5-52A5-46AC-B736-E29DEB72601C}" type="presParOf" srcId="{0E55EFE5-6739-465C-ADF4-C1B951B47672}" destId="{D12D676C-EDAA-4355-BF38-08FD0BDA76F6}" srcOrd="0" destOrd="0" presId="urn:microsoft.com/office/officeart/2005/8/layout/hierarchy1"/>
    <dgm:cxn modelId="{8A587F31-9502-4438-A8C8-B4BAFD943597}" type="presParOf" srcId="{D12D676C-EDAA-4355-BF38-08FD0BDA76F6}" destId="{C572C426-46FD-49D3-AA77-D27099ED99F9}" srcOrd="0" destOrd="0" presId="urn:microsoft.com/office/officeart/2005/8/layout/hierarchy1"/>
    <dgm:cxn modelId="{4BBCC012-4A01-47A0-8895-A2E3E235F0C4}" type="presParOf" srcId="{D12D676C-EDAA-4355-BF38-08FD0BDA76F6}" destId="{8E2802A2-E392-4D31-9744-A7298BE96E6D}" srcOrd="1" destOrd="0" presId="urn:microsoft.com/office/officeart/2005/8/layout/hierarchy1"/>
    <dgm:cxn modelId="{683CD3B6-8F8A-4F09-B2C2-40782AA56296}" type="presParOf" srcId="{0E55EFE5-6739-465C-ADF4-C1B951B47672}" destId="{7439487E-E966-452E-8EAD-1F889EC7591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CA4EDB-8CF5-46C1-A66A-BFA6CF39AFEF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8195B58-5EA0-48CF-9CDC-3E9F3550661D}">
      <dgm:prSet phldrT="[Text]"/>
      <dgm:spPr/>
      <dgm:t>
        <a:bodyPr/>
        <a:lstStyle/>
        <a:p>
          <a:r>
            <a:rPr lang="tr-TR" dirty="0" smtClean="0"/>
            <a:t>KLASİK V KAYIŞI S=C</a:t>
          </a:r>
          <a:endParaRPr lang="tr-TR" dirty="0"/>
        </a:p>
      </dgm:t>
    </dgm:pt>
    <dgm:pt modelId="{B49FCEFD-02F6-4D19-BD32-C768D3B78B05}" type="parTrans" cxnId="{10D8D12E-6E29-4D9E-BCEE-A53EFB9877E5}">
      <dgm:prSet/>
      <dgm:spPr/>
      <dgm:t>
        <a:bodyPr/>
        <a:lstStyle/>
        <a:p>
          <a:endParaRPr lang="tr-TR"/>
        </a:p>
      </dgm:t>
    </dgm:pt>
    <dgm:pt modelId="{1022F1D9-857F-414E-A289-27DFEB9838D1}" type="sibTrans" cxnId="{10D8D12E-6E29-4D9E-BCEE-A53EFB9877E5}">
      <dgm:prSet/>
      <dgm:spPr/>
      <dgm:t>
        <a:bodyPr/>
        <a:lstStyle/>
        <a:p>
          <a:endParaRPr lang="tr-TR"/>
        </a:p>
      </dgm:t>
    </dgm:pt>
    <dgm:pt modelId="{BE44099F-3CC7-4490-92D8-6722500B319E}">
      <dgm:prSet phldrT="[Text]" phldr="1"/>
      <dgm:spPr/>
      <dgm:t>
        <a:bodyPr/>
        <a:lstStyle/>
        <a:p>
          <a:endParaRPr lang="tr-TR" dirty="0"/>
        </a:p>
      </dgm:t>
    </dgm:pt>
    <dgm:pt modelId="{58BC72D0-0BFD-491F-A6F3-2AF3409C3292}" type="parTrans" cxnId="{7441F4F9-BC28-4578-B188-A82ECBD315F0}">
      <dgm:prSet/>
      <dgm:spPr/>
      <dgm:t>
        <a:bodyPr/>
        <a:lstStyle/>
        <a:p>
          <a:endParaRPr lang="tr-TR"/>
        </a:p>
      </dgm:t>
    </dgm:pt>
    <dgm:pt modelId="{1970D34D-E99F-4918-ACCB-8CEACA37633B}" type="sibTrans" cxnId="{7441F4F9-BC28-4578-B188-A82ECBD315F0}">
      <dgm:prSet/>
      <dgm:spPr/>
      <dgm:t>
        <a:bodyPr/>
        <a:lstStyle/>
        <a:p>
          <a:endParaRPr lang="tr-TR"/>
        </a:p>
      </dgm:t>
    </dgm:pt>
    <dgm:pt modelId="{FECFB402-9745-4D79-A106-FC338EBAC883}">
      <dgm:prSet phldrT="[Text]"/>
      <dgm:spPr/>
      <dgm:t>
        <a:bodyPr/>
        <a:lstStyle/>
        <a:p>
          <a:r>
            <a:rPr lang="tr-TR" dirty="0" smtClean="0"/>
            <a:t>DAR KESİTLİ V KAYIŞI-OPTİBELT SK S=C</a:t>
          </a:r>
          <a:endParaRPr lang="tr-TR" dirty="0"/>
        </a:p>
      </dgm:t>
    </dgm:pt>
    <dgm:pt modelId="{742A5492-5DFF-460B-B152-198148B6A71F}" type="parTrans" cxnId="{E4DCFBB9-5D8B-46E5-B1A5-DFC32B48FABB}">
      <dgm:prSet/>
      <dgm:spPr/>
      <dgm:t>
        <a:bodyPr/>
        <a:lstStyle/>
        <a:p>
          <a:endParaRPr lang="tr-TR"/>
        </a:p>
      </dgm:t>
    </dgm:pt>
    <dgm:pt modelId="{6F154690-2A6E-48B3-BBCD-A251F7076B0B}" type="sibTrans" cxnId="{E4DCFBB9-5D8B-46E5-B1A5-DFC32B48FABB}">
      <dgm:prSet/>
      <dgm:spPr/>
      <dgm:t>
        <a:bodyPr/>
        <a:lstStyle/>
        <a:p>
          <a:endParaRPr lang="tr-TR"/>
        </a:p>
      </dgm:t>
    </dgm:pt>
    <dgm:pt modelId="{EB8F8A1A-2CB2-4643-A2F8-72EF14EC58F1}">
      <dgm:prSet phldrT="[Text]"/>
      <dgm:spPr/>
      <dgm:t>
        <a:bodyPr/>
        <a:lstStyle/>
        <a:p>
          <a:r>
            <a:rPr lang="tr-TR" smtClean="0"/>
            <a:t>Klasik V kayışına göre %50 daha yüksek güç iletir</a:t>
          </a:r>
          <a:endParaRPr lang="tr-TR" dirty="0"/>
        </a:p>
      </dgm:t>
    </dgm:pt>
    <dgm:pt modelId="{6D38277D-5543-41E5-AD36-99D45D5A05E9}" type="parTrans" cxnId="{114ABC0D-712D-4092-A5D7-5ECC88EAAFF3}">
      <dgm:prSet/>
      <dgm:spPr/>
      <dgm:t>
        <a:bodyPr/>
        <a:lstStyle/>
        <a:p>
          <a:endParaRPr lang="tr-TR"/>
        </a:p>
      </dgm:t>
    </dgm:pt>
    <dgm:pt modelId="{C2B6B20A-3A18-492D-8AE4-1A0EFFFDD848}" type="sibTrans" cxnId="{114ABC0D-712D-4092-A5D7-5ECC88EAAFF3}">
      <dgm:prSet/>
      <dgm:spPr/>
      <dgm:t>
        <a:bodyPr/>
        <a:lstStyle/>
        <a:p>
          <a:endParaRPr lang="tr-TR"/>
        </a:p>
      </dgm:t>
    </dgm:pt>
    <dgm:pt modelId="{48AFAAED-F045-4C5E-A53B-B58CD44FDDF0}">
      <dgm:prSet phldrT="[Text]" phldr="1"/>
      <dgm:spPr/>
      <dgm:t>
        <a:bodyPr/>
        <a:lstStyle/>
        <a:p>
          <a:endParaRPr lang="tr-TR"/>
        </a:p>
      </dgm:t>
    </dgm:pt>
    <dgm:pt modelId="{26714919-74F7-46B5-AD0B-54F41793E2C4}" type="parTrans" cxnId="{78F9BD5E-9A41-4E42-806B-70A4A201135B}">
      <dgm:prSet/>
      <dgm:spPr/>
      <dgm:t>
        <a:bodyPr/>
        <a:lstStyle/>
        <a:p>
          <a:endParaRPr lang="tr-TR"/>
        </a:p>
      </dgm:t>
    </dgm:pt>
    <dgm:pt modelId="{3967F325-3B29-453A-AB26-BC0532EC0DB3}" type="sibTrans" cxnId="{78F9BD5E-9A41-4E42-806B-70A4A201135B}">
      <dgm:prSet/>
      <dgm:spPr/>
      <dgm:t>
        <a:bodyPr/>
        <a:lstStyle/>
        <a:p>
          <a:endParaRPr lang="tr-TR"/>
        </a:p>
      </dgm:t>
    </dgm:pt>
    <dgm:pt modelId="{09135C55-21DB-4EF6-B50B-07A978A994D1}">
      <dgm:prSet phldrT="[Text]"/>
      <dgm:spPr/>
      <dgm:t>
        <a:bodyPr/>
        <a:lstStyle/>
        <a:p>
          <a:r>
            <a:rPr lang="tr-TR" dirty="0" smtClean="0"/>
            <a:t>OPTİBELT RED POWER 3 S=C</a:t>
          </a:r>
          <a:endParaRPr lang="tr-TR" dirty="0"/>
        </a:p>
      </dgm:t>
    </dgm:pt>
    <dgm:pt modelId="{50DE3F2D-9029-49DC-89F0-5D9D0D9E575B}" type="parTrans" cxnId="{81FADE82-2C73-4183-9355-105BD3C2ABA7}">
      <dgm:prSet/>
      <dgm:spPr/>
      <dgm:t>
        <a:bodyPr/>
        <a:lstStyle/>
        <a:p>
          <a:endParaRPr lang="tr-TR"/>
        </a:p>
      </dgm:t>
    </dgm:pt>
    <dgm:pt modelId="{D51D5FDC-9B0C-4830-9050-EACCF60B0164}" type="sibTrans" cxnId="{81FADE82-2C73-4183-9355-105BD3C2ABA7}">
      <dgm:prSet/>
      <dgm:spPr/>
      <dgm:t>
        <a:bodyPr/>
        <a:lstStyle/>
        <a:p>
          <a:endParaRPr lang="tr-TR"/>
        </a:p>
      </dgm:t>
    </dgm:pt>
    <dgm:pt modelId="{95C68B0D-9EAC-4FA1-92BB-59C76F027ED6}">
      <dgm:prSet phldrT="[Text]"/>
      <dgm:spPr/>
      <dgm:t>
        <a:bodyPr/>
        <a:lstStyle/>
        <a:p>
          <a:r>
            <a:rPr lang="tr-TR" dirty="0" err="1" smtClean="0"/>
            <a:t>Optibelt</a:t>
          </a:r>
          <a:r>
            <a:rPr lang="tr-TR" dirty="0" smtClean="0"/>
            <a:t> </a:t>
          </a:r>
          <a:r>
            <a:rPr lang="tr-TR" dirty="0" err="1" smtClean="0"/>
            <a:t>SK’ya</a:t>
          </a:r>
          <a:r>
            <a:rPr lang="tr-TR" dirty="0" smtClean="0"/>
            <a:t> göre %50 daha yüksek güç iletir</a:t>
          </a:r>
          <a:endParaRPr lang="tr-TR" dirty="0"/>
        </a:p>
      </dgm:t>
    </dgm:pt>
    <dgm:pt modelId="{A65213E3-1C2F-4ED7-870A-4BC333BFD2B3}" type="parTrans" cxnId="{725AB14D-000B-4850-AB13-6471594D3F22}">
      <dgm:prSet/>
      <dgm:spPr/>
      <dgm:t>
        <a:bodyPr/>
        <a:lstStyle/>
        <a:p>
          <a:endParaRPr lang="tr-TR"/>
        </a:p>
      </dgm:t>
    </dgm:pt>
    <dgm:pt modelId="{5A5C73E8-09E2-45CC-BA2F-ED39FD233690}" type="sibTrans" cxnId="{725AB14D-000B-4850-AB13-6471594D3F22}">
      <dgm:prSet/>
      <dgm:spPr/>
      <dgm:t>
        <a:bodyPr/>
        <a:lstStyle/>
        <a:p>
          <a:endParaRPr lang="tr-TR"/>
        </a:p>
      </dgm:t>
    </dgm:pt>
    <dgm:pt modelId="{514E0661-D6DF-4CDB-A802-8E21FC8A93C2}">
      <dgm:prSet phldrT="[Text]"/>
      <dgm:spPr/>
      <dgm:t>
        <a:bodyPr/>
        <a:lstStyle/>
        <a:p>
          <a:r>
            <a:rPr lang="tr-TR" dirty="0" smtClean="0"/>
            <a:t>Bakım gerektirmez</a:t>
          </a:r>
          <a:endParaRPr lang="tr-TR" dirty="0"/>
        </a:p>
      </dgm:t>
    </dgm:pt>
    <dgm:pt modelId="{60610B82-69EE-4625-83C5-814D3CAC041F}" type="parTrans" cxnId="{1C7528ED-E1B1-48C2-A654-AC3A2C4D1660}">
      <dgm:prSet/>
      <dgm:spPr/>
      <dgm:t>
        <a:bodyPr/>
        <a:lstStyle/>
        <a:p>
          <a:endParaRPr lang="tr-TR"/>
        </a:p>
      </dgm:t>
    </dgm:pt>
    <dgm:pt modelId="{575F742E-9780-442D-817B-F9D37AEAD448}" type="sibTrans" cxnId="{1C7528ED-E1B1-48C2-A654-AC3A2C4D1660}">
      <dgm:prSet/>
      <dgm:spPr/>
      <dgm:t>
        <a:bodyPr/>
        <a:lstStyle/>
        <a:p>
          <a:endParaRPr lang="tr-TR"/>
        </a:p>
      </dgm:t>
    </dgm:pt>
    <dgm:pt modelId="{1492050F-3D8B-4899-B54A-4054808905E4}">
      <dgm:prSet/>
      <dgm:spPr/>
      <dgm:t>
        <a:bodyPr/>
        <a:lstStyle/>
        <a:p>
          <a:r>
            <a:rPr lang="tr-TR" smtClean="0"/>
            <a:t>OPTİBELT RED POWER 3 S=C</a:t>
          </a:r>
          <a:endParaRPr lang="tr-TR" dirty="0"/>
        </a:p>
      </dgm:t>
    </dgm:pt>
    <dgm:pt modelId="{4455C095-B732-4E92-B686-DB765BD3D727}" type="parTrans" cxnId="{1FE9D9DB-B2D4-4920-96F0-98A718A7454B}">
      <dgm:prSet/>
      <dgm:spPr/>
      <dgm:t>
        <a:bodyPr/>
        <a:lstStyle/>
        <a:p>
          <a:endParaRPr lang="tr-TR"/>
        </a:p>
      </dgm:t>
    </dgm:pt>
    <dgm:pt modelId="{46DF2191-B8B8-49C1-99B6-2516F4B2D04D}" type="sibTrans" cxnId="{1FE9D9DB-B2D4-4920-96F0-98A718A7454B}">
      <dgm:prSet/>
      <dgm:spPr/>
      <dgm:t>
        <a:bodyPr/>
        <a:lstStyle/>
        <a:p>
          <a:endParaRPr lang="tr-TR"/>
        </a:p>
      </dgm:t>
    </dgm:pt>
    <dgm:pt modelId="{0F86F6A6-EA1B-4079-9739-E80B756F3ED1}">
      <dgm:prSet/>
      <dgm:spPr/>
      <dgm:t>
        <a:bodyPr/>
        <a:lstStyle/>
        <a:p>
          <a:r>
            <a:rPr lang="tr-TR" dirty="0" err="1" smtClean="0"/>
            <a:t>Optibelt</a:t>
          </a:r>
          <a:r>
            <a:rPr lang="tr-TR" dirty="0" smtClean="0"/>
            <a:t> </a:t>
          </a:r>
          <a:r>
            <a:rPr lang="tr-TR" dirty="0" err="1" smtClean="0"/>
            <a:t>SK’ya</a:t>
          </a:r>
          <a:r>
            <a:rPr lang="tr-TR" dirty="0" smtClean="0"/>
            <a:t> göre 2 kat daha yüksek güç iletir.</a:t>
          </a:r>
          <a:endParaRPr lang="tr-TR" dirty="0"/>
        </a:p>
      </dgm:t>
    </dgm:pt>
    <dgm:pt modelId="{3358F30D-ED00-4E79-9C07-75A18769ACCD}" type="parTrans" cxnId="{3DFD0784-640D-499B-B1C3-440F2375E512}">
      <dgm:prSet/>
      <dgm:spPr/>
      <dgm:t>
        <a:bodyPr/>
        <a:lstStyle/>
        <a:p>
          <a:endParaRPr lang="tr-TR"/>
        </a:p>
      </dgm:t>
    </dgm:pt>
    <dgm:pt modelId="{98E8913A-99F3-462D-8798-B3E357DBB155}" type="sibTrans" cxnId="{3DFD0784-640D-499B-B1C3-440F2375E512}">
      <dgm:prSet/>
      <dgm:spPr/>
      <dgm:t>
        <a:bodyPr/>
        <a:lstStyle/>
        <a:p>
          <a:endParaRPr lang="tr-TR"/>
        </a:p>
      </dgm:t>
    </dgm:pt>
    <dgm:pt modelId="{F6E005AC-7F86-4EEF-B543-EA2F70978E8C}" type="pres">
      <dgm:prSet presAssocID="{96CA4EDB-8CF5-46C1-A66A-BFA6CF39AFE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CBBD148-7C59-4C96-A3B5-C8B8FCBC1207}" type="pres">
      <dgm:prSet presAssocID="{78195B58-5EA0-48CF-9CDC-3E9F3550661D}" presName="comp" presStyleCnt="0"/>
      <dgm:spPr/>
      <dgm:t>
        <a:bodyPr/>
        <a:lstStyle/>
        <a:p>
          <a:endParaRPr lang="tr-TR"/>
        </a:p>
      </dgm:t>
    </dgm:pt>
    <dgm:pt modelId="{BACAC6A4-79E1-4D29-98A7-FAE8012A0FF3}" type="pres">
      <dgm:prSet presAssocID="{78195B58-5EA0-48CF-9CDC-3E9F3550661D}" presName="box" presStyleLbl="node1" presStyleIdx="0" presStyleCnt="4"/>
      <dgm:spPr/>
      <dgm:t>
        <a:bodyPr/>
        <a:lstStyle/>
        <a:p>
          <a:endParaRPr lang="tr-TR"/>
        </a:p>
      </dgm:t>
    </dgm:pt>
    <dgm:pt modelId="{EE516809-6446-48FC-B5BD-4354A190CD7D}" type="pres">
      <dgm:prSet presAssocID="{78195B58-5EA0-48CF-9CDC-3E9F3550661D}" presName="img" presStyleLbl="fgImgPlace1" presStyleIdx="0" presStyleCnt="4" custScaleX="603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2382DF4-0C8D-4197-8FA9-62405DFF6232}" type="pres">
      <dgm:prSet presAssocID="{78195B58-5EA0-48CF-9CDC-3E9F3550661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5B53A1-7C37-46CD-8FA9-FC893A6DD5AF}" type="pres">
      <dgm:prSet presAssocID="{1022F1D9-857F-414E-A289-27DFEB9838D1}" presName="spacer" presStyleCnt="0"/>
      <dgm:spPr/>
      <dgm:t>
        <a:bodyPr/>
        <a:lstStyle/>
        <a:p>
          <a:endParaRPr lang="tr-TR"/>
        </a:p>
      </dgm:t>
    </dgm:pt>
    <dgm:pt modelId="{657EF25F-3277-4866-8E12-6023BC35384A}" type="pres">
      <dgm:prSet presAssocID="{FECFB402-9745-4D79-A106-FC338EBAC883}" presName="comp" presStyleCnt="0"/>
      <dgm:spPr/>
      <dgm:t>
        <a:bodyPr/>
        <a:lstStyle/>
        <a:p>
          <a:endParaRPr lang="tr-TR"/>
        </a:p>
      </dgm:t>
    </dgm:pt>
    <dgm:pt modelId="{F1C8B36F-0A5B-47EF-BD35-F2A4D944B849}" type="pres">
      <dgm:prSet presAssocID="{FECFB402-9745-4D79-A106-FC338EBAC883}" presName="box" presStyleLbl="node1" presStyleIdx="1" presStyleCnt="4" custLinFactNeighborX="-752"/>
      <dgm:spPr/>
      <dgm:t>
        <a:bodyPr/>
        <a:lstStyle/>
        <a:p>
          <a:endParaRPr lang="tr-TR"/>
        </a:p>
      </dgm:t>
    </dgm:pt>
    <dgm:pt modelId="{5875A83D-9CD4-4E96-9E5C-A0F9F7FC1B83}" type="pres">
      <dgm:prSet presAssocID="{FECFB402-9745-4D79-A106-FC338EBAC883}" presName="img" presStyleLbl="fgImgPlace1" presStyleIdx="1" presStyleCnt="4" custScaleX="603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0FA415F-A730-4291-8794-8F431A2EFFED}" type="pres">
      <dgm:prSet presAssocID="{FECFB402-9745-4D79-A106-FC338EBAC88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E62B83-AE53-4616-AE13-D182011FBF10}" type="pres">
      <dgm:prSet presAssocID="{6F154690-2A6E-48B3-BBCD-A251F7076B0B}" presName="spacer" presStyleCnt="0"/>
      <dgm:spPr/>
      <dgm:t>
        <a:bodyPr/>
        <a:lstStyle/>
        <a:p>
          <a:endParaRPr lang="tr-TR"/>
        </a:p>
      </dgm:t>
    </dgm:pt>
    <dgm:pt modelId="{FE1EDCE5-D13C-4B55-A6F4-B36C59971FC6}" type="pres">
      <dgm:prSet presAssocID="{09135C55-21DB-4EF6-B50B-07A978A994D1}" presName="comp" presStyleCnt="0"/>
      <dgm:spPr/>
      <dgm:t>
        <a:bodyPr/>
        <a:lstStyle/>
        <a:p>
          <a:endParaRPr lang="tr-TR"/>
        </a:p>
      </dgm:t>
    </dgm:pt>
    <dgm:pt modelId="{8141FDFD-D5F7-49AB-9E7D-768E7BF9C5DE}" type="pres">
      <dgm:prSet presAssocID="{09135C55-21DB-4EF6-B50B-07A978A994D1}" presName="box" presStyleLbl="node1" presStyleIdx="2" presStyleCnt="4"/>
      <dgm:spPr/>
      <dgm:t>
        <a:bodyPr/>
        <a:lstStyle/>
        <a:p>
          <a:endParaRPr lang="tr-TR"/>
        </a:p>
      </dgm:t>
    </dgm:pt>
    <dgm:pt modelId="{88559C88-0161-4F85-9F56-40A240E005CC}" type="pres">
      <dgm:prSet presAssocID="{09135C55-21DB-4EF6-B50B-07A978A994D1}" presName="img" presStyleLbl="fgImgPlace1" presStyleIdx="2" presStyleCnt="4" custScaleX="616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C73A5BF-3E0C-44B0-9E19-608289C135B9}" type="pres">
      <dgm:prSet presAssocID="{09135C55-21DB-4EF6-B50B-07A978A994D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6A152F-9E40-474D-90CB-F3D62A6AFA94}" type="pres">
      <dgm:prSet presAssocID="{D51D5FDC-9B0C-4830-9050-EACCF60B0164}" presName="spacer" presStyleCnt="0"/>
      <dgm:spPr/>
      <dgm:t>
        <a:bodyPr/>
        <a:lstStyle/>
        <a:p>
          <a:endParaRPr lang="tr-TR"/>
        </a:p>
      </dgm:t>
    </dgm:pt>
    <dgm:pt modelId="{B6ACB0E2-B35D-4D63-AA73-CFBED6643C96}" type="pres">
      <dgm:prSet presAssocID="{1492050F-3D8B-4899-B54A-4054808905E4}" presName="comp" presStyleCnt="0"/>
      <dgm:spPr/>
      <dgm:t>
        <a:bodyPr/>
        <a:lstStyle/>
        <a:p>
          <a:endParaRPr lang="tr-TR"/>
        </a:p>
      </dgm:t>
    </dgm:pt>
    <dgm:pt modelId="{AD84D526-9270-4F97-A2C0-C7383DE3E85E}" type="pres">
      <dgm:prSet presAssocID="{1492050F-3D8B-4899-B54A-4054808905E4}" presName="box" presStyleLbl="node1" presStyleIdx="3" presStyleCnt="4"/>
      <dgm:spPr/>
      <dgm:t>
        <a:bodyPr/>
        <a:lstStyle/>
        <a:p>
          <a:endParaRPr lang="tr-TR"/>
        </a:p>
      </dgm:t>
    </dgm:pt>
    <dgm:pt modelId="{D0AC23AF-DB59-4489-9729-BE870B689375}" type="pres">
      <dgm:prSet presAssocID="{1492050F-3D8B-4899-B54A-4054808905E4}" presName="img" presStyleLbl="fgImgPlace1" presStyleIdx="3" presStyleCnt="4" custScaleX="6291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33F31544-F10F-443F-89CD-16A47799482F}" type="pres">
      <dgm:prSet presAssocID="{1492050F-3D8B-4899-B54A-4054808905E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FCFFE57-1852-4BE6-8EAE-D36A7D6AE474}" type="presOf" srcId="{48AFAAED-F045-4C5E-A53B-B58CD44FDDF0}" destId="{F1C8B36F-0A5B-47EF-BD35-F2A4D944B849}" srcOrd="0" destOrd="2" presId="urn:microsoft.com/office/officeart/2005/8/layout/vList4"/>
    <dgm:cxn modelId="{114ABC0D-712D-4092-A5D7-5ECC88EAAFF3}" srcId="{FECFB402-9745-4D79-A106-FC338EBAC883}" destId="{EB8F8A1A-2CB2-4643-A2F8-72EF14EC58F1}" srcOrd="0" destOrd="0" parTransId="{6D38277D-5543-41E5-AD36-99D45D5A05E9}" sibTransId="{C2B6B20A-3A18-492D-8AE4-1A0EFFFDD848}"/>
    <dgm:cxn modelId="{663CCE20-B66C-4908-AE42-AD5EAD3B2367}" type="presOf" srcId="{514E0661-D6DF-4CDB-A802-8E21FC8A93C2}" destId="{9C73A5BF-3E0C-44B0-9E19-608289C135B9}" srcOrd="1" destOrd="2" presId="urn:microsoft.com/office/officeart/2005/8/layout/vList4"/>
    <dgm:cxn modelId="{0122BA9C-AC3E-44CA-A7E6-66244D7B54EB}" type="presOf" srcId="{95C68B0D-9EAC-4FA1-92BB-59C76F027ED6}" destId="{9C73A5BF-3E0C-44B0-9E19-608289C135B9}" srcOrd="1" destOrd="1" presId="urn:microsoft.com/office/officeart/2005/8/layout/vList4"/>
    <dgm:cxn modelId="{E8D35DEE-F7CA-4035-9C8C-F5C962FB4BBA}" type="presOf" srcId="{514E0661-D6DF-4CDB-A802-8E21FC8A93C2}" destId="{8141FDFD-D5F7-49AB-9E7D-768E7BF9C5DE}" srcOrd="0" destOrd="2" presId="urn:microsoft.com/office/officeart/2005/8/layout/vList4"/>
    <dgm:cxn modelId="{02200ADB-AB44-4660-97A0-9082832F69D6}" type="presOf" srcId="{0F86F6A6-EA1B-4079-9739-E80B756F3ED1}" destId="{33F31544-F10F-443F-89CD-16A47799482F}" srcOrd="1" destOrd="1" presId="urn:microsoft.com/office/officeart/2005/8/layout/vList4"/>
    <dgm:cxn modelId="{E4DCFBB9-5D8B-46E5-B1A5-DFC32B48FABB}" srcId="{96CA4EDB-8CF5-46C1-A66A-BFA6CF39AFEF}" destId="{FECFB402-9745-4D79-A106-FC338EBAC883}" srcOrd="1" destOrd="0" parTransId="{742A5492-5DFF-460B-B152-198148B6A71F}" sibTransId="{6F154690-2A6E-48B3-BBCD-A251F7076B0B}"/>
    <dgm:cxn modelId="{C2ABA760-4635-49E3-9446-8C55D06AC94F}" type="presOf" srcId="{FECFB402-9745-4D79-A106-FC338EBAC883}" destId="{F1C8B36F-0A5B-47EF-BD35-F2A4D944B849}" srcOrd="0" destOrd="0" presId="urn:microsoft.com/office/officeart/2005/8/layout/vList4"/>
    <dgm:cxn modelId="{725AB14D-000B-4850-AB13-6471594D3F22}" srcId="{09135C55-21DB-4EF6-B50B-07A978A994D1}" destId="{95C68B0D-9EAC-4FA1-92BB-59C76F027ED6}" srcOrd="0" destOrd="0" parTransId="{A65213E3-1C2F-4ED7-870A-4BC333BFD2B3}" sibTransId="{5A5C73E8-09E2-45CC-BA2F-ED39FD233690}"/>
    <dgm:cxn modelId="{81FADE82-2C73-4183-9355-105BD3C2ABA7}" srcId="{96CA4EDB-8CF5-46C1-A66A-BFA6CF39AFEF}" destId="{09135C55-21DB-4EF6-B50B-07A978A994D1}" srcOrd="2" destOrd="0" parTransId="{50DE3F2D-9029-49DC-89F0-5D9D0D9E575B}" sibTransId="{D51D5FDC-9B0C-4830-9050-EACCF60B0164}"/>
    <dgm:cxn modelId="{B3D22036-B4D8-4139-9983-5D3ED9908A05}" type="presOf" srcId="{78195B58-5EA0-48CF-9CDC-3E9F3550661D}" destId="{42382DF4-0C8D-4197-8FA9-62405DFF6232}" srcOrd="1" destOrd="0" presId="urn:microsoft.com/office/officeart/2005/8/layout/vList4"/>
    <dgm:cxn modelId="{D767DBBB-3AB2-4E98-A067-F2FAA435EB3A}" type="presOf" srcId="{78195B58-5EA0-48CF-9CDC-3E9F3550661D}" destId="{BACAC6A4-79E1-4D29-98A7-FAE8012A0FF3}" srcOrd="0" destOrd="0" presId="urn:microsoft.com/office/officeart/2005/8/layout/vList4"/>
    <dgm:cxn modelId="{78F9BD5E-9A41-4E42-806B-70A4A201135B}" srcId="{FECFB402-9745-4D79-A106-FC338EBAC883}" destId="{48AFAAED-F045-4C5E-A53B-B58CD44FDDF0}" srcOrd="1" destOrd="0" parTransId="{26714919-74F7-46B5-AD0B-54F41793E2C4}" sibTransId="{3967F325-3B29-453A-AB26-BC0532EC0DB3}"/>
    <dgm:cxn modelId="{CA748089-3E78-46BA-826B-98E65BD95E85}" type="presOf" srcId="{FECFB402-9745-4D79-A106-FC338EBAC883}" destId="{10FA415F-A730-4291-8794-8F431A2EFFED}" srcOrd="1" destOrd="0" presId="urn:microsoft.com/office/officeart/2005/8/layout/vList4"/>
    <dgm:cxn modelId="{061CAC97-2997-4F81-8B82-6F31063A80FE}" type="presOf" srcId="{09135C55-21DB-4EF6-B50B-07A978A994D1}" destId="{8141FDFD-D5F7-49AB-9E7D-768E7BF9C5DE}" srcOrd="0" destOrd="0" presId="urn:microsoft.com/office/officeart/2005/8/layout/vList4"/>
    <dgm:cxn modelId="{1C7528ED-E1B1-48C2-A654-AC3A2C4D1660}" srcId="{09135C55-21DB-4EF6-B50B-07A978A994D1}" destId="{514E0661-D6DF-4CDB-A802-8E21FC8A93C2}" srcOrd="1" destOrd="0" parTransId="{60610B82-69EE-4625-83C5-814D3CAC041F}" sibTransId="{575F742E-9780-442D-817B-F9D37AEAD448}"/>
    <dgm:cxn modelId="{A7F8A7A6-B957-49A2-A92E-4F9F8A03D900}" type="presOf" srcId="{1492050F-3D8B-4899-B54A-4054808905E4}" destId="{33F31544-F10F-443F-89CD-16A47799482F}" srcOrd="1" destOrd="0" presId="urn:microsoft.com/office/officeart/2005/8/layout/vList4"/>
    <dgm:cxn modelId="{10D8D12E-6E29-4D9E-BCEE-A53EFB9877E5}" srcId="{96CA4EDB-8CF5-46C1-A66A-BFA6CF39AFEF}" destId="{78195B58-5EA0-48CF-9CDC-3E9F3550661D}" srcOrd="0" destOrd="0" parTransId="{B49FCEFD-02F6-4D19-BD32-C768D3B78B05}" sibTransId="{1022F1D9-857F-414E-A289-27DFEB9838D1}"/>
    <dgm:cxn modelId="{0CC1F54E-525D-41C5-AC5A-A2402E55C67E}" type="presOf" srcId="{EB8F8A1A-2CB2-4643-A2F8-72EF14EC58F1}" destId="{10FA415F-A730-4291-8794-8F431A2EFFED}" srcOrd="1" destOrd="1" presId="urn:microsoft.com/office/officeart/2005/8/layout/vList4"/>
    <dgm:cxn modelId="{3DFD0784-640D-499B-B1C3-440F2375E512}" srcId="{1492050F-3D8B-4899-B54A-4054808905E4}" destId="{0F86F6A6-EA1B-4079-9739-E80B756F3ED1}" srcOrd="0" destOrd="0" parTransId="{3358F30D-ED00-4E79-9C07-75A18769ACCD}" sibTransId="{98E8913A-99F3-462D-8798-B3E357DBB155}"/>
    <dgm:cxn modelId="{BC1F99DD-079E-4436-9598-5CBDEFF33861}" type="presOf" srcId="{1492050F-3D8B-4899-B54A-4054808905E4}" destId="{AD84D526-9270-4F97-A2C0-C7383DE3E85E}" srcOrd="0" destOrd="0" presId="urn:microsoft.com/office/officeart/2005/8/layout/vList4"/>
    <dgm:cxn modelId="{1FE9D9DB-B2D4-4920-96F0-98A718A7454B}" srcId="{96CA4EDB-8CF5-46C1-A66A-BFA6CF39AFEF}" destId="{1492050F-3D8B-4899-B54A-4054808905E4}" srcOrd="3" destOrd="0" parTransId="{4455C095-B732-4E92-B686-DB765BD3D727}" sibTransId="{46DF2191-B8B8-49C1-99B6-2516F4B2D04D}"/>
    <dgm:cxn modelId="{657DB2DE-6BFF-4953-A5D7-57C85D7746F8}" type="presOf" srcId="{48AFAAED-F045-4C5E-A53B-B58CD44FDDF0}" destId="{10FA415F-A730-4291-8794-8F431A2EFFED}" srcOrd="1" destOrd="2" presId="urn:microsoft.com/office/officeart/2005/8/layout/vList4"/>
    <dgm:cxn modelId="{AFBA303C-9DA1-4C4C-8456-BF847B6ECD33}" type="presOf" srcId="{0F86F6A6-EA1B-4079-9739-E80B756F3ED1}" destId="{AD84D526-9270-4F97-A2C0-C7383DE3E85E}" srcOrd="0" destOrd="1" presId="urn:microsoft.com/office/officeart/2005/8/layout/vList4"/>
    <dgm:cxn modelId="{089FD06C-4AB6-4236-99AF-104A7A27B052}" type="presOf" srcId="{95C68B0D-9EAC-4FA1-92BB-59C76F027ED6}" destId="{8141FDFD-D5F7-49AB-9E7D-768E7BF9C5DE}" srcOrd="0" destOrd="1" presId="urn:microsoft.com/office/officeart/2005/8/layout/vList4"/>
    <dgm:cxn modelId="{7441F4F9-BC28-4578-B188-A82ECBD315F0}" srcId="{78195B58-5EA0-48CF-9CDC-3E9F3550661D}" destId="{BE44099F-3CC7-4490-92D8-6722500B319E}" srcOrd="0" destOrd="0" parTransId="{58BC72D0-0BFD-491F-A6F3-2AF3409C3292}" sibTransId="{1970D34D-E99F-4918-ACCB-8CEACA37633B}"/>
    <dgm:cxn modelId="{661B3DAE-8FE7-435C-B7DF-F20295FC5C7B}" type="presOf" srcId="{09135C55-21DB-4EF6-B50B-07A978A994D1}" destId="{9C73A5BF-3E0C-44B0-9E19-608289C135B9}" srcOrd="1" destOrd="0" presId="urn:microsoft.com/office/officeart/2005/8/layout/vList4"/>
    <dgm:cxn modelId="{009CC4FE-A02D-4C3E-B88F-A442870448DC}" type="presOf" srcId="{96CA4EDB-8CF5-46C1-A66A-BFA6CF39AFEF}" destId="{F6E005AC-7F86-4EEF-B543-EA2F70978E8C}" srcOrd="0" destOrd="0" presId="urn:microsoft.com/office/officeart/2005/8/layout/vList4"/>
    <dgm:cxn modelId="{1BBBEC8E-AE54-4C65-A424-275AFE87E901}" type="presOf" srcId="{EB8F8A1A-2CB2-4643-A2F8-72EF14EC58F1}" destId="{F1C8B36F-0A5B-47EF-BD35-F2A4D944B849}" srcOrd="0" destOrd="1" presId="urn:microsoft.com/office/officeart/2005/8/layout/vList4"/>
    <dgm:cxn modelId="{627648E9-72FC-4FDE-8866-A0752127CF8F}" type="presOf" srcId="{BE44099F-3CC7-4490-92D8-6722500B319E}" destId="{BACAC6A4-79E1-4D29-98A7-FAE8012A0FF3}" srcOrd="0" destOrd="1" presId="urn:microsoft.com/office/officeart/2005/8/layout/vList4"/>
    <dgm:cxn modelId="{5618D0C0-3B29-4125-9131-40A774701E6F}" type="presOf" srcId="{BE44099F-3CC7-4490-92D8-6722500B319E}" destId="{42382DF4-0C8D-4197-8FA9-62405DFF6232}" srcOrd="1" destOrd="1" presId="urn:microsoft.com/office/officeart/2005/8/layout/vList4"/>
    <dgm:cxn modelId="{86E523BF-C5F2-4E4E-A1F5-19CFBA407F54}" type="presParOf" srcId="{F6E005AC-7F86-4EEF-B543-EA2F70978E8C}" destId="{5CBBD148-7C59-4C96-A3B5-C8B8FCBC1207}" srcOrd="0" destOrd="0" presId="urn:microsoft.com/office/officeart/2005/8/layout/vList4"/>
    <dgm:cxn modelId="{4F7FD260-A2A0-49D5-B414-0CF45853C471}" type="presParOf" srcId="{5CBBD148-7C59-4C96-A3B5-C8B8FCBC1207}" destId="{BACAC6A4-79E1-4D29-98A7-FAE8012A0FF3}" srcOrd="0" destOrd="0" presId="urn:microsoft.com/office/officeart/2005/8/layout/vList4"/>
    <dgm:cxn modelId="{9F0D65D4-87A1-4D03-A738-0208F535805C}" type="presParOf" srcId="{5CBBD148-7C59-4C96-A3B5-C8B8FCBC1207}" destId="{EE516809-6446-48FC-B5BD-4354A190CD7D}" srcOrd="1" destOrd="0" presId="urn:microsoft.com/office/officeart/2005/8/layout/vList4"/>
    <dgm:cxn modelId="{E361CF8F-F8AA-4144-9508-66C65E5C358E}" type="presParOf" srcId="{5CBBD148-7C59-4C96-A3B5-C8B8FCBC1207}" destId="{42382DF4-0C8D-4197-8FA9-62405DFF6232}" srcOrd="2" destOrd="0" presId="urn:microsoft.com/office/officeart/2005/8/layout/vList4"/>
    <dgm:cxn modelId="{2AD92131-A59F-4A14-AA2E-7D1FE04F79AD}" type="presParOf" srcId="{F6E005AC-7F86-4EEF-B543-EA2F70978E8C}" destId="{445B53A1-7C37-46CD-8FA9-FC893A6DD5AF}" srcOrd="1" destOrd="0" presId="urn:microsoft.com/office/officeart/2005/8/layout/vList4"/>
    <dgm:cxn modelId="{BA1A3088-A79D-4C4B-BC7D-BCA9A36F300B}" type="presParOf" srcId="{F6E005AC-7F86-4EEF-B543-EA2F70978E8C}" destId="{657EF25F-3277-4866-8E12-6023BC35384A}" srcOrd="2" destOrd="0" presId="urn:microsoft.com/office/officeart/2005/8/layout/vList4"/>
    <dgm:cxn modelId="{1F2696DC-258A-4880-9674-F7F96A01D408}" type="presParOf" srcId="{657EF25F-3277-4866-8E12-6023BC35384A}" destId="{F1C8B36F-0A5B-47EF-BD35-F2A4D944B849}" srcOrd="0" destOrd="0" presId="urn:microsoft.com/office/officeart/2005/8/layout/vList4"/>
    <dgm:cxn modelId="{D07F50C8-9134-4847-A2A9-5F7B1B7C2A08}" type="presParOf" srcId="{657EF25F-3277-4866-8E12-6023BC35384A}" destId="{5875A83D-9CD4-4E96-9E5C-A0F9F7FC1B83}" srcOrd="1" destOrd="0" presId="urn:microsoft.com/office/officeart/2005/8/layout/vList4"/>
    <dgm:cxn modelId="{B0F314A5-C47F-49EF-9C0B-1B9BF5C3EF60}" type="presParOf" srcId="{657EF25F-3277-4866-8E12-6023BC35384A}" destId="{10FA415F-A730-4291-8794-8F431A2EFFED}" srcOrd="2" destOrd="0" presId="urn:microsoft.com/office/officeart/2005/8/layout/vList4"/>
    <dgm:cxn modelId="{1DA48A57-6AF2-4828-BBCE-BF75812335C3}" type="presParOf" srcId="{F6E005AC-7F86-4EEF-B543-EA2F70978E8C}" destId="{94E62B83-AE53-4616-AE13-D182011FBF10}" srcOrd="3" destOrd="0" presId="urn:microsoft.com/office/officeart/2005/8/layout/vList4"/>
    <dgm:cxn modelId="{BB9580D5-09EF-4AC9-83B2-140D74113C80}" type="presParOf" srcId="{F6E005AC-7F86-4EEF-B543-EA2F70978E8C}" destId="{FE1EDCE5-D13C-4B55-A6F4-B36C59971FC6}" srcOrd="4" destOrd="0" presId="urn:microsoft.com/office/officeart/2005/8/layout/vList4"/>
    <dgm:cxn modelId="{117E559C-A9A4-4645-93C5-62C8E563B318}" type="presParOf" srcId="{FE1EDCE5-D13C-4B55-A6F4-B36C59971FC6}" destId="{8141FDFD-D5F7-49AB-9E7D-768E7BF9C5DE}" srcOrd="0" destOrd="0" presId="urn:microsoft.com/office/officeart/2005/8/layout/vList4"/>
    <dgm:cxn modelId="{11EA43A0-2E27-4194-8F80-E6D4CED7253D}" type="presParOf" srcId="{FE1EDCE5-D13C-4B55-A6F4-B36C59971FC6}" destId="{88559C88-0161-4F85-9F56-40A240E005CC}" srcOrd="1" destOrd="0" presId="urn:microsoft.com/office/officeart/2005/8/layout/vList4"/>
    <dgm:cxn modelId="{D493A920-4206-4962-8559-E6219AF4C6FC}" type="presParOf" srcId="{FE1EDCE5-D13C-4B55-A6F4-B36C59971FC6}" destId="{9C73A5BF-3E0C-44B0-9E19-608289C135B9}" srcOrd="2" destOrd="0" presId="urn:microsoft.com/office/officeart/2005/8/layout/vList4"/>
    <dgm:cxn modelId="{B8486B77-24F6-42F5-A533-6B4E759CD23E}" type="presParOf" srcId="{F6E005AC-7F86-4EEF-B543-EA2F70978E8C}" destId="{9B6A152F-9E40-474D-90CB-F3D62A6AFA94}" srcOrd="5" destOrd="0" presId="urn:microsoft.com/office/officeart/2005/8/layout/vList4"/>
    <dgm:cxn modelId="{457B3A6B-42F2-4DCF-9782-C46333F82229}" type="presParOf" srcId="{F6E005AC-7F86-4EEF-B543-EA2F70978E8C}" destId="{B6ACB0E2-B35D-4D63-AA73-CFBED6643C96}" srcOrd="6" destOrd="0" presId="urn:microsoft.com/office/officeart/2005/8/layout/vList4"/>
    <dgm:cxn modelId="{9DC565BD-A6FF-4D8F-AD74-54EF643B9B06}" type="presParOf" srcId="{B6ACB0E2-B35D-4D63-AA73-CFBED6643C96}" destId="{AD84D526-9270-4F97-A2C0-C7383DE3E85E}" srcOrd="0" destOrd="0" presId="urn:microsoft.com/office/officeart/2005/8/layout/vList4"/>
    <dgm:cxn modelId="{15C32BA4-82C6-4D68-841F-62D0D0ED7AAF}" type="presParOf" srcId="{B6ACB0E2-B35D-4D63-AA73-CFBED6643C96}" destId="{D0AC23AF-DB59-4489-9729-BE870B689375}" srcOrd="1" destOrd="0" presId="urn:microsoft.com/office/officeart/2005/8/layout/vList4"/>
    <dgm:cxn modelId="{450664E2-C006-402A-9CBB-F85E258ADF81}" type="presParOf" srcId="{B6ACB0E2-B35D-4D63-AA73-CFBED6643C96}" destId="{33F31544-F10F-443F-89CD-16A47799482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6B1C23-6E9D-4637-9303-152E27986535}" type="doc">
      <dgm:prSet loTypeId="urn:microsoft.com/office/officeart/2005/8/layout/vList2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7CA5A2D-3459-4677-91C9-8A2C53B85691}">
      <dgm:prSet phldrT="[Text]" custT="1"/>
      <dgm:spPr/>
      <dgm:t>
        <a:bodyPr/>
        <a:lstStyle/>
        <a:p>
          <a:r>
            <a:rPr lang="tr-TR" sz="2800" dirty="0" smtClean="0"/>
            <a:t>Kauçuk</a:t>
          </a:r>
          <a:endParaRPr lang="tr-TR" sz="2800" dirty="0"/>
        </a:p>
      </dgm:t>
    </dgm:pt>
    <dgm:pt modelId="{E571F9F1-AF01-4409-97D9-CD362D108237}" type="parTrans" cxnId="{F4CEDBB3-3193-4DDC-AE16-A714A1E270FA}">
      <dgm:prSet/>
      <dgm:spPr/>
      <dgm:t>
        <a:bodyPr/>
        <a:lstStyle/>
        <a:p>
          <a:endParaRPr lang="tr-TR"/>
        </a:p>
      </dgm:t>
    </dgm:pt>
    <dgm:pt modelId="{4B6864DC-4909-464B-90DF-A332971FE598}" type="sibTrans" cxnId="{F4CEDBB3-3193-4DDC-AE16-A714A1E270FA}">
      <dgm:prSet/>
      <dgm:spPr/>
      <dgm:t>
        <a:bodyPr/>
        <a:lstStyle/>
        <a:p>
          <a:endParaRPr lang="tr-TR"/>
        </a:p>
      </dgm:t>
    </dgm:pt>
    <dgm:pt modelId="{7D1B398C-09A9-470D-99B7-582C70D77374}">
      <dgm:prSet phldrT="[Text]" custT="1"/>
      <dgm:spPr/>
      <dgm:t>
        <a:bodyPr/>
        <a:lstStyle/>
        <a:p>
          <a:r>
            <a:rPr lang="tr-TR" sz="2000" dirty="0" smtClean="0"/>
            <a:t>Yüksek güç akarımı</a:t>
          </a:r>
          <a:endParaRPr lang="tr-TR" sz="2000" dirty="0"/>
        </a:p>
      </dgm:t>
    </dgm:pt>
    <dgm:pt modelId="{55E4E897-FED7-42AA-9A6B-D766CB7211D0}" type="parTrans" cxnId="{8CC251D9-8374-4F5A-B139-61E4585DA2CB}">
      <dgm:prSet/>
      <dgm:spPr/>
      <dgm:t>
        <a:bodyPr/>
        <a:lstStyle/>
        <a:p>
          <a:endParaRPr lang="tr-TR"/>
        </a:p>
      </dgm:t>
    </dgm:pt>
    <dgm:pt modelId="{CC54030C-3A5F-4747-891B-F23BE16359E3}" type="sibTrans" cxnId="{8CC251D9-8374-4F5A-B139-61E4585DA2CB}">
      <dgm:prSet/>
      <dgm:spPr/>
      <dgm:t>
        <a:bodyPr/>
        <a:lstStyle/>
        <a:p>
          <a:endParaRPr lang="tr-TR"/>
        </a:p>
      </dgm:t>
    </dgm:pt>
    <dgm:pt modelId="{C1634D4A-65F3-4ADC-B70D-8D11C408CF18}">
      <dgm:prSet phldrT="[Text]" custT="1"/>
      <dgm:spPr/>
      <dgm:t>
        <a:bodyPr/>
        <a:lstStyle/>
        <a:p>
          <a:r>
            <a:rPr lang="tr-TR" sz="2800" dirty="0" smtClean="0"/>
            <a:t>Poliüretan</a:t>
          </a:r>
          <a:endParaRPr lang="tr-TR" sz="2800" dirty="0"/>
        </a:p>
      </dgm:t>
    </dgm:pt>
    <dgm:pt modelId="{E823BC6B-30A0-43DF-A01A-8DBC0DAA6C38}" type="parTrans" cxnId="{A0B216DE-6D75-42E5-9F61-3F0C6686B250}">
      <dgm:prSet/>
      <dgm:spPr/>
      <dgm:t>
        <a:bodyPr/>
        <a:lstStyle/>
        <a:p>
          <a:endParaRPr lang="tr-TR"/>
        </a:p>
      </dgm:t>
    </dgm:pt>
    <dgm:pt modelId="{B9AE950B-418F-46A1-AA4C-413DBF431E41}" type="sibTrans" cxnId="{A0B216DE-6D75-42E5-9F61-3F0C6686B250}">
      <dgm:prSet/>
      <dgm:spPr/>
      <dgm:t>
        <a:bodyPr/>
        <a:lstStyle/>
        <a:p>
          <a:endParaRPr lang="tr-TR"/>
        </a:p>
      </dgm:t>
    </dgm:pt>
    <dgm:pt modelId="{76E3720D-573B-4116-A708-34045F5D16DA}">
      <dgm:prSet phldrT="[Text]" custT="1"/>
      <dgm:spPr/>
      <dgm:t>
        <a:bodyPr/>
        <a:lstStyle/>
        <a:p>
          <a:r>
            <a:rPr lang="tr-TR" sz="2000" dirty="0" smtClean="0"/>
            <a:t>Uzun eksen mesafeleri</a:t>
          </a:r>
          <a:endParaRPr lang="tr-TR" sz="2000" dirty="0"/>
        </a:p>
      </dgm:t>
    </dgm:pt>
    <dgm:pt modelId="{D77B65A8-D948-440E-8D39-748DE2C4F690}" type="parTrans" cxnId="{F00F2D1F-E111-47F1-BBAE-A1F6BABE5AA1}">
      <dgm:prSet/>
      <dgm:spPr/>
      <dgm:t>
        <a:bodyPr/>
        <a:lstStyle/>
        <a:p>
          <a:endParaRPr lang="tr-TR"/>
        </a:p>
      </dgm:t>
    </dgm:pt>
    <dgm:pt modelId="{EBB12DB5-00CB-48AF-BCAB-D3BAAC05AA29}" type="sibTrans" cxnId="{F00F2D1F-E111-47F1-BBAE-A1F6BABE5AA1}">
      <dgm:prSet/>
      <dgm:spPr/>
      <dgm:t>
        <a:bodyPr/>
        <a:lstStyle/>
        <a:p>
          <a:endParaRPr lang="tr-TR"/>
        </a:p>
      </dgm:t>
    </dgm:pt>
    <dgm:pt modelId="{17C7CA1B-5111-4B1C-B19D-56E6B70E1D76}">
      <dgm:prSet phldrT="[Text]" custT="1"/>
      <dgm:spPr/>
      <dgm:t>
        <a:bodyPr/>
        <a:lstStyle/>
        <a:p>
          <a:r>
            <a:rPr lang="tr-TR" sz="2000" dirty="0" smtClean="0"/>
            <a:t>Düşük fiyat</a:t>
          </a:r>
          <a:endParaRPr lang="tr-TR" sz="2000" dirty="0"/>
        </a:p>
      </dgm:t>
    </dgm:pt>
    <dgm:pt modelId="{D70CCB59-02A1-4D30-987C-24122C2F8263}" type="parTrans" cxnId="{012B67FD-2AA3-4965-8940-0A10BDA7D6C9}">
      <dgm:prSet/>
      <dgm:spPr/>
      <dgm:t>
        <a:bodyPr/>
        <a:lstStyle/>
        <a:p>
          <a:endParaRPr lang="tr-TR"/>
        </a:p>
      </dgm:t>
    </dgm:pt>
    <dgm:pt modelId="{97FE72D5-FA0A-4E45-8928-603D4BB4772E}" type="sibTrans" cxnId="{012B67FD-2AA3-4965-8940-0A10BDA7D6C9}">
      <dgm:prSet/>
      <dgm:spPr/>
      <dgm:t>
        <a:bodyPr/>
        <a:lstStyle/>
        <a:p>
          <a:endParaRPr lang="tr-TR"/>
        </a:p>
      </dgm:t>
    </dgm:pt>
    <dgm:pt modelId="{09E11F14-C948-41FE-A9D6-5C95CF4A5F93}">
      <dgm:prSet phldrT="[Text]" custT="1"/>
      <dgm:spPr/>
      <dgm:t>
        <a:bodyPr/>
        <a:lstStyle/>
        <a:p>
          <a:endParaRPr lang="tr-TR" sz="2000" dirty="0"/>
        </a:p>
      </dgm:t>
    </dgm:pt>
    <dgm:pt modelId="{3E7620E2-39FF-4A66-86A9-7A5751FDC27F}" type="parTrans" cxnId="{E0D1C4CA-B3D8-4C47-BCE0-9067B97F41DE}">
      <dgm:prSet/>
      <dgm:spPr/>
      <dgm:t>
        <a:bodyPr/>
        <a:lstStyle/>
        <a:p>
          <a:endParaRPr lang="tr-TR"/>
        </a:p>
      </dgm:t>
    </dgm:pt>
    <dgm:pt modelId="{075F0453-950A-4B03-8FCF-C1DEFA874996}" type="sibTrans" cxnId="{E0D1C4CA-B3D8-4C47-BCE0-9067B97F41DE}">
      <dgm:prSet/>
      <dgm:spPr/>
      <dgm:t>
        <a:bodyPr/>
        <a:lstStyle/>
        <a:p>
          <a:endParaRPr lang="tr-TR"/>
        </a:p>
      </dgm:t>
    </dgm:pt>
    <dgm:pt modelId="{78470E91-9406-4ED0-BE2E-6F66645F775C}">
      <dgm:prSet phldrT="[Text]" custT="1"/>
      <dgm:spPr/>
      <dgm:t>
        <a:bodyPr/>
        <a:lstStyle/>
        <a:p>
          <a:r>
            <a:rPr lang="tr-TR" sz="2000" dirty="0" smtClean="0"/>
            <a:t>Doğrusal sürücüler için yüksek doğruluk</a:t>
          </a:r>
          <a:endParaRPr lang="tr-TR" sz="2000" dirty="0"/>
        </a:p>
      </dgm:t>
    </dgm:pt>
    <dgm:pt modelId="{76990CBB-2B43-4FC3-84F4-2487842FCD59}" type="parTrans" cxnId="{15EA7FDF-ABBD-4832-BD32-86B4F9E004BF}">
      <dgm:prSet/>
      <dgm:spPr/>
      <dgm:t>
        <a:bodyPr/>
        <a:lstStyle/>
        <a:p>
          <a:endParaRPr lang="tr-TR"/>
        </a:p>
      </dgm:t>
    </dgm:pt>
    <dgm:pt modelId="{FB7D7E96-DAF0-489F-A216-69E5E643B12E}" type="sibTrans" cxnId="{15EA7FDF-ABBD-4832-BD32-86B4F9E004BF}">
      <dgm:prSet/>
      <dgm:spPr/>
      <dgm:t>
        <a:bodyPr/>
        <a:lstStyle/>
        <a:p>
          <a:endParaRPr lang="tr-TR"/>
        </a:p>
      </dgm:t>
    </dgm:pt>
    <dgm:pt modelId="{3127D1C3-7DF1-4323-9B18-139787D21EEE}">
      <dgm:prSet phldrT="[Text]" custT="1"/>
      <dgm:spPr/>
      <dgm:t>
        <a:bodyPr/>
        <a:lstStyle/>
        <a:p>
          <a:r>
            <a:rPr lang="tr-TR" sz="2000" dirty="0" smtClean="0"/>
            <a:t>Taşıma </a:t>
          </a:r>
          <a:endParaRPr lang="tr-TR" sz="2000" dirty="0"/>
        </a:p>
      </dgm:t>
    </dgm:pt>
    <dgm:pt modelId="{34E2B37B-6648-4AB2-B365-0DBD96AC3D98}" type="parTrans" cxnId="{54220593-AE6E-4B4D-9A8A-A0E6339B5909}">
      <dgm:prSet/>
      <dgm:spPr/>
      <dgm:t>
        <a:bodyPr/>
        <a:lstStyle/>
        <a:p>
          <a:endParaRPr lang="tr-TR"/>
        </a:p>
      </dgm:t>
    </dgm:pt>
    <dgm:pt modelId="{6B74D4F4-DC04-429C-9023-89805044FF1F}" type="sibTrans" cxnId="{54220593-AE6E-4B4D-9A8A-A0E6339B5909}">
      <dgm:prSet/>
      <dgm:spPr/>
      <dgm:t>
        <a:bodyPr/>
        <a:lstStyle/>
        <a:p>
          <a:endParaRPr lang="tr-TR"/>
        </a:p>
      </dgm:t>
    </dgm:pt>
    <dgm:pt modelId="{052E0AD2-341E-4FEC-848D-269C6980C24C}">
      <dgm:prSet phldrT="[Text]" custT="1"/>
      <dgm:spPr/>
      <dgm:t>
        <a:bodyPr/>
        <a:lstStyle/>
        <a:p>
          <a:r>
            <a:rPr lang="tr-TR" sz="2000" dirty="0" smtClean="0"/>
            <a:t>Üzerine kaynak yapılabilmesi</a:t>
          </a:r>
          <a:endParaRPr lang="tr-TR" sz="2000" dirty="0"/>
        </a:p>
      </dgm:t>
    </dgm:pt>
    <dgm:pt modelId="{65D5F13C-32F5-47E8-A364-9F4130F4A850}" type="parTrans" cxnId="{0685744C-F6C2-4D53-B98E-F09A64C87C04}">
      <dgm:prSet/>
      <dgm:spPr/>
      <dgm:t>
        <a:bodyPr/>
        <a:lstStyle/>
        <a:p>
          <a:endParaRPr lang="tr-TR"/>
        </a:p>
      </dgm:t>
    </dgm:pt>
    <dgm:pt modelId="{610BF11C-3389-41EC-BE40-1D423E1037A1}" type="sibTrans" cxnId="{0685744C-F6C2-4D53-B98E-F09A64C87C04}">
      <dgm:prSet/>
      <dgm:spPr/>
      <dgm:t>
        <a:bodyPr/>
        <a:lstStyle/>
        <a:p>
          <a:endParaRPr lang="tr-TR"/>
        </a:p>
      </dgm:t>
    </dgm:pt>
    <dgm:pt modelId="{98EAA662-2A30-499E-B9D0-C336876A1085}">
      <dgm:prSet phldrT="[Text]" custT="1"/>
      <dgm:spPr/>
      <dgm:t>
        <a:bodyPr/>
        <a:lstStyle/>
        <a:p>
          <a:endParaRPr lang="tr-TR" sz="2000" dirty="0"/>
        </a:p>
      </dgm:t>
    </dgm:pt>
    <dgm:pt modelId="{8E0B1C9D-0E1C-4BE0-A462-01EA356FBCE4}" type="parTrans" cxnId="{50F11E97-F5A3-431D-AC9A-0D44CE316C74}">
      <dgm:prSet/>
      <dgm:spPr/>
      <dgm:t>
        <a:bodyPr/>
        <a:lstStyle/>
        <a:p>
          <a:endParaRPr lang="tr-TR"/>
        </a:p>
      </dgm:t>
    </dgm:pt>
    <dgm:pt modelId="{64FF6B0D-4054-464D-AD2E-8E2B65423E41}" type="sibTrans" cxnId="{50F11E97-F5A3-431D-AC9A-0D44CE316C74}">
      <dgm:prSet/>
      <dgm:spPr/>
      <dgm:t>
        <a:bodyPr/>
        <a:lstStyle/>
        <a:p>
          <a:endParaRPr lang="tr-TR"/>
        </a:p>
      </dgm:t>
    </dgm:pt>
    <dgm:pt modelId="{70EF5B3C-21BA-4E54-BDB7-8104BF0A87EC}">
      <dgm:prSet phldrT="[Text]" custT="1"/>
      <dgm:spPr/>
      <dgm:t>
        <a:bodyPr/>
        <a:lstStyle/>
        <a:p>
          <a:r>
            <a:rPr lang="tr-TR" sz="2000" dirty="0" smtClean="0"/>
            <a:t>Yağ ve kimyasal maddeye karşı direnç</a:t>
          </a:r>
          <a:endParaRPr lang="tr-TR" sz="2000" dirty="0"/>
        </a:p>
      </dgm:t>
    </dgm:pt>
    <dgm:pt modelId="{C2D0ECAB-1906-40A0-9067-BBBFA1AD1AE5}" type="parTrans" cxnId="{02FB7299-76E0-494C-A9F8-F57778C003E9}">
      <dgm:prSet/>
      <dgm:spPr/>
      <dgm:t>
        <a:bodyPr/>
        <a:lstStyle/>
        <a:p>
          <a:endParaRPr lang="tr-TR"/>
        </a:p>
      </dgm:t>
    </dgm:pt>
    <dgm:pt modelId="{5A5437AF-4E7D-41BE-BF65-D75C2DABA5F0}" type="sibTrans" cxnId="{02FB7299-76E0-494C-A9F8-F57778C003E9}">
      <dgm:prSet/>
      <dgm:spPr/>
      <dgm:t>
        <a:bodyPr/>
        <a:lstStyle/>
        <a:p>
          <a:endParaRPr lang="tr-TR"/>
        </a:p>
      </dgm:t>
    </dgm:pt>
    <dgm:pt modelId="{38F4069A-2C16-4E20-AC81-C8E86BF40266}">
      <dgm:prSet phldrT="[Text]" custT="1"/>
      <dgm:spPr/>
      <dgm:t>
        <a:bodyPr/>
        <a:lstStyle/>
        <a:p>
          <a:r>
            <a:rPr lang="tr-TR" sz="2000" dirty="0" smtClean="0"/>
            <a:t>Yüksek aşınma direnci</a:t>
          </a:r>
          <a:endParaRPr lang="tr-TR" sz="2000" dirty="0"/>
        </a:p>
      </dgm:t>
    </dgm:pt>
    <dgm:pt modelId="{633F74EA-3E1C-493B-BEEC-D3CA4C7DCD0D}" type="parTrans" cxnId="{D199A838-F561-437A-A2C7-D04023736C61}">
      <dgm:prSet/>
      <dgm:spPr/>
      <dgm:t>
        <a:bodyPr/>
        <a:lstStyle/>
        <a:p>
          <a:endParaRPr lang="tr-TR"/>
        </a:p>
      </dgm:t>
    </dgm:pt>
    <dgm:pt modelId="{1365ECD2-075B-4B2A-9582-AC854A0D8F72}" type="sibTrans" cxnId="{D199A838-F561-437A-A2C7-D04023736C61}">
      <dgm:prSet/>
      <dgm:spPr/>
      <dgm:t>
        <a:bodyPr/>
        <a:lstStyle/>
        <a:p>
          <a:endParaRPr lang="tr-TR"/>
        </a:p>
      </dgm:t>
    </dgm:pt>
    <dgm:pt modelId="{F7029E44-C97D-4966-9542-1EB7A40B7134}">
      <dgm:prSet phldrT="[Text]" custT="1"/>
      <dgm:spPr/>
      <dgm:t>
        <a:bodyPr/>
        <a:lstStyle/>
        <a:p>
          <a:r>
            <a:rPr lang="tr-TR" sz="2000" dirty="0" smtClean="0"/>
            <a:t>Yüksek sıcaklık seviyesi</a:t>
          </a:r>
          <a:endParaRPr lang="tr-TR" sz="2000" dirty="0"/>
        </a:p>
      </dgm:t>
    </dgm:pt>
    <dgm:pt modelId="{DF679A8A-32B6-4799-A6CD-E4AE7D1881EC}" type="parTrans" cxnId="{C4457E18-2469-4455-994B-3EB7F00CCE44}">
      <dgm:prSet/>
      <dgm:spPr/>
      <dgm:t>
        <a:bodyPr/>
        <a:lstStyle/>
        <a:p>
          <a:endParaRPr lang="tr-TR"/>
        </a:p>
      </dgm:t>
    </dgm:pt>
    <dgm:pt modelId="{D0502DE3-5E7D-49DD-8DE8-30F355311564}" type="sibTrans" cxnId="{C4457E18-2469-4455-994B-3EB7F00CCE44}">
      <dgm:prSet/>
      <dgm:spPr/>
      <dgm:t>
        <a:bodyPr/>
        <a:lstStyle/>
        <a:p>
          <a:endParaRPr lang="tr-TR"/>
        </a:p>
      </dgm:t>
    </dgm:pt>
    <dgm:pt modelId="{741CE709-2989-4ED9-AF37-6DA1AC2745B3}">
      <dgm:prSet phldrT="[Text]" custT="1"/>
      <dgm:spPr/>
      <dgm:t>
        <a:bodyPr/>
        <a:lstStyle/>
        <a:p>
          <a:r>
            <a:rPr lang="tr-TR" sz="2000" dirty="0" smtClean="0"/>
            <a:t>Düşük ses seviyesi</a:t>
          </a:r>
          <a:endParaRPr lang="tr-TR" sz="2000" dirty="0"/>
        </a:p>
      </dgm:t>
    </dgm:pt>
    <dgm:pt modelId="{FB8147E5-58C4-4BC5-890B-B6F2472C3C69}" type="parTrans" cxnId="{9F1B8208-25DA-4457-B835-5C3EF967E138}">
      <dgm:prSet/>
      <dgm:spPr/>
      <dgm:t>
        <a:bodyPr/>
        <a:lstStyle/>
        <a:p>
          <a:endParaRPr lang="tr-TR"/>
        </a:p>
      </dgm:t>
    </dgm:pt>
    <dgm:pt modelId="{57AC67FA-213B-491C-AD3C-D55AA128C50E}" type="sibTrans" cxnId="{9F1B8208-25DA-4457-B835-5C3EF967E138}">
      <dgm:prSet/>
      <dgm:spPr/>
      <dgm:t>
        <a:bodyPr/>
        <a:lstStyle/>
        <a:p>
          <a:endParaRPr lang="tr-TR"/>
        </a:p>
      </dgm:t>
    </dgm:pt>
    <dgm:pt modelId="{6A36DA5A-1A1E-4B0B-8051-AD18FB2A96FA}" type="pres">
      <dgm:prSet presAssocID="{D06B1C23-6E9D-4637-9303-152E279865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D4A9B53-3C0B-4C75-85AD-6E3F28341B55}" type="pres">
      <dgm:prSet presAssocID="{47CA5A2D-3459-4677-91C9-8A2C53B85691}" presName="parentText" presStyleLbl="node1" presStyleIdx="0" presStyleCnt="2" custScaleX="47187" custLinFactNeighborX="-26560" custLinFactNeighborY="-543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149B1E5-2123-46D4-AC12-4EE8CBEDCB6C}" type="pres">
      <dgm:prSet presAssocID="{47CA5A2D-3459-4677-91C9-8A2C53B85691}" presName="childText" presStyleLbl="revTx" presStyleIdx="0" presStyleCnt="2" custLinFactNeighborY="7361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E76B1C-561F-41CB-B8F2-B548EBD079D8}" type="pres">
      <dgm:prSet presAssocID="{C1634D4A-65F3-4ADC-B70D-8D11C408CF18}" presName="parentText" presStyleLbl="node1" presStyleIdx="1" presStyleCnt="2" custScaleX="50671" custLinFactY="-100000" custLinFactNeighborX="23176" custLinFactNeighborY="-16744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E5CF32F-0C56-4830-AAFD-1CD8D02593AB}" type="pres">
      <dgm:prSet presAssocID="{C1634D4A-65F3-4ADC-B70D-8D11C408CF18}" presName="childText" presStyleLbl="revTx" presStyleIdx="1" presStyleCnt="2" custScaleX="49110" custLinFactY="-24789" custLinFactNeighborX="22673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F2BD797-BC23-45A7-9E5F-CB8002BADACA}" type="presOf" srcId="{C1634D4A-65F3-4ADC-B70D-8D11C408CF18}" destId="{BFE76B1C-561F-41CB-B8F2-B548EBD079D8}" srcOrd="0" destOrd="0" presId="urn:microsoft.com/office/officeart/2005/8/layout/vList2"/>
    <dgm:cxn modelId="{9F1B8208-25DA-4457-B835-5C3EF967E138}" srcId="{47CA5A2D-3459-4677-91C9-8A2C53B85691}" destId="{741CE709-2989-4ED9-AF37-6DA1AC2745B3}" srcOrd="3" destOrd="0" parTransId="{FB8147E5-58C4-4BC5-890B-B6F2472C3C69}" sibTransId="{57AC67FA-213B-491C-AD3C-D55AA128C50E}"/>
    <dgm:cxn modelId="{15EA7FDF-ABBD-4832-BD32-86B4F9E004BF}" srcId="{C1634D4A-65F3-4ADC-B70D-8D11C408CF18}" destId="{78470E91-9406-4ED0-BE2E-6F66645F775C}" srcOrd="1" destOrd="0" parTransId="{76990CBB-2B43-4FC3-84F4-2487842FCD59}" sibTransId="{FB7D7E96-DAF0-489F-A216-69E5E643B12E}"/>
    <dgm:cxn modelId="{A1541ECA-909E-4F31-9522-80AEAD1FD77E}" type="presOf" srcId="{D06B1C23-6E9D-4637-9303-152E27986535}" destId="{6A36DA5A-1A1E-4B0B-8051-AD18FB2A96FA}" srcOrd="0" destOrd="0" presId="urn:microsoft.com/office/officeart/2005/8/layout/vList2"/>
    <dgm:cxn modelId="{610EE3EC-E441-42EC-92BB-E5C125A6FF5D}" type="presOf" srcId="{78470E91-9406-4ED0-BE2E-6F66645F775C}" destId="{AE5CF32F-0C56-4830-AAFD-1CD8D02593AB}" srcOrd="0" destOrd="1" presId="urn:microsoft.com/office/officeart/2005/8/layout/vList2"/>
    <dgm:cxn modelId="{4F3B0B28-87A9-45B6-857C-4FD41F2A93B8}" type="presOf" srcId="{38F4069A-2C16-4E20-AC81-C8E86BF40266}" destId="{AE5CF32F-0C56-4830-AAFD-1CD8D02593AB}" srcOrd="0" destOrd="5" presId="urn:microsoft.com/office/officeart/2005/8/layout/vList2"/>
    <dgm:cxn modelId="{02FB7299-76E0-494C-A9F8-F57778C003E9}" srcId="{C1634D4A-65F3-4ADC-B70D-8D11C408CF18}" destId="{70EF5B3C-21BA-4E54-BDB7-8104BF0A87EC}" srcOrd="4" destOrd="0" parTransId="{C2D0ECAB-1906-40A0-9067-BBBFA1AD1AE5}" sibTransId="{5A5437AF-4E7D-41BE-BF65-D75C2DABA5F0}"/>
    <dgm:cxn modelId="{4DA0DA79-FB08-41CF-B5FD-AE136FCFB534}" type="presOf" srcId="{17C7CA1B-5111-4B1C-B19D-56E6B70E1D76}" destId="{C149B1E5-2123-46D4-AC12-4EE8CBEDCB6C}" srcOrd="0" destOrd="1" presId="urn:microsoft.com/office/officeart/2005/8/layout/vList2"/>
    <dgm:cxn modelId="{8CC251D9-8374-4F5A-B139-61E4585DA2CB}" srcId="{47CA5A2D-3459-4677-91C9-8A2C53B85691}" destId="{7D1B398C-09A9-470D-99B7-582C70D77374}" srcOrd="0" destOrd="0" parTransId="{55E4E897-FED7-42AA-9A6B-D766CB7211D0}" sibTransId="{CC54030C-3A5F-4747-891B-F23BE16359E3}"/>
    <dgm:cxn modelId="{39B880F8-52F1-4BCE-92E1-CFEBFFD3FCC5}" type="presOf" srcId="{741CE709-2989-4ED9-AF37-6DA1AC2745B3}" destId="{C149B1E5-2123-46D4-AC12-4EE8CBEDCB6C}" srcOrd="0" destOrd="3" presId="urn:microsoft.com/office/officeart/2005/8/layout/vList2"/>
    <dgm:cxn modelId="{E0D1C4CA-B3D8-4C47-BCE0-9067B97F41DE}" srcId="{C1634D4A-65F3-4ADC-B70D-8D11C408CF18}" destId="{09E11F14-C948-41FE-A9D6-5C95CF4A5F93}" srcOrd="7" destOrd="0" parTransId="{3E7620E2-39FF-4A66-86A9-7A5751FDC27F}" sibTransId="{075F0453-950A-4B03-8FCF-C1DEFA874996}"/>
    <dgm:cxn modelId="{F00F2D1F-E111-47F1-BBAE-A1F6BABE5AA1}" srcId="{C1634D4A-65F3-4ADC-B70D-8D11C408CF18}" destId="{76E3720D-573B-4116-A708-34045F5D16DA}" srcOrd="0" destOrd="0" parTransId="{D77B65A8-D948-440E-8D39-748DE2C4F690}" sibTransId="{EBB12DB5-00CB-48AF-BCAB-D3BAAC05AA29}"/>
    <dgm:cxn modelId="{1C63FBB0-688E-4F8B-9D02-9469DFF47737}" type="presOf" srcId="{052E0AD2-341E-4FEC-848D-269C6980C24C}" destId="{AE5CF32F-0C56-4830-AAFD-1CD8D02593AB}" srcOrd="0" destOrd="3" presId="urn:microsoft.com/office/officeart/2005/8/layout/vList2"/>
    <dgm:cxn modelId="{0685744C-F6C2-4D53-B98E-F09A64C87C04}" srcId="{C1634D4A-65F3-4ADC-B70D-8D11C408CF18}" destId="{052E0AD2-341E-4FEC-848D-269C6980C24C}" srcOrd="3" destOrd="0" parTransId="{65D5F13C-32F5-47E8-A364-9F4130F4A850}" sibTransId="{610BF11C-3389-41EC-BE40-1D423E1037A1}"/>
    <dgm:cxn modelId="{17A99A90-7099-47C1-A7B1-A49D936667A0}" type="presOf" srcId="{98EAA662-2A30-499E-B9D0-C336876A1085}" destId="{AE5CF32F-0C56-4830-AAFD-1CD8D02593AB}" srcOrd="0" destOrd="6" presId="urn:microsoft.com/office/officeart/2005/8/layout/vList2"/>
    <dgm:cxn modelId="{C4457E18-2469-4455-994B-3EB7F00CCE44}" srcId="{47CA5A2D-3459-4677-91C9-8A2C53B85691}" destId="{F7029E44-C97D-4966-9542-1EB7A40B7134}" srcOrd="2" destOrd="0" parTransId="{DF679A8A-32B6-4799-A6CD-E4AE7D1881EC}" sibTransId="{D0502DE3-5E7D-49DD-8DE8-30F355311564}"/>
    <dgm:cxn modelId="{50F11E97-F5A3-431D-AC9A-0D44CE316C74}" srcId="{C1634D4A-65F3-4ADC-B70D-8D11C408CF18}" destId="{98EAA662-2A30-499E-B9D0-C336876A1085}" srcOrd="6" destOrd="0" parTransId="{8E0B1C9D-0E1C-4BE0-A462-01EA356FBCE4}" sibTransId="{64FF6B0D-4054-464D-AD2E-8E2B65423E41}"/>
    <dgm:cxn modelId="{54220593-AE6E-4B4D-9A8A-A0E6339B5909}" srcId="{C1634D4A-65F3-4ADC-B70D-8D11C408CF18}" destId="{3127D1C3-7DF1-4323-9B18-139787D21EEE}" srcOrd="2" destOrd="0" parTransId="{34E2B37B-6648-4AB2-B365-0DBD96AC3D98}" sibTransId="{6B74D4F4-DC04-429C-9023-89805044FF1F}"/>
    <dgm:cxn modelId="{86093FA1-4D9E-421E-9C05-7C9EA3989165}" type="presOf" srcId="{3127D1C3-7DF1-4323-9B18-139787D21EEE}" destId="{AE5CF32F-0C56-4830-AAFD-1CD8D02593AB}" srcOrd="0" destOrd="2" presId="urn:microsoft.com/office/officeart/2005/8/layout/vList2"/>
    <dgm:cxn modelId="{03BBBD9F-90A5-4859-9199-A4E9FBAC2C9D}" type="presOf" srcId="{70EF5B3C-21BA-4E54-BDB7-8104BF0A87EC}" destId="{AE5CF32F-0C56-4830-AAFD-1CD8D02593AB}" srcOrd="0" destOrd="4" presId="urn:microsoft.com/office/officeart/2005/8/layout/vList2"/>
    <dgm:cxn modelId="{F4CEDBB3-3193-4DDC-AE16-A714A1E270FA}" srcId="{D06B1C23-6E9D-4637-9303-152E27986535}" destId="{47CA5A2D-3459-4677-91C9-8A2C53B85691}" srcOrd="0" destOrd="0" parTransId="{E571F9F1-AF01-4409-97D9-CD362D108237}" sibTransId="{4B6864DC-4909-464B-90DF-A332971FE598}"/>
    <dgm:cxn modelId="{C9F5FC04-6BF4-42C3-A1FF-F39761BC591E}" type="presOf" srcId="{F7029E44-C97D-4966-9542-1EB7A40B7134}" destId="{C149B1E5-2123-46D4-AC12-4EE8CBEDCB6C}" srcOrd="0" destOrd="2" presId="urn:microsoft.com/office/officeart/2005/8/layout/vList2"/>
    <dgm:cxn modelId="{00326880-47A2-4342-B788-10B361DD6F60}" type="presOf" srcId="{09E11F14-C948-41FE-A9D6-5C95CF4A5F93}" destId="{AE5CF32F-0C56-4830-AAFD-1CD8D02593AB}" srcOrd="0" destOrd="7" presId="urn:microsoft.com/office/officeart/2005/8/layout/vList2"/>
    <dgm:cxn modelId="{839A6874-BD0F-4802-9A40-DEDD04F928C4}" type="presOf" srcId="{7D1B398C-09A9-470D-99B7-582C70D77374}" destId="{C149B1E5-2123-46D4-AC12-4EE8CBEDCB6C}" srcOrd="0" destOrd="0" presId="urn:microsoft.com/office/officeart/2005/8/layout/vList2"/>
    <dgm:cxn modelId="{063A8DB1-6F41-4826-9AB4-55054A2607BF}" type="presOf" srcId="{47CA5A2D-3459-4677-91C9-8A2C53B85691}" destId="{CD4A9B53-3C0B-4C75-85AD-6E3F28341B55}" srcOrd="0" destOrd="0" presId="urn:microsoft.com/office/officeart/2005/8/layout/vList2"/>
    <dgm:cxn modelId="{D199A838-F561-437A-A2C7-D04023736C61}" srcId="{C1634D4A-65F3-4ADC-B70D-8D11C408CF18}" destId="{38F4069A-2C16-4E20-AC81-C8E86BF40266}" srcOrd="5" destOrd="0" parTransId="{633F74EA-3E1C-493B-BEEC-D3CA4C7DCD0D}" sibTransId="{1365ECD2-075B-4B2A-9582-AC854A0D8F72}"/>
    <dgm:cxn modelId="{012B67FD-2AA3-4965-8940-0A10BDA7D6C9}" srcId="{47CA5A2D-3459-4677-91C9-8A2C53B85691}" destId="{17C7CA1B-5111-4B1C-B19D-56E6B70E1D76}" srcOrd="1" destOrd="0" parTransId="{D70CCB59-02A1-4D30-987C-24122C2F8263}" sibTransId="{97FE72D5-FA0A-4E45-8928-603D4BB4772E}"/>
    <dgm:cxn modelId="{2969D014-08F5-4ED0-801E-7A96421742A3}" type="presOf" srcId="{76E3720D-573B-4116-A708-34045F5D16DA}" destId="{AE5CF32F-0C56-4830-AAFD-1CD8D02593AB}" srcOrd="0" destOrd="0" presId="urn:microsoft.com/office/officeart/2005/8/layout/vList2"/>
    <dgm:cxn modelId="{A0B216DE-6D75-42E5-9F61-3F0C6686B250}" srcId="{D06B1C23-6E9D-4637-9303-152E27986535}" destId="{C1634D4A-65F3-4ADC-B70D-8D11C408CF18}" srcOrd="1" destOrd="0" parTransId="{E823BC6B-30A0-43DF-A01A-8DBC0DAA6C38}" sibTransId="{B9AE950B-418F-46A1-AA4C-413DBF431E41}"/>
    <dgm:cxn modelId="{F5CBF82C-C02E-4A83-A662-9A966409203D}" type="presParOf" srcId="{6A36DA5A-1A1E-4B0B-8051-AD18FB2A96FA}" destId="{CD4A9B53-3C0B-4C75-85AD-6E3F28341B55}" srcOrd="0" destOrd="0" presId="urn:microsoft.com/office/officeart/2005/8/layout/vList2"/>
    <dgm:cxn modelId="{EF936B17-5DA5-4F9A-B4B9-CDEE6B2E8419}" type="presParOf" srcId="{6A36DA5A-1A1E-4B0B-8051-AD18FB2A96FA}" destId="{C149B1E5-2123-46D4-AC12-4EE8CBEDCB6C}" srcOrd="1" destOrd="0" presId="urn:microsoft.com/office/officeart/2005/8/layout/vList2"/>
    <dgm:cxn modelId="{290DBEEE-D00E-4117-9594-73E586C78667}" type="presParOf" srcId="{6A36DA5A-1A1E-4B0B-8051-AD18FB2A96FA}" destId="{BFE76B1C-561F-41CB-B8F2-B548EBD079D8}" srcOrd="2" destOrd="0" presId="urn:microsoft.com/office/officeart/2005/8/layout/vList2"/>
    <dgm:cxn modelId="{21290485-7C6C-4A4B-BA3A-9DA7C65A729E}" type="presParOf" srcId="{6A36DA5A-1A1E-4B0B-8051-AD18FB2A96FA}" destId="{AE5CF32F-0C56-4830-AAFD-1CD8D02593A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12EE7-9846-4771-B4AF-17980156ABA5}">
      <dsp:nvSpPr>
        <dsp:cNvPr id="0" name=""/>
        <dsp:cNvSpPr/>
      </dsp:nvSpPr>
      <dsp:spPr>
        <a:xfrm>
          <a:off x="8430027" y="2056741"/>
          <a:ext cx="804790" cy="383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008"/>
              </a:lnTo>
              <a:lnTo>
                <a:pt x="804790" y="261008"/>
              </a:lnTo>
              <a:lnTo>
                <a:pt x="80479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586E15-59DC-41FD-BD49-1CF6165BE940}">
      <dsp:nvSpPr>
        <dsp:cNvPr id="0" name=""/>
        <dsp:cNvSpPr/>
      </dsp:nvSpPr>
      <dsp:spPr>
        <a:xfrm>
          <a:off x="7625237" y="2056741"/>
          <a:ext cx="804790" cy="383006"/>
        </a:xfrm>
        <a:custGeom>
          <a:avLst/>
          <a:gdLst/>
          <a:ahLst/>
          <a:cxnLst/>
          <a:rect l="0" t="0" r="0" b="0"/>
          <a:pathLst>
            <a:path>
              <a:moveTo>
                <a:pt x="804790" y="0"/>
              </a:moveTo>
              <a:lnTo>
                <a:pt x="804790" y="261008"/>
              </a:lnTo>
              <a:lnTo>
                <a:pt x="0" y="261008"/>
              </a:lnTo>
              <a:lnTo>
                <a:pt x="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072170-0CD9-43E0-96C7-129D5185CFB3}">
      <dsp:nvSpPr>
        <dsp:cNvPr id="0" name=""/>
        <dsp:cNvSpPr/>
      </dsp:nvSpPr>
      <dsp:spPr>
        <a:xfrm>
          <a:off x="6418051" y="837484"/>
          <a:ext cx="2011975" cy="383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008"/>
              </a:lnTo>
              <a:lnTo>
                <a:pt x="2011975" y="261008"/>
              </a:lnTo>
              <a:lnTo>
                <a:pt x="2011975" y="3830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53415-313E-4A67-878E-59DB65BAC4D8}">
      <dsp:nvSpPr>
        <dsp:cNvPr id="0" name=""/>
        <dsp:cNvSpPr/>
      </dsp:nvSpPr>
      <dsp:spPr>
        <a:xfrm>
          <a:off x="6015656" y="3275998"/>
          <a:ext cx="804790" cy="383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008"/>
              </a:lnTo>
              <a:lnTo>
                <a:pt x="804790" y="261008"/>
              </a:lnTo>
              <a:lnTo>
                <a:pt x="80479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E11E0-4421-4FD1-A579-B025847E1B75}">
      <dsp:nvSpPr>
        <dsp:cNvPr id="0" name=""/>
        <dsp:cNvSpPr/>
      </dsp:nvSpPr>
      <dsp:spPr>
        <a:xfrm>
          <a:off x="5210866" y="3275998"/>
          <a:ext cx="804790" cy="383006"/>
        </a:xfrm>
        <a:custGeom>
          <a:avLst/>
          <a:gdLst/>
          <a:ahLst/>
          <a:cxnLst/>
          <a:rect l="0" t="0" r="0" b="0"/>
          <a:pathLst>
            <a:path>
              <a:moveTo>
                <a:pt x="804790" y="0"/>
              </a:moveTo>
              <a:lnTo>
                <a:pt x="804790" y="261008"/>
              </a:lnTo>
              <a:lnTo>
                <a:pt x="0" y="261008"/>
              </a:lnTo>
              <a:lnTo>
                <a:pt x="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555D58-0A39-4D93-BCD0-6C806693A0CA}">
      <dsp:nvSpPr>
        <dsp:cNvPr id="0" name=""/>
        <dsp:cNvSpPr/>
      </dsp:nvSpPr>
      <dsp:spPr>
        <a:xfrm>
          <a:off x="4406076" y="2056741"/>
          <a:ext cx="1609580" cy="383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008"/>
              </a:lnTo>
              <a:lnTo>
                <a:pt x="1609580" y="261008"/>
              </a:lnTo>
              <a:lnTo>
                <a:pt x="160958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9A86C-13A8-407F-8915-089F89A21719}">
      <dsp:nvSpPr>
        <dsp:cNvPr id="0" name=""/>
        <dsp:cNvSpPr/>
      </dsp:nvSpPr>
      <dsp:spPr>
        <a:xfrm>
          <a:off x="4360356" y="2056741"/>
          <a:ext cx="91440" cy="3830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70EC6-B24D-4E04-B77D-B24DBC3D1ED0}">
      <dsp:nvSpPr>
        <dsp:cNvPr id="0" name=""/>
        <dsp:cNvSpPr/>
      </dsp:nvSpPr>
      <dsp:spPr>
        <a:xfrm>
          <a:off x="2796496" y="3275998"/>
          <a:ext cx="804790" cy="383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008"/>
              </a:lnTo>
              <a:lnTo>
                <a:pt x="804790" y="261008"/>
              </a:lnTo>
              <a:lnTo>
                <a:pt x="80479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DCB54-9C76-4CB2-8FDA-E84BA2A00C71}">
      <dsp:nvSpPr>
        <dsp:cNvPr id="0" name=""/>
        <dsp:cNvSpPr/>
      </dsp:nvSpPr>
      <dsp:spPr>
        <a:xfrm>
          <a:off x="1991706" y="3275998"/>
          <a:ext cx="804790" cy="383006"/>
        </a:xfrm>
        <a:custGeom>
          <a:avLst/>
          <a:gdLst/>
          <a:ahLst/>
          <a:cxnLst/>
          <a:rect l="0" t="0" r="0" b="0"/>
          <a:pathLst>
            <a:path>
              <a:moveTo>
                <a:pt x="804790" y="0"/>
              </a:moveTo>
              <a:lnTo>
                <a:pt x="804790" y="261008"/>
              </a:lnTo>
              <a:lnTo>
                <a:pt x="0" y="261008"/>
              </a:lnTo>
              <a:lnTo>
                <a:pt x="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F67D3-79AC-4972-BC26-5BD4F55C7365}">
      <dsp:nvSpPr>
        <dsp:cNvPr id="0" name=""/>
        <dsp:cNvSpPr/>
      </dsp:nvSpPr>
      <dsp:spPr>
        <a:xfrm>
          <a:off x="2796496" y="2056741"/>
          <a:ext cx="1609580" cy="383006"/>
        </a:xfrm>
        <a:custGeom>
          <a:avLst/>
          <a:gdLst/>
          <a:ahLst/>
          <a:cxnLst/>
          <a:rect l="0" t="0" r="0" b="0"/>
          <a:pathLst>
            <a:path>
              <a:moveTo>
                <a:pt x="1609580" y="0"/>
              </a:moveTo>
              <a:lnTo>
                <a:pt x="1609580" y="261008"/>
              </a:lnTo>
              <a:lnTo>
                <a:pt x="0" y="261008"/>
              </a:lnTo>
              <a:lnTo>
                <a:pt x="0" y="383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E29548-B767-4A12-ACF8-6F9B77494F73}">
      <dsp:nvSpPr>
        <dsp:cNvPr id="0" name=""/>
        <dsp:cNvSpPr/>
      </dsp:nvSpPr>
      <dsp:spPr>
        <a:xfrm>
          <a:off x="4406076" y="837484"/>
          <a:ext cx="2011975" cy="383006"/>
        </a:xfrm>
        <a:custGeom>
          <a:avLst/>
          <a:gdLst/>
          <a:ahLst/>
          <a:cxnLst/>
          <a:rect l="0" t="0" r="0" b="0"/>
          <a:pathLst>
            <a:path>
              <a:moveTo>
                <a:pt x="2011975" y="0"/>
              </a:moveTo>
              <a:lnTo>
                <a:pt x="2011975" y="261008"/>
              </a:lnTo>
              <a:lnTo>
                <a:pt x="0" y="261008"/>
              </a:lnTo>
              <a:lnTo>
                <a:pt x="0" y="3830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CC3D4-7823-42BF-AB32-C4C4B8CB31DD}">
      <dsp:nvSpPr>
        <dsp:cNvPr id="0" name=""/>
        <dsp:cNvSpPr/>
      </dsp:nvSpPr>
      <dsp:spPr>
        <a:xfrm>
          <a:off x="5759587" y="1234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11AC6A-A6D5-4A25-822B-FBE94C2356E3}">
      <dsp:nvSpPr>
        <dsp:cNvPr id="0" name=""/>
        <dsp:cNvSpPr/>
      </dsp:nvSpPr>
      <dsp:spPr>
        <a:xfrm>
          <a:off x="5905912" y="140244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KAYIŞ TİPLERİ</a:t>
          </a:r>
          <a:endParaRPr lang="tr-TR" sz="1000" kern="1200" dirty="0"/>
        </a:p>
      </dsp:txBody>
      <dsp:txXfrm>
        <a:off x="5930405" y="164737"/>
        <a:ext cx="1267943" cy="787264"/>
      </dsp:txXfrm>
    </dsp:sp>
    <dsp:sp modelId="{A1EC4EC4-706D-48D8-A822-4A13D6A591D5}">
      <dsp:nvSpPr>
        <dsp:cNvPr id="0" name=""/>
        <dsp:cNvSpPr/>
      </dsp:nvSpPr>
      <dsp:spPr>
        <a:xfrm>
          <a:off x="3747611" y="1220491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341951-6165-497F-82F7-8A8DEB80E130}">
      <dsp:nvSpPr>
        <dsp:cNvPr id="0" name=""/>
        <dsp:cNvSpPr/>
      </dsp:nvSpPr>
      <dsp:spPr>
        <a:xfrm>
          <a:off x="3893937" y="1359501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SÜRTÜNME BAZLI TEMAS</a:t>
          </a:r>
          <a:endParaRPr lang="tr-TR" sz="1000" kern="1200" dirty="0"/>
        </a:p>
      </dsp:txBody>
      <dsp:txXfrm>
        <a:off x="3918430" y="1383994"/>
        <a:ext cx="1267943" cy="787264"/>
      </dsp:txXfrm>
    </dsp:sp>
    <dsp:sp modelId="{A86DFE6F-1A3A-4334-A416-8D3E5DF8F85B}">
      <dsp:nvSpPr>
        <dsp:cNvPr id="0" name=""/>
        <dsp:cNvSpPr/>
      </dsp:nvSpPr>
      <dsp:spPr>
        <a:xfrm>
          <a:off x="2138031" y="2439748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63903D-2955-40A8-9299-764A20EA6078}">
      <dsp:nvSpPr>
        <dsp:cNvPr id="0" name=""/>
        <dsp:cNvSpPr/>
      </dsp:nvSpPr>
      <dsp:spPr>
        <a:xfrm>
          <a:off x="2284357" y="2578758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V-KAYIŞLARI VE BİRLEŞİK KAYIŞLAR</a:t>
          </a:r>
          <a:endParaRPr lang="tr-TR" sz="1000" kern="1200" dirty="0"/>
        </a:p>
      </dsp:txBody>
      <dsp:txXfrm>
        <a:off x="2308850" y="2603251"/>
        <a:ext cx="1267943" cy="787264"/>
      </dsp:txXfrm>
    </dsp:sp>
    <dsp:sp modelId="{761F5DEE-CBCB-4E06-BFFA-4CEA7EF467FF}">
      <dsp:nvSpPr>
        <dsp:cNvPr id="0" name=""/>
        <dsp:cNvSpPr/>
      </dsp:nvSpPr>
      <dsp:spPr>
        <a:xfrm>
          <a:off x="1333241" y="3659005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78703A-DA26-4BBA-92F1-558DF0A47FF8}">
      <dsp:nvSpPr>
        <dsp:cNvPr id="0" name=""/>
        <dsp:cNvSpPr/>
      </dsp:nvSpPr>
      <dsp:spPr>
        <a:xfrm>
          <a:off x="1479567" y="3798015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SARGILI/SARGISIZ</a:t>
          </a:r>
          <a:endParaRPr lang="tr-TR" sz="1000" kern="1200" dirty="0"/>
        </a:p>
      </dsp:txBody>
      <dsp:txXfrm>
        <a:off x="1504060" y="3822508"/>
        <a:ext cx="1267943" cy="787264"/>
      </dsp:txXfrm>
    </dsp:sp>
    <dsp:sp modelId="{5A397CA1-4244-4ADD-824D-DFE341BFB0A4}">
      <dsp:nvSpPr>
        <dsp:cNvPr id="0" name=""/>
        <dsp:cNvSpPr/>
      </dsp:nvSpPr>
      <dsp:spPr>
        <a:xfrm>
          <a:off x="2942821" y="3659005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E7E9AC-28AC-4276-B4E2-5006BA0F05BA}">
      <dsp:nvSpPr>
        <dsp:cNvPr id="0" name=""/>
        <dsp:cNvSpPr/>
      </dsp:nvSpPr>
      <dsp:spPr>
        <a:xfrm>
          <a:off x="3089147" y="3798015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DAR/KLASİK KESİT</a:t>
          </a:r>
          <a:endParaRPr lang="tr-TR" sz="1000" kern="1200" dirty="0"/>
        </a:p>
      </dsp:txBody>
      <dsp:txXfrm>
        <a:off x="3113640" y="3822508"/>
        <a:ext cx="1267943" cy="787264"/>
      </dsp:txXfrm>
    </dsp:sp>
    <dsp:sp modelId="{30A1C490-8A60-41E6-A917-347E775B3460}">
      <dsp:nvSpPr>
        <dsp:cNvPr id="0" name=""/>
        <dsp:cNvSpPr/>
      </dsp:nvSpPr>
      <dsp:spPr>
        <a:xfrm>
          <a:off x="3747611" y="2439748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EEAA2B-8A8F-4833-9909-E588466D8796}">
      <dsp:nvSpPr>
        <dsp:cNvPr id="0" name=""/>
        <dsp:cNvSpPr/>
      </dsp:nvSpPr>
      <dsp:spPr>
        <a:xfrm>
          <a:off x="3893937" y="2578758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DEĞİŞKEN HIZLI</a:t>
          </a:r>
          <a:endParaRPr lang="tr-TR" sz="1000" kern="1200" dirty="0"/>
        </a:p>
      </dsp:txBody>
      <dsp:txXfrm>
        <a:off x="3918430" y="2603251"/>
        <a:ext cx="1267943" cy="787264"/>
      </dsp:txXfrm>
    </dsp:sp>
    <dsp:sp modelId="{7692173A-7624-4098-A9FB-877F24557DED}">
      <dsp:nvSpPr>
        <dsp:cNvPr id="0" name=""/>
        <dsp:cNvSpPr/>
      </dsp:nvSpPr>
      <dsp:spPr>
        <a:xfrm>
          <a:off x="5357192" y="2439748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60327D3-A106-4536-B4EE-BCAA50C082E8}">
      <dsp:nvSpPr>
        <dsp:cNvPr id="0" name=""/>
        <dsp:cNvSpPr/>
      </dsp:nvSpPr>
      <dsp:spPr>
        <a:xfrm>
          <a:off x="5503517" y="2578758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KANALLI KAYIŞLAR</a:t>
          </a:r>
          <a:endParaRPr lang="tr-TR" sz="1000" kern="1200" dirty="0"/>
        </a:p>
      </dsp:txBody>
      <dsp:txXfrm>
        <a:off x="5528010" y="2603251"/>
        <a:ext cx="1267943" cy="787264"/>
      </dsp:txXfrm>
    </dsp:sp>
    <dsp:sp modelId="{3D524C21-B3D3-4301-9AFC-80BCE4A0FA12}">
      <dsp:nvSpPr>
        <dsp:cNvPr id="0" name=""/>
        <dsp:cNvSpPr/>
      </dsp:nvSpPr>
      <dsp:spPr>
        <a:xfrm>
          <a:off x="4552402" y="3659005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73977A-7F1C-4CFB-A17D-F35022B764E3}">
      <dsp:nvSpPr>
        <dsp:cNvPr id="0" name=""/>
        <dsp:cNvSpPr/>
      </dsp:nvSpPr>
      <dsp:spPr>
        <a:xfrm>
          <a:off x="4698727" y="3798015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ELASTİK OLAN</a:t>
          </a:r>
          <a:endParaRPr lang="tr-TR" sz="1000" kern="1200" dirty="0"/>
        </a:p>
      </dsp:txBody>
      <dsp:txXfrm>
        <a:off x="4723220" y="3822508"/>
        <a:ext cx="1267943" cy="787264"/>
      </dsp:txXfrm>
    </dsp:sp>
    <dsp:sp modelId="{65613D78-2123-466D-968E-B4EAC105AFB6}">
      <dsp:nvSpPr>
        <dsp:cNvPr id="0" name=""/>
        <dsp:cNvSpPr/>
      </dsp:nvSpPr>
      <dsp:spPr>
        <a:xfrm>
          <a:off x="6161982" y="3659005"/>
          <a:ext cx="1316929" cy="836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A781DC-8D0B-45D2-9723-A2786B9F9EA2}">
      <dsp:nvSpPr>
        <dsp:cNvPr id="0" name=""/>
        <dsp:cNvSpPr/>
      </dsp:nvSpPr>
      <dsp:spPr>
        <a:xfrm>
          <a:off x="6308307" y="3798015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ELASTİK OLMAYAN</a:t>
          </a:r>
          <a:endParaRPr lang="tr-TR" sz="1000" kern="1200" dirty="0"/>
        </a:p>
      </dsp:txBody>
      <dsp:txXfrm>
        <a:off x="6332800" y="3822508"/>
        <a:ext cx="1267943" cy="787264"/>
      </dsp:txXfrm>
    </dsp:sp>
    <dsp:sp modelId="{15FF7EE7-DAE9-49D8-92D5-6A534A7E821B}">
      <dsp:nvSpPr>
        <dsp:cNvPr id="0" name=""/>
        <dsp:cNvSpPr/>
      </dsp:nvSpPr>
      <dsp:spPr>
        <a:xfrm>
          <a:off x="7771562" y="1220491"/>
          <a:ext cx="1316929" cy="83625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60B16A-91AE-4251-89F4-6C2484379A06}">
      <dsp:nvSpPr>
        <dsp:cNvPr id="0" name=""/>
        <dsp:cNvSpPr/>
      </dsp:nvSpPr>
      <dsp:spPr>
        <a:xfrm>
          <a:off x="7917887" y="1359501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POZİTİF TEMAS</a:t>
          </a:r>
          <a:endParaRPr lang="tr-TR" sz="1000" kern="1200" dirty="0"/>
        </a:p>
      </dsp:txBody>
      <dsp:txXfrm>
        <a:off x="7942380" y="1383994"/>
        <a:ext cx="1267943" cy="787264"/>
      </dsp:txXfrm>
    </dsp:sp>
    <dsp:sp modelId="{609CE6CD-78E0-4FD8-9485-E62AA112A880}">
      <dsp:nvSpPr>
        <dsp:cNvPr id="0" name=""/>
        <dsp:cNvSpPr/>
      </dsp:nvSpPr>
      <dsp:spPr>
        <a:xfrm>
          <a:off x="6966772" y="2439748"/>
          <a:ext cx="1316929" cy="83625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1047A7-786D-4AE6-90C1-C614DBB6EC74}">
      <dsp:nvSpPr>
        <dsp:cNvPr id="0" name=""/>
        <dsp:cNvSpPr/>
      </dsp:nvSpPr>
      <dsp:spPr>
        <a:xfrm>
          <a:off x="7113097" y="2578758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KAUÇUK ZAMAN KAYIŞLARI</a:t>
          </a:r>
          <a:endParaRPr lang="tr-TR" sz="1000" kern="1200" dirty="0"/>
        </a:p>
      </dsp:txBody>
      <dsp:txXfrm>
        <a:off x="7137590" y="2603251"/>
        <a:ext cx="1267943" cy="787264"/>
      </dsp:txXfrm>
    </dsp:sp>
    <dsp:sp modelId="{C572C426-46FD-49D3-AA77-D27099ED99F9}">
      <dsp:nvSpPr>
        <dsp:cNvPr id="0" name=""/>
        <dsp:cNvSpPr/>
      </dsp:nvSpPr>
      <dsp:spPr>
        <a:xfrm>
          <a:off x="8576352" y="2439748"/>
          <a:ext cx="1316929" cy="83625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2802A2-E392-4D31-9744-A7298BE96E6D}">
      <dsp:nvSpPr>
        <dsp:cNvPr id="0" name=""/>
        <dsp:cNvSpPr/>
      </dsp:nvSpPr>
      <dsp:spPr>
        <a:xfrm>
          <a:off x="8722678" y="2578758"/>
          <a:ext cx="1316929" cy="83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/>
            <a:t>POLİÜRETHAN ZAMAN KAYIŞLARI</a:t>
          </a:r>
          <a:endParaRPr lang="tr-TR" sz="1000" kern="1200" dirty="0"/>
        </a:p>
      </dsp:txBody>
      <dsp:txXfrm>
        <a:off x="8747171" y="2603251"/>
        <a:ext cx="1267943" cy="787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AC6A4-79E1-4D29-98A7-FAE8012A0FF3}">
      <dsp:nvSpPr>
        <dsp:cNvPr id="0" name=""/>
        <dsp:cNvSpPr/>
      </dsp:nvSpPr>
      <dsp:spPr>
        <a:xfrm>
          <a:off x="0" y="0"/>
          <a:ext cx="10972800" cy="11039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KLASİK V KAYIŞI S=C</a:t>
          </a:r>
          <a:endParaRPr lang="tr-T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700" kern="1200" dirty="0"/>
        </a:p>
      </dsp:txBody>
      <dsp:txXfrm>
        <a:off x="2304955" y="0"/>
        <a:ext cx="8667844" cy="1103957"/>
      </dsp:txXfrm>
    </dsp:sp>
    <dsp:sp modelId="{EE516809-6446-48FC-B5BD-4354A190CD7D}">
      <dsp:nvSpPr>
        <dsp:cNvPr id="0" name=""/>
        <dsp:cNvSpPr/>
      </dsp:nvSpPr>
      <dsp:spPr>
        <a:xfrm>
          <a:off x="544984" y="110395"/>
          <a:ext cx="1325382" cy="883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C8B36F-0A5B-47EF-BD35-F2A4D944B849}">
      <dsp:nvSpPr>
        <dsp:cNvPr id="0" name=""/>
        <dsp:cNvSpPr/>
      </dsp:nvSpPr>
      <dsp:spPr>
        <a:xfrm>
          <a:off x="0" y="1214353"/>
          <a:ext cx="10972800" cy="11039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DAR KESİTLİ V KAYIŞI-OPTİBELT SK S=C</a:t>
          </a:r>
          <a:endParaRPr lang="tr-T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smtClean="0"/>
            <a:t>Klasik V kayışına göre %50 daha yüksek güç iletir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700" kern="1200"/>
        </a:p>
      </dsp:txBody>
      <dsp:txXfrm>
        <a:off x="2304955" y="1214353"/>
        <a:ext cx="8667844" cy="1103957"/>
      </dsp:txXfrm>
    </dsp:sp>
    <dsp:sp modelId="{5875A83D-9CD4-4E96-9E5C-A0F9F7FC1B83}">
      <dsp:nvSpPr>
        <dsp:cNvPr id="0" name=""/>
        <dsp:cNvSpPr/>
      </dsp:nvSpPr>
      <dsp:spPr>
        <a:xfrm>
          <a:off x="544984" y="1324748"/>
          <a:ext cx="1325382" cy="883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41FDFD-D5F7-49AB-9E7D-768E7BF9C5DE}">
      <dsp:nvSpPr>
        <dsp:cNvPr id="0" name=""/>
        <dsp:cNvSpPr/>
      </dsp:nvSpPr>
      <dsp:spPr>
        <a:xfrm>
          <a:off x="0" y="2428706"/>
          <a:ext cx="10972800" cy="11039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OPTİBELT RED POWER 3 S=C</a:t>
          </a:r>
          <a:endParaRPr lang="tr-T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err="1" smtClean="0"/>
            <a:t>Optibelt</a:t>
          </a:r>
          <a:r>
            <a:rPr lang="tr-TR" sz="1700" kern="1200" dirty="0" smtClean="0"/>
            <a:t> </a:t>
          </a:r>
          <a:r>
            <a:rPr lang="tr-TR" sz="1700" kern="1200" dirty="0" err="1" smtClean="0"/>
            <a:t>SK’ya</a:t>
          </a:r>
          <a:r>
            <a:rPr lang="tr-TR" sz="1700" kern="1200" dirty="0" smtClean="0"/>
            <a:t> göre %50 daha yüksek güç iletir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Bakım gerektirmez</a:t>
          </a:r>
          <a:endParaRPr lang="tr-TR" sz="1700" kern="1200" dirty="0"/>
        </a:p>
      </dsp:txBody>
      <dsp:txXfrm>
        <a:off x="2304955" y="2428706"/>
        <a:ext cx="8667844" cy="1103957"/>
      </dsp:txXfrm>
    </dsp:sp>
    <dsp:sp modelId="{88559C88-0161-4F85-9F56-40A240E005CC}">
      <dsp:nvSpPr>
        <dsp:cNvPr id="0" name=""/>
        <dsp:cNvSpPr/>
      </dsp:nvSpPr>
      <dsp:spPr>
        <a:xfrm>
          <a:off x="531136" y="2539102"/>
          <a:ext cx="1353077" cy="883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84D526-9270-4F97-A2C0-C7383DE3E85E}">
      <dsp:nvSpPr>
        <dsp:cNvPr id="0" name=""/>
        <dsp:cNvSpPr/>
      </dsp:nvSpPr>
      <dsp:spPr>
        <a:xfrm>
          <a:off x="0" y="3643059"/>
          <a:ext cx="10972800" cy="11039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smtClean="0"/>
            <a:t>OPTİBELT RED POWER 3 S=C</a:t>
          </a:r>
          <a:endParaRPr lang="tr-TR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err="1" smtClean="0"/>
            <a:t>Optibelt</a:t>
          </a:r>
          <a:r>
            <a:rPr lang="tr-TR" sz="1700" kern="1200" dirty="0" smtClean="0"/>
            <a:t> </a:t>
          </a:r>
          <a:r>
            <a:rPr lang="tr-TR" sz="1700" kern="1200" dirty="0" err="1" smtClean="0"/>
            <a:t>SK’ya</a:t>
          </a:r>
          <a:r>
            <a:rPr lang="tr-TR" sz="1700" kern="1200" dirty="0" smtClean="0"/>
            <a:t> göre 2 kat daha yüksek güç iletir.</a:t>
          </a:r>
          <a:endParaRPr lang="tr-TR" sz="1700" kern="1200" dirty="0"/>
        </a:p>
      </dsp:txBody>
      <dsp:txXfrm>
        <a:off x="2304955" y="3643059"/>
        <a:ext cx="8667844" cy="1103957"/>
      </dsp:txXfrm>
    </dsp:sp>
    <dsp:sp modelId="{D0AC23AF-DB59-4489-9729-BE870B689375}">
      <dsp:nvSpPr>
        <dsp:cNvPr id="0" name=""/>
        <dsp:cNvSpPr/>
      </dsp:nvSpPr>
      <dsp:spPr>
        <a:xfrm>
          <a:off x="517278" y="3753455"/>
          <a:ext cx="1380795" cy="883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A1E7245-7290-47F7-9E4E-DF0C2055720D}" type="datetime1">
              <a:rPr lang="de-DE"/>
              <a:pPr>
                <a:defRPr/>
              </a:pPr>
              <a:t>23.08.2021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AD27E57-03B7-4DF2-94CB-496611E4303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5020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80BF96-47C4-42C6-9C8B-1B4D81AB0770}" type="datetime1">
              <a:rPr lang="de-DE"/>
              <a:pPr>
                <a:defRPr/>
              </a:pPr>
              <a:t>23.08.2021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28878D-9177-4C4D-B1C1-3CB4D3C14C7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2905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iki/Balistik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r.wikipedia.org/wiki/Asbest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0642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ＭＳ Ｐゴシック" charset="0"/>
              </a:rPr>
              <a:t>Aramid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ＭＳ Ｐゴシック" charset="0"/>
              </a:rPr>
              <a:t> lif, ısıya dayanıklı ve güçlü bir sentetik lif türüdür. Uzay araştırmaları ve askeri amaçla, kurşun geçirmez giysi ve </a:t>
            </a:r>
            <a:r>
              <a:rPr lang="tr-T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ＭＳ Ｐゴシック" charset="0"/>
                <a:hlinkClick r:id="rId3" tooltip="Balistik"/>
              </a:rPr>
              <a:t>balistik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ＭＳ Ｐゴシック" charset="0"/>
              </a:rPr>
              <a:t> bileşimlerinde, bisiklet tekerlerinde </a:t>
            </a:r>
            <a:r>
              <a:rPr lang="tr-T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ＭＳ Ｐゴシック" charset="0"/>
                <a:hlinkClick r:id="rId4" tooltip="Asbest"/>
              </a:rPr>
              <a:t>asbest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65" charset="-128"/>
                <a:cs typeface="ＭＳ Ｐゴシック" charset="0"/>
              </a:rPr>
              <a:t> yerine kullanılabilir</a:t>
            </a:r>
            <a:endParaRPr lang="de-DE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331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071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2940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601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12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4766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737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252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880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8827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0077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8028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69,6 </a:t>
            </a:r>
            <a:r>
              <a:rPr lang="tr-TR" dirty="0" err="1" smtClean="0"/>
              <a:t>dBA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5155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475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94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9682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9979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5668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1504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646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4859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823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3916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6721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endParaRPr lang="en-US" altLang="de-DE" smtClean="0">
              <a:ea typeface="ＭＳ Ｐゴシック" pitchFamily="34" charset="-128"/>
            </a:endParaRPr>
          </a:p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967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5885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6023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1294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8877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6805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59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30552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082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1826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97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439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502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885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21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787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PPT_sRGB_Folienvorlage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16122" y="2705100"/>
            <a:ext cx="11204340" cy="1422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45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idx="1"/>
          </p:nvPr>
        </p:nvSpPr>
        <p:spPr>
          <a:xfrm>
            <a:off x="603252" y="4340413"/>
            <a:ext cx="11197297" cy="1780988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27051" y="6608763"/>
            <a:ext cx="7008283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10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PPT_sRGB_Folienvorlage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7" descr="PPT_sRGB_Folienvorlage-0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7217" y="-26924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8" descr="PPT_sRGB_Folienvorlage-0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151" y="-21082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586318" y="2927350"/>
            <a:ext cx="11227181" cy="1206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35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586318" y="4343402"/>
            <a:ext cx="11197297" cy="1790699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aseline="0">
                <a:solidFill>
                  <a:schemeClr val="accent2"/>
                </a:solidFill>
              </a:defRPr>
            </a:lvl1pPr>
            <a:lvl2pPr marL="457200" indent="0">
              <a:lnSpc>
                <a:spcPts val="2800"/>
              </a:lnSpc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lnSpc>
                <a:spcPts val="2800"/>
              </a:lnSpc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lnSpc>
                <a:spcPts val="2800"/>
              </a:lnSpc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27051" y="6608763"/>
            <a:ext cx="7008283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Folie </a:t>
            </a:r>
            <a:fld id="{78892FC4-661E-44EC-B0A0-370465ACCC6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1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idx="1"/>
          </p:nvPr>
        </p:nvSpPr>
        <p:spPr bwMode="auto">
          <a:xfrm>
            <a:off x="609600" y="1882776"/>
            <a:ext cx="109728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27051" y="6608763"/>
            <a:ext cx="7008283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Folie </a:t>
            </a:r>
            <a:fld id="{256436EE-BF26-4C4A-84F8-FE1CD748BA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38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tandart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27051" y="6608763"/>
            <a:ext cx="7008283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Folie </a:t>
            </a:r>
            <a:fld id="{D48F50F5-F6B2-41BF-A69A-C50F4CBAA7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55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t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27051" y="6608763"/>
            <a:ext cx="7008283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Folie </a:t>
            </a:r>
            <a:fld id="{C94A179A-1AC5-43B1-B2D9-B7771B22AF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85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5CC242F-41E7-477C-A580-9880FC700CD6}" type="datetime1">
              <a:rPr lang="en-US" smtClean="0"/>
              <a:t>8/23/2021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© ARNTZ OPTIBELT GROUP-ANIL TEPE 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BA5C-6F9C-4EA3-978A-C1705C5C67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425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31" y="73321"/>
            <a:ext cx="2009504" cy="890576"/>
          </a:xfrm>
          <a:prstGeom prst="rect">
            <a:avLst/>
          </a:prstGeom>
        </p:spPr>
      </p:pic>
      <p:pic>
        <p:nvPicPr>
          <p:cNvPr id="6" name="Bild 5" descr="Follien HG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4" y="1064327"/>
            <a:ext cx="11570208" cy="5574792"/>
          </a:xfrm>
          <a:prstGeom prst="rect">
            <a:avLst/>
          </a:prstGeom>
        </p:spPr>
      </p:pic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283632" y="673009"/>
            <a:ext cx="9825701" cy="144075"/>
          </a:xfrm>
        </p:spPr>
        <p:txBody>
          <a:bodyPr/>
          <a:lstStyle>
            <a:lvl1pPr marL="0" indent="0" algn="l">
              <a:lnSpc>
                <a:spcPts val="1400"/>
              </a:lnSpc>
              <a:buNone/>
              <a:defRPr sz="1800" b="1" i="0" spc="0">
                <a:solidFill>
                  <a:srgbClr val="00629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19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1" descr="PPT_sRGB_Folienvorlage-04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21898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882776"/>
            <a:ext cx="109728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Inhalt (durch klicken hinzufügen)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  <a:p>
            <a:pPr lvl="4"/>
            <a:endParaRPr lang="de-DE" altLang="de-DE" smtClean="0"/>
          </a:p>
          <a:p>
            <a:pPr lvl="4"/>
            <a:endParaRPr lang="de-DE" altLang="de-DE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7051" y="6604000"/>
            <a:ext cx="7008283" cy="254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12301" y="6604000"/>
            <a:ext cx="1606551" cy="254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65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E859173D-823C-4098-BB77-6F8E31D8342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8449733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FOLIENTITEL </a:t>
            </a:r>
            <a:r>
              <a:rPr lang="de-DE" dirty="0" smtClean="0"/>
              <a:t>(</a:t>
            </a:r>
            <a:r>
              <a:rPr lang="de-DE" dirty="0"/>
              <a:t>DURCH KLICKEN HINZUFÜGEN)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 cap="all">
          <a:solidFill>
            <a:srgbClr val="004985"/>
          </a:solidFill>
          <a:latin typeface="Arial"/>
          <a:ea typeface="ＭＳ Ｐゴシック" pitchFamily="-65" charset="-128"/>
          <a:cs typeface="Futura Com Bold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985"/>
          </a:solidFill>
          <a:latin typeface="Arial" charset="0"/>
          <a:ea typeface="ＭＳ Ｐゴシック" pitchFamily="-65" charset="-128"/>
          <a:cs typeface="Futura Com Bold" pitchFamily="-65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985"/>
          </a:solidFill>
          <a:latin typeface="Arial" charset="0"/>
          <a:ea typeface="ＭＳ Ｐゴシック" pitchFamily="-65" charset="-128"/>
          <a:cs typeface="Futura Com Bold" pitchFamily="-65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985"/>
          </a:solidFill>
          <a:latin typeface="Arial" charset="0"/>
          <a:ea typeface="ＭＳ Ｐゴシック" pitchFamily="-65" charset="-128"/>
          <a:cs typeface="Futura Com Bold" pitchFamily="-65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4985"/>
          </a:solidFill>
          <a:latin typeface="Arial" charset="0"/>
          <a:ea typeface="ＭＳ Ｐゴシック" pitchFamily="-65" charset="-128"/>
          <a:cs typeface="Futura Com Bold" pitchFamily="-65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>
          <a:solidFill>
            <a:srgbClr val="004985"/>
          </a:solidFill>
          <a:latin typeface="Futura Com Bold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>
          <a:solidFill>
            <a:srgbClr val="004985"/>
          </a:solidFill>
          <a:latin typeface="Futura Com Bold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>
          <a:solidFill>
            <a:srgbClr val="004985"/>
          </a:solidFill>
          <a:latin typeface="Futura Com Bold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>
          <a:solidFill>
            <a:srgbClr val="004985"/>
          </a:solidFill>
          <a:latin typeface="Futura Com Bold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rgbClr val="004985"/>
          </a:solidFill>
          <a:latin typeface="Arial"/>
          <a:ea typeface="ＭＳ Ｐゴシック" pitchFamily="-65" charset="-128"/>
          <a:cs typeface="Futura Com Heavy"/>
        </a:defRPr>
      </a:lvl1pPr>
      <a:lvl2pPr marL="347663" algn="l" defTabSz="457200" rtl="0" eaLnBrk="0" fontAlgn="base" hangingPunct="0">
        <a:lnSpc>
          <a:spcPct val="80000"/>
        </a:lnSpc>
        <a:spcBef>
          <a:spcPts val="900"/>
        </a:spcBef>
        <a:spcAft>
          <a:spcPct val="0"/>
        </a:spcAft>
        <a:buFont typeface="Lucida Grande"/>
        <a:defRPr kern="1200">
          <a:solidFill>
            <a:srgbClr val="004985"/>
          </a:solidFill>
          <a:latin typeface="Arial"/>
          <a:ea typeface="ＭＳ Ｐゴシック" pitchFamily="-65" charset="-128"/>
          <a:cs typeface="Futura Com Book"/>
        </a:defRPr>
      </a:lvl2pPr>
      <a:lvl3pPr marL="809625" indent="-169863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34" charset="0"/>
        <a:buChar char="•"/>
        <a:tabLst>
          <a:tab pos="0" algn="l"/>
        </a:tabLst>
        <a:defRPr kern="1200">
          <a:solidFill>
            <a:srgbClr val="004985"/>
          </a:solidFill>
          <a:latin typeface="Arial"/>
          <a:ea typeface="Futura Com Book" charset="0"/>
          <a:cs typeface="Futura Com Book" charset="0"/>
        </a:defRPr>
      </a:lvl3pPr>
      <a:lvl4pPr marL="990600" indent="-14605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004985"/>
          </a:solidFill>
          <a:latin typeface="Arial"/>
          <a:ea typeface="ＭＳ Ｐゴシック" pitchFamily="-65" charset="-128"/>
          <a:cs typeface="Futura Com Book"/>
        </a:defRPr>
      </a:lvl4pPr>
      <a:lvl5pPr marL="1257300" indent="-17145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rgbClr val="004985"/>
          </a:solidFill>
          <a:latin typeface="Arial"/>
          <a:ea typeface="Futura Com Book" charset="0"/>
          <a:cs typeface="Futura Co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slide" Target="slide3.xml"/><Relationship Id="rId7" Type="http://schemas.openxmlformats.org/officeDocument/2006/relationships/slide" Target="slide4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8.xml"/><Relationship Id="rId11" Type="http://schemas.openxmlformats.org/officeDocument/2006/relationships/slide" Target="slide77.xml"/><Relationship Id="rId5" Type="http://schemas.openxmlformats.org/officeDocument/2006/relationships/slide" Target="slide32.xml"/><Relationship Id="rId10" Type="http://schemas.openxmlformats.org/officeDocument/2006/relationships/slide" Target="slide72.xml"/><Relationship Id="rId4" Type="http://schemas.openxmlformats.org/officeDocument/2006/relationships/slide" Target="slide16.xml"/><Relationship Id="rId9" Type="http://schemas.openxmlformats.org/officeDocument/2006/relationships/slide" Target="slide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8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1.jpeg"/><Relationship Id="rId5" Type="http://schemas.openxmlformats.org/officeDocument/2006/relationships/image" Target="../media/image58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2.jpeg"/><Relationship Id="rId5" Type="http://schemas.openxmlformats.org/officeDocument/2006/relationships/image" Target="../media/image71.jpe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71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71.jpeg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81.jpeg"/><Relationship Id="rId4" Type="http://schemas.openxmlformats.org/officeDocument/2006/relationships/image" Target="../media/image44.jpeg"/><Relationship Id="rId9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1.jpeg"/><Relationship Id="rId5" Type="http://schemas.openxmlformats.org/officeDocument/2006/relationships/image" Target="../media/image81.jpeg"/><Relationship Id="rId4" Type="http://schemas.openxmlformats.org/officeDocument/2006/relationships/image" Target="../media/image44.jpeg"/><Relationship Id="rId9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emf"/><Relationship Id="rId5" Type="http://schemas.openxmlformats.org/officeDocument/2006/relationships/image" Target="../media/image93.jpeg"/><Relationship Id="rId4" Type="http://schemas.openxmlformats.org/officeDocument/2006/relationships/image" Target="../media/image4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9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emf"/><Relationship Id="rId5" Type="http://schemas.openxmlformats.org/officeDocument/2006/relationships/image" Target="../media/image96.jpeg"/><Relationship Id="rId4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5" Type="http://schemas.openxmlformats.org/officeDocument/2006/relationships/image" Target="../media/image42.jpeg"/><Relationship Id="rId4" Type="http://schemas.openxmlformats.org/officeDocument/2006/relationships/image" Target="../media/image8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emf"/><Relationship Id="rId5" Type="http://schemas.openxmlformats.org/officeDocument/2006/relationships/image" Target="../media/image99.jpe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jpeg"/><Relationship Id="rId4" Type="http://schemas.openxmlformats.org/officeDocument/2006/relationships/image" Target="../media/image4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4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4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42.jpeg"/><Relationship Id="rId4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62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01625" y="3487956"/>
            <a:ext cx="5550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RULMAN SERVİSİ</a:t>
            </a:r>
            <a:endParaRPr lang="tr-TR" sz="3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tr-TR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 KAYIŞLARI &amp; ZAMAN KAYIŞLARI</a:t>
            </a:r>
            <a:endParaRPr lang="tr-TR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© ARNTZ OPTIBELT GROUP-ANIL TEPE 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BA5C-6F9C-4EA3-978A-C1705C5C678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98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449733" cy="914400"/>
          </a:xfrm>
        </p:spPr>
        <p:txBody>
          <a:bodyPr/>
          <a:lstStyle/>
          <a:p>
            <a:r>
              <a:rPr lang="tr-TR" cap="none" dirty="0"/>
              <a:t>OPTIBELT </a:t>
            </a:r>
            <a:r>
              <a:rPr lang="tr-TR" cap="none" dirty="0" smtClean="0"/>
              <a:t>KAYIŞ </a:t>
            </a:r>
            <a:r>
              <a:rPr lang="tr-TR" cap="none" dirty="0"/>
              <a:t>ÖLÇÜLERİ</a:t>
            </a:r>
            <a:endParaRPr lang="tr-T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267503"/>
              </p:ext>
            </p:extLst>
          </p:nvPr>
        </p:nvGraphicFramePr>
        <p:xfrm>
          <a:off x="900545" y="1293971"/>
          <a:ext cx="10626436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609"/>
                <a:gridCol w="2656609"/>
                <a:gridCol w="2656609"/>
                <a:gridCol w="2656609"/>
              </a:tblGrid>
              <a:tr h="801511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Klasik V-Kayışlar</a:t>
                      </a:r>
                    </a:p>
                    <a:p>
                      <a:r>
                        <a:rPr lang="tr-TR" dirty="0" smtClean="0"/>
                        <a:t>(</a:t>
                      </a:r>
                      <a:r>
                        <a:rPr lang="fr-FR" dirty="0" smtClean="0"/>
                        <a:t>DIN 2217 Part 1 / ISO 4183</a:t>
                      </a:r>
                      <a:r>
                        <a:rPr lang="tr-TR" dirty="0" smtClean="0"/>
                        <a:t>)</a:t>
                      </a:r>
                      <a:r>
                        <a:rPr lang="fr-F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Dar kesitli Kayışlar</a:t>
                      </a:r>
                    </a:p>
                    <a:p>
                      <a:r>
                        <a:rPr lang="tr-TR" dirty="0" smtClean="0"/>
                        <a:t>(D</a:t>
                      </a:r>
                      <a:r>
                        <a:rPr lang="fr-FR" dirty="0" smtClean="0"/>
                        <a:t>IN 2211 Part 1 / ISO 4183 </a:t>
                      </a:r>
                      <a:r>
                        <a:rPr lang="tr-TR" dirty="0" smtClean="0"/>
                        <a:t>)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Dar Kesitli Kayışlar </a:t>
                      </a:r>
                      <a:br>
                        <a:rPr lang="tr-TR" dirty="0" smtClean="0"/>
                      </a:br>
                      <a:r>
                        <a:rPr lang="tr-TR" dirty="0" smtClean="0"/>
                        <a:t>(ARPM IP-22)</a:t>
                      </a:r>
                    </a:p>
                  </a:txBody>
                  <a:tcPr/>
                </a:tc>
              </a:tr>
              <a:tr h="80151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DÜZ PROFİLLER</a:t>
                      </a:r>
                      <a:endParaRPr lang="tr-T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5, 6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/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Y, 8, 10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/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Z,</a:t>
                      </a:r>
                      <a:r>
                        <a:rPr lang="tr-TR" altLang="de-D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13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/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A, 17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/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B, 20, 22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/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C, 25, 32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/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D, 40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/</a:t>
                      </a: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</a:t>
                      </a: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SPZ, SPA, SPB, SBC 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3V/9N, 5V/15N, 8V/25N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105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TIRTILLI PROFİLLER</a:t>
                      </a:r>
                      <a:endParaRPr lang="tr-T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ZX</a:t>
                      </a:r>
                      <a:r>
                        <a:rPr lang="tr-TR" baseline="0" dirty="0" smtClean="0"/>
                        <a:t> / </a:t>
                      </a:r>
                      <a:r>
                        <a:rPr lang="tr-TR" dirty="0" smtClean="0"/>
                        <a:t>X10, AX</a:t>
                      </a:r>
                      <a:r>
                        <a:rPr lang="tr-TR" baseline="0" dirty="0" smtClean="0"/>
                        <a:t> / </a:t>
                      </a:r>
                      <a:r>
                        <a:rPr lang="tr-TR" dirty="0" smtClean="0"/>
                        <a:t>X13, </a:t>
                      </a:r>
                    </a:p>
                    <a:p>
                      <a:r>
                        <a:rPr lang="tr-TR" dirty="0" smtClean="0"/>
                        <a:t>BX / X17, CX</a:t>
                      </a:r>
                      <a:r>
                        <a:rPr lang="tr-TR" baseline="0" dirty="0" smtClean="0"/>
                        <a:t> /</a:t>
                      </a:r>
                      <a:r>
                        <a:rPr lang="tr-TR" dirty="0" smtClean="0"/>
                        <a:t>X22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XPZ, XPA, XPB, XPC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3VX / 9JX,</a:t>
                      </a:r>
                      <a:r>
                        <a:rPr lang="tr-TR" baseline="0" dirty="0" smtClean="0"/>
                        <a:t> 5VX / 15JX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17241"/>
              </p:ext>
            </p:extLst>
          </p:nvPr>
        </p:nvGraphicFramePr>
        <p:xfrm>
          <a:off x="886691" y="3921257"/>
          <a:ext cx="10681856" cy="2385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0464"/>
                <a:gridCol w="2670464"/>
                <a:gridCol w="2670464"/>
                <a:gridCol w="2670464"/>
              </a:tblGrid>
              <a:tr h="84926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Birleşik Kayışlar</a:t>
                      </a:r>
                      <a:endParaRPr lang="tr-TR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Birleşik Kayışlar </a:t>
                      </a:r>
                      <a:br>
                        <a:rPr lang="tr-TR" dirty="0" smtClean="0"/>
                      </a:br>
                      <a:r>
                        <a:rPr lang="tr-TR" dirty="0" smtClean="0"/>
                        <a:t>(ISO 5290 / 5291) 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 smtClean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35436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DÜZ PROFİLLER</a:t>
                      </a:r>
                      <a:endParaRPr lang="tr-T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HA,</a:t>
                      </a:r>
                      <a:r>
                        <a:rPr lang="tr-TR" altLang="de-D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HB, HC, HD, HE</a:t>
                      </a:r>
                      <a:endParaRPr lang="en-US" altLang="de-DE" dirty="0" smtClean="0">
                        <a:solidFill>
                          <a:schemeClr val="tx1"/>
                        </a:solidFill>
                        <a:latin typeface="Arial" pitchFamily="34" charset="0"/>
                        <a:ea typeface="Futura Com Book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SPZ,SPA,SPB,SPC</a:t>
                      </a:r>
                      <a:endParaRPr lang="tr-TR" dirty="0" smtClean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altLang="de-D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3V, 5V,</a:t>
                      </a:r>
                      <a:r>
                        <a:rPr lang="tr-TR" altLang="de-D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Futura Com Book"/>
                          <a:cs typeface="Arial" pitchFamily="34" charset="0"/>
                        </a:rPr>
                        <a:t> 8V</a:t>
                      </a:r>
                      <a:endParaRPr lang="en-US" altLang="de-DE" dirty="0" smtClean="0">
                        <a:solidFill>
                          <a:schemeClr val="tx1"/>
                        </a:solidFill>
                        <a:latin typeface="Arial" pitchFamily="34" charset="0"/>
                        <a:ea typeface="Futura Com Book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35436">
                <a:tc>
                  <a:txBody>
                    <a:bodyPr/>
                    <a:lstStyle/>
                    <a:p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TIRTILLI PROFİLLER</a:t>
                      </a:r>
                      <a:endParaRPr lang="tr-T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HAX, HBX, HCX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XPZ, XPA, XPB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3VX, 5VX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2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KASNAK ÖLÇÜLERİ</a:t>
            </a: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6" name="Picture 9" descr="C:\Users\MUrgelles\Desktop\Bilder ppt Mediathek\META_KRS_RBS_EB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9" y="1651000"/>
            <a:ext cx="2994797" cy="26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13300" y="1522443"/>
            <a:ext cx="6680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de-DE" altLang="de-DE" sz="2000" dirty="0"/>
              <a:t>V-</a:t>
            </a:r>
            <a:r>
              <a:rPr lang="tr-TR" altLang="de-DE" sz="2000" dirty="0"/>
              <a:t>kayışı </a:t>
            </a:r>
            <a:r>
              <a:rPr lang="tr-TR" altLang="de-DE" sz="2000" dirty="0" smtClean="0"/>
              <a:t>kasnakları;</a:t>
            </a:r>
          </a:p>
          <a:p>
            <a:pPr marL="0" lvl="1"/>
            <a:endParaRPr lang="de-DE" altLang="de-DE" sz="2000" dirty="0"/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tr-TR" altLang="de-DE" sz="2000" b="1" dirty="0"/>
              <a:t>Dar kesitli kayışlar </a:t>
            </a:r>
            <a:r>
              <a:rPr lang="tr-TR" altLang="de-DE" sz="2000" b="1" dirty="0" smtClean="0"/>
              <a:t>için </a:t>
            </a:r>
            <a:r>
              <a:rPr lang="tr-TR" altLang="de-DE" sz="2000" dirty="0" smtClean="0"/>
              <a:t>(</a:t>
            </a:r>
            <a:r>
              <a:rPr lang="en-US" altLang="de-DE" sz="2000" dirty="0" smtClean="0"/>
              <a:t>DIN </a:t>
            </a:r>
            <a:r>
              <a:rPr lang="en-US" altLang="de-DE" sz="2000" dirty="0"/>
              <a:t>2211 Part 1 / ISO </a:t>
            </a:r>
            <a:r>
              <a:rPr lang="en-US" altLang="de-DE" sz="2000" dirty="0" smtClean="0"/>
              <a:t>4183</a:t>
            </a:r>
            <a:r>
              <a:rPr lang="tr-TR" altLang="de-DE" sz="2000" dirty="0" smtClean="0"/>
              <a:t>)</a:t>
            </a:r>
            <a:endParaRPr lang="en-US" altLang="de-DE" sz="2000" dirty="0"/>
          </a:p>
          <a:p>
            <a:pPr marL="542925" lvl="2" indent="-180975"/>
            <a:r>
              <a:rPr lang="en-US" altLang="de-DE" dirty="0" err="1">
                <a:ea typeface="Futura Com Book"/>
              </a:rPr>
              <a:t>Profil</a:t>
            </a:r>
            <a:r>
              <a:rPr lang="tr-TR" altLang="de-DE" dirty="0" err="1">
                <a:ea typeface="Futura Com Book"/>
              </a:rPr>
              <a:t>ler</a:t>
            </a:r>
            <a:r>
              <a:rPr lang="en-US" altLang="de-DE" dirty="0">
                <a:ea typeface="Futura Com Book"/>
              </a:rPr>
              <a:t> </a:t>
            </a:r>
            <a:r>
              <a:rPr lang="en-US" altLang="de-DE" dirty="0" smtClean="0">
                <a:ea typeface="Futura Com Book"/>
              </a:rPr>
              <a:t>SPZ</a:t>
            </a:r>
            <a:r>
              <a:rPr lang="tr-TR" altLang="de-DE" dirty="0" smtClean="0">
                <a:ea typeface="Futura Com Book"/>
              </a:rPr>
              <a:t> / XPZ</a:t>
            </a:r>
            <a:r>
              <a:rPr lang="en-US" altLang="de-DE" dirty="0" smtClean="0">
                <a:ea typeface="Futura Com Book"/>
              </a:rPr>
              <a:t>, SPA</a:t>
            </a:r>
            <a:r>
              <a:rPr lang="tr-TR" altLang="de-DE" dirty="0" smtClean="0">
                <a:ea typeface="Futura Com Book"/>
              </a:rPr>
              <a:t> / XPA</a:t>
            </a:r>
            <a:r>
              <a:rPr lang="en-US" altLang="de-DE" dirty="0" smtClean="0">
                <a:ea typeface="Futura Com Book"/>
              </a:rPr>
              <a:t>, SPB</a:t>
            </a:r>
            <a:r>
              <a:rPr lang="tr-TR" altLang="de-DE" dirty="0" smtClean="0">
                <a:ea typeface="Futura Com Book"/>
              </a:rPr>
              <a:t> / XPB </a:t>
            </a:r>
            <a:r>
              <a:rPr lang="en-US" altLang="de-DE" dirty="0" smtClean="0">
                <a:ea typeface="Futura Com Book"/>
              </a:rPr>
              <a:t>, SBC</a:t>
            </a:r>
            <a:r>
              <a:rPr lang="tr-TR" altLang="de-DE" dirty="0" smtClean="0">
                <a:ea typeface="Futura Com Book"/>
              </a:rPr>
              <a:t> /XPC</a:t>
            </a:r>
            <a:r>
              <a:rPr lang="en-US" altLang="de-DE" dirty="0" smtClean="0">
                <a:ea typeface="Futura Com Book"/>
              </a:rPr>
              <a:t>  </a:t>
            </a:r>
            <a:endParaRPr lang="tr-TR" altLang="de-DE" dirty="0" smtClean="0">
              <a:ea typeface="Futura Com Book"/>
            </a:endParaRPr>
          </a:p>
          <a:p>
            <a:pPr marL="542925" lvl="2" indent="-180975"/>
            <a:endParaRPr lang="en-US" altLang="de-DE" dirty="0">
              <a:ea typeface="Futura Com Book"/>
            </a:endParaRP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tr-TR" altLang="de-DE" sz="2000" b="1" dirty="0"/>
              <a:t>Klasik V-kayışları </a:t>
            </a:r>
            <a:r>
              <a:rPr lang="tr-TR" altLang="de-DE" sz="2000" b="1" dirty="0" smtClean="0"/>
              <a:t>için</a:t>
            </a:r>
            <a:r>
              <a:rPr lang="tr-TR" altLang="de-DE" sz="2000" dirty="0" smtClean="0"/>
              <a:t>(</a:t>
            </a:r>
            <a:r>
              <a:rPr lang="en-US" altLang="de-DE" sz="2000" dirty="0" smtClean="0"/>
              <a:t>DIN </a:t>
            </a:r>
            <a:r>
              <a:rPr lang="en-US" altLang="de-DE" sz="2000" dirty="0"/>
              <a:t>2217 Part 1 / ISO </a:t>
            </a:r>
            <a:r>
              <a:rPr lang="en-US" altLang="de-DE" sz="2000" dirty="0" smtClean="0"/>
              <a:t>4183</a:t>
            </a:r>
            <a:r>
              <a:rPr lang="tr-TR" altLang="de-DE" sz="2000" dirty="0" smtClean="0"/>
              <a:t>) </a:t>
            </a:r>
            <a:r>
              <a:rPr lang="en-US" altLang="de-DE" dirty="0" err="1" smtClean="0">
                <a:ea typeface="Futura Com Book"/>
              </a:rPr>
              <a:t>Profil</a:t>
            </a:r>
            <a:r>
              <a:rPr lang="tr-TR" altLang="de-DE" dirty="0" err="1">
                <a:ea typeface="Futura Com Book"/>
              </a:rPr>
              <a:t>ler</a:t>
            </a:r>
            <a:r>
              <a:rPr lang="en-US" altLang="de-DE" dirty="0">
                <a:ea typeface="Futura Com Book"/>
              </a:rPr>
              <a:t> 5, 6/Y, 8, </a:t>
            </a:r>
            <a:r>
              <a:rPr lang="en-US" altLang="de-DE" dirty="0" smtClean="0">
                <a:ea typeface="Futura Com Book"/>
              </a:rPr>
              <a:t>10/Z</a:t>
            </a:r>
            <a:r>
              <a:rPr lang="tr-TR" altLang="de-DE" dirty="0" smtClean="0">
                <a:ea typeface="Futura Com Book"/>
              </a:rPr>
              <a:t>-ZX / X10</a:t>
            </a:r>
            <a:r>
              <a:rPr lang="en-US" altLang="de-DE" dirty="0" smtClean="0">
                <a:ea typeface="Futura Com Book"/>
              </a:rPr>
              <a:t>, 13/A</a:t>
            </a:r>
            <a:r>
              <a:rPr lang="tr-TR" altLang="de-DE" dirty="0" smtClean="0">
                <a:ea typeface="Futura Com Book"/>
              </a:rPr>
              <a:t>-AX / X13</a:t>
            </a:r>
            <a:r>
              <a:rPr lang="en-US" altLang="de-DE" dirty="0" smtClean="0">
                <a:ea typeface="Futura Com Book"/>
              </a:rPr>
              <a:t>, 17/B</a:t>
            </a:r>
            <a:r>
              <a:rPr lang="tr-TR" altLang="de-DE" dirty="0" smtClean="0">
                <a:ea typeface="Futura Com Book"/>
              </a:rPr>
              <a:t> – BX / X17</a:t>
            </a:r>
            <a:r>
              <a:rPr lang="en-US" altLang="de-DE" dirty="0" smtClean="0">
                <a:ea typeface="Futura Com Book"/>
              </a:rPr>
              <a:t>, </a:t>
            </a:r>
            <a:r>
              <a:rPr lang="en-US" altLang="de-DE" dirty="0">
                <a:ea typeface="Futura Com Book"/>
              </a:rPr>
              <a:t>20, </a:t>
            </a:r>
            <a:r>
              <a:rPr lang="en-US" altLang="de-DE" dirty="0" smtClean="0">
                <a:ea typeface="Futura Com Book"/>
              </a:rPr>
              <a:t>22/C</a:t>
            </a:r>
            <a:r>
              <a:rPr lang="tr-TR" altLang="de-DE" dirty="0" smtClean="0">
                <a:ea typeface="Futura Com Book"/>
              </a:rPr>
              <a:t>- CX / X22</a:t>
            </a:r>
            <a:r>
              <a:rPr lang="en-US" altLang="de-DE" dirty="0" smtClean="0">
                <a:ea typeface="Futura Com Book"/>
              </a:rPr>
              <a:t>, </a:t>
            </a:r>
            <a:r>
              <a:rPr lang="en-US" altLang="de-DE" dirty="0">
                <a:ea typeface="Futura Com Book"/>
              </a:rPr>
              <a:t>25, 32/D, </a:t>
            </a:r>
            <a:r>
              <a:rPr lang="en-US" altLang="de-DE" dirty="0" smtClean="0">
                <a:ea typeface="Futura Com Book"/>
              </a:rPr>
              <a:t>40/E</a:t>
            </a:r>
            <a:endParaRPr lang="tr-TR" altLang="de-DE" dirty="0" smtClean="0">
              <a:ea typeface="Futura Com Book"/>
            </a:endParaRPr>
          </a:p>
          <a:p>
            <a:pPr marL="342900" lvl="1" indent="-342900">
              <a:buFont typeface="Wingdings" panose="05000000000000000000" pitchFamily="2" charset="2"/>
              <a:buChar char="ü"/>
            </a:pPr>
            <a:endParaRPr lang="en-US" altLang="de-DE" b="1" dirty="0">
              <a:ea typeface="Futura Com Book"/>
            </a:endParaRP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tr-TR" altLang="de-DE" sz="2000" b="1" dirty="0"/>
              <a:t>Dar kesitli kayışlar </a:t>
            </a:r>
            <a:r>
              <a:rPr lang="tr-TR" altLang="de-DE" sz="2000" b="1" dirty="0" smtClean="0"/>
              <a:t>için(</a:t>
            </a:r>
            <a:r>
              <a:rPr lang="en-US" altLang="de-DE" sz="2000" dirty="0" smtClean="0"/>
              <a:t>ARPM IP-22</a:t>
            </a:r>
            <a:r>
              <a:rPr lang="tr-TR" altLang="de-DE" sz="2000" dirty="0" smtClean="0"/>
              <a:t>)</a:t>
            </a:r>
            <a:endParaRPr lang="en-US" altLang="de-DE" sz="2000" dirty="0"/>
          </a:p>
          <a:p>
            <a:pPr marL="542925" lvl="2" indent="-180975"/>
            <a:r>
              <a:rPr lang="en-US" altLang="de-DE" dirty="0" err="1">
                <a:ea typeface="Futura Com Book"/>
              </a:rPr>
              <a:t>Profil</a:t>
            </a:r>
            <a:r>
              <a:rPr lang="tr-TR" altLang="de-DE" dirty="0" err="1">
                <a:ea typeface="Futura Com Book"/>
              </a:rPr>
              <a:t>ler</a:t>
            </a:r>
            <a:r>
              <a:rPr lang="en-US" altLang="de-DE" dirty="0">
                <a:ea typeface="Futura Com Book"/>
              </a:rPr>
              <a:t> </a:t>
            </a:r>
            <a:r>
              <a:rPr lang="en-US" altLang="de-DE" dirty="0" smtClean="0">
                <a:ea typeface="Futura Com Book"/>
              </a:rPr>
              <a:t>3V/9N</a:t>
            </a:r>
            <a:r>
              <a:rPr lang="tr-TR" altLang="de-DE" dirty="0" smtClean="0">
                <a:ea typeface="Futura Com Book"/>
              </a:rPr>
              <a:t> / 3VX / 9VX</a:t>
            </a:r>
            <a:r>
              <a:rPr lang="en-US" altLang="de-DE" dirty="0" smtClean="0">
                <a:ea typeface="Futura Com Book"/>
              </a:rPr>
              <a:t>, 5V/15N</a:t>
            </a:r>
            <a:r>
              <a:rPr lang="tr-TR" altLang="de-DE" dirty="0" smtClean="0">
                <a:ea typeface="Futura Com Book"/>
              </a:rPr>
              <a:t> / 5VX / 15NX</a:t>
            </a:r>
            <a:r>
              <a:rPr lang="en-US" altLang="de-DE" dirty="0" smtClean="0">
                <a:ea typeface="Futura Com Book"/>
              </a:rPr>
              <a:t>, 8V/25N</a:t>
            </a:r>
            <a:endParaRPr lang="tr-TR" altLang="de-DE" dirty="0" smtClean="0">
              <a:ea typeface="Futura Com Book"/>
            </a:endParaRPr>
          </a:p>
          <a:p>
            <a:pPr marL="542925" lvl="2" indent="-180975"/>
            <a:endParaRPr lang="en-US" altLang="de-DE" b="1" dirty="0">
              <a:ea typeface="Futura Com Book"/>
            </a:endParaRP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tr-TR" altLang="de-DE" sz="2000" b="1" dirty="0"/>
              <a:t>Birleşik kayışlar </a:t>
            </a:r>
            <a:r>
              <a:rPr lang="tr-TR" altLang="de-DE" sz="2000" b="1" dirty="0" smtClean="0"/>
              <a:t>için(</a:t>
            </a:r>
            <a:r>
              <a:rPr lang="en-US" altLang="de-DE" sz="2000" dirty="0" smtClean="0"/>
              <a:t>ISO </a:t>
            </a:r>
            <a:r>
              <a:rPr lang="en-US" altLang="de-DE" sz="2000" dirty="0"/>
              <a:t>5290 / </a:t>
            </a:r>
            <a:r>
              <a:rPr lang="en-US" altLang="de-DE" sz="2000" dirty="0" smtClean="0"/>
              <a:t>5291</a:t>
            </a:r>
            <a:r>
              <a:rPr lang="tr-TR" altLang="de-DE" sz="2000" dirty="0" smtClean="0"/>
              <a:t> / 5289)</a:t>
            </a:r>
            <a:endParaRPr lang="en-US" altLang="de-DE" sz="2000" dirty="0"/>
          </a:p>
          <a:p>
            <a:pPr marL="542925" lvl="2" indent="-180975"/>
            <a:r>
              <a:rPr lang="en-US" altLang="de-DE" dirty="0" err="1">
                <a:ea typeface="Futura Com Book"/>
              </a:rPr>
              <a:t>Profil</a:t>
            </a:r>
            <a:r>
              <a:rPr lang="tr-TR" altLang="de-DE" dirty="0" err="1">
                <a:ea typeface="Futura Com Book"/>
              </a:rPr>
              <a:t>ler</a:t>
            </a:r>
            <a:r>
              <a:rPr lang="en-US" altLang="de-DE" dirty="0">
                <a:ea typeface="Futura Com Book"/>
              </a:rPr>
              <a:t> 3V/9J, 5V/15J, 8V/25J</a:t>
            </a:r>
            <a:r>
              <a:rPr lang="en-US" altLang="de-DE" dirty="0" smtClean="0">
                <a:ea typeface="Futura Com Book"/>
              </a:rPr>
              <a:t>,</a:t>
            </a:r>
            <a:endParaRPr lang="tr-TR" altLang="de-DE" dirty="0" smtClean="0">
              <a:ea typeface="Futura Com Book"/>
            </a:endParaRPr>
          </a:p>
          <a:p>
            <a:pPr marL="542925" lvl="2" indent="-180975"/>
            <a:r>
              <a:rPr lang="tr-TR" altLang="de-DE" dirty="0" smtClean="0">
                <a:ea typeface="Futura Com Book"/>
              </a:rPr>
              <a:t>SPZ,SPA,SPB,SPC,</a:t>
            </a:r>
            <a:r>
              <a:rPr lang="en-US" altLang="de-DE" dirty="0" smtClean="0">
                <a:ea typeface="Futura Com Book"/>
              </a:rPr>
              <a:t>A/HA</a:t>
            </a:r>
            <a:r>
              <a:rPr lang="en-US" altLang="de-DE" dirty="0">
                <a:ea typeface="Futura Com Book"/>
              </a:rPr>
              <a:t>, </a:t>
            </a:r>
            <a:r>
              <a:rPr lang="en-US" altLang="de-DE" dirty="0" smtClean="0">
                <a:ea typeface="Futura Com Book"/>
              </a:rPr>
              <a:t>B/HB</a:t>
            </a:r>
            <a:r>
              <a:rPr lang="en-US" altLang="de-DE" dirty="0">
                <a:ea typeface="Futura Com Book"/>
              </a:rPr>
              <a:t>, </a:t>
            </a:r>
            <a:r>
              <a:rPr lang="en-US" altLang="de-DE" dirty="0" smtClean="0">
                <a:ea typeface="Futura Com Book"/>
              </a:rPr>
              <a:t>C/HC</a:t>
            </a:r>
            <a:r>
              <a:rPr lang="en-US" altLang="de-DE" dirty="0">
                <a:ea typeface="Futura Com Book"/>
              </a:rPr>
              <a:t>, </a:t>
            </a:r>
            <a:r>
              <a:rPr lang="en-US" altLang="de-DE" dirty="0" smtClean="0">
                <a:ea typeface="Futura Com Book"/>
              </a:rPr>
              <a:t>D/HD</a:t>
            </a:r>
            <a:r>
              <a:rPr lang="tr-TR" altLang="de-DE" dirty="0" smtClean="0">
                <a:ea typeface="Futura Com Book"/>
              </a:rPr>
              <a:t>, </a:t>
            </a:r>
          </a:p>
          <a:p>
            <a:pPr marL="542925" lvl="2" indent="-180975"/>
            <a:r>
              <a:rPr lang="tr-TR" altLang="de-DE" dirty="0" smtClean="0">
                <a:ea typeface="Futura Com Book"/>
              </a:rPr>
              <a:t>AA/HAA, BB/HBB, CC/HCC,DD/HDD,22X22,25X22</a:t>
            </a:r>
            <a:endParaRPr lang="en-US" altLang="de-DE" dirty="0">
              <a:ea typeface="Futura Com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190" y="4969966"/>
            <a:ext cx="28746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r-TR" altLang="de-DE" dirty="0"/>
              <a:t>Kasnaklar, </a:t>
            </a:r>
            <a:r>
              <a:rPr lang="tr-TR" altLang="de-DE" dirty="0" smtClean="0"/>
              <a:t>burçlu ve pilot deliklidir. </a:t>
            </a:r>
          </a:p>
          <a:p>
            <a:pPr eaLnBrk="1" hangingPunct="1"/>
            <a:r>
              <a:rPr lang="tr-TR" altLang="de-DE" dirty="0" smtClean="0"/>
              <a:t>Burçlar kasnaklar için uygun burçlarımız mevcuttur.</a:t>
            </a:r>
            <a:endParaRPr lang="en-US" alt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3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cap="none" dirty="0" smtClean="0"/>
              <a:t>OPTİBELT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KS</a:t>
            </a:r>
            <a:r>
              <a:rPr lang="en-US" dirty="0"/>
              <a:t> V-</a:t>
            </a:r>
            <a:r>
              <a:rPr lang="tr-TR" dirty="0"/>
              <a:t>YİVLİ (OLUKLU)</a:t>
            </a:r>
            <a:r>
              <a:rPr lang="en-US" dirty="0"/>
              <a:t> </a:t>
            </a:r>
            <a:r>
              <a:rPr lang="tr-TR" dirty="0"/>
              <a:t>KASNAK</a:t>
            </a:r>
            <a:r>
              <a:rPr lang="en-US" dirty="0"/>
              <a:t/>
            </a:r>
            <a:br>
              <a:rPr lang="en-US" dirty="0"/>
            </a:br>
            <a:r>
              <a:rPr lang="tr-TR" dirty="0"/>
              <a:t>STANDARTLAŞTIRILMIŞ KASNAK KESİTLERİ</a:t>
            </a:r>
            <a:endParaRPr lang="de-DE" dirty="0"/>
          </a:p>
        </p:txBody>
      </p:sp>
      <p:sp>
        <p:nvSpPr>
          <p:cNvPr id="15363" name="Fußzeilenplatzhalt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091923" y="2025620"/>
            <a:ext cx="23487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tr-TR" altLang="de-DE" b="1" dirty="0">
                <a:latin typeface="+mn-lt"/>
              </a:rPr>
              <a:t>Dar kesitli kasnak</a:t>
            </a:r>
            <a:endParaRPr lang="en-US" altLang="de-DE" b="1" dirty="0">
              <a:latin typeface="+mn-lt"/>
            </a:endParaRP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4548189" y="2759076"/>
            <a:ext cx="7127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de-DE" altLang="de-DE" b="1">
                <a:latin typeface="+mn-lt"/>
              </a:rPr>
              <a:t>SPZ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b="1">
                <a:latin typeface="+mn-lt"/>
              </a:rPr>
              <a:t>SPA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b="1">
                <a:latin typeface="+mn-lt"/>
              </a:rPr>
              <a:t>SPB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b="1">
                <a:latin typeface="+mn-lt"/>
              </a:rPr>
              <a:t>SPC</a:t>
            </a:r>
          </a:p>
        </p:txBody>
      </p:sp>
      <p:sp>
        <p:nvSpPr>
          <p:cNvPr id="15367" name="AutoShape 8"/>
          <p:cNvSpPr>
            <a:spLocks noChangeArrowheads="1"/>
          </p:cNvSpPr>
          <p:nvPr/>
        </p:nvSpPr>
        <p:spPr bwMode="auto">
          <a:xfrm>
            <a:off x="5619751" y="3308351"/>
            <a:ext cx="1211263" cy="225425"/>
          </a:xfrm>
          <a:prstGeom prst="leftRightArrow">
            <a:avLst>
              <a:gd name="adj1" fmla="val 50000"/>
              <a:gd name="adj2" fmla="val 114331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>
              <a:spcBef>
                <a:spcPct val="0"/>
              </a:spcBef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5020511" y="1874838"/>
            <a:ext cx="2420855" cy="7078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tr-TR" altLang="de-DE" b="1" dirty="0">
                <a:solidFill>
                  <a:schemeClr val="bg1"/>
                </a:solidFill>
                <a:latin typeface="+mn-lt"/>
              </a:rPr>
              <a:t>Özdeş</a:t>
            </a:r>
            <a:r>
              <a:rPr lang="en-US" altLang="de-DE" b="1" dirty="0">
                <a:solidFill>
                  <a:schemeClr val="bg1"/>
                </a:solidFill>
                <a:latin typeface="+mn-lt"/>
              </a:rPr>
              <a:t> DIN/BS/ISO</a:t>
            </a:r>
            <a:br>
              <a:rPr lang="en-US" altLang="de-DE" b="1" dirty="0">
                <a:solidFill>
                  <a:schemeClr val="bg1"/>
                </a:solidFill>
                <a:latin typeface="+mn-lt"/>
              </a:rPr>
            </a:br>
            <a:r>
              <a:rPr lang="tr-TR" altLang="de-DE" b="1" dirty="0">
                <a:solidFill>
                  <a:schemeClr val="bg1"/>
                </a:solidFill>
                <a:latin typeface="+mn-lt"/>
              </a:rPr>
              <a:t>kasnak ölçüleri</a:t>
            </a:r>
            <a:endParaRPr lang="en-US" altLang="de-DE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7598621" y="1874838"/>
            <a:ext cx="27478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tr-TR" altLang="de-DE" b="1" dirty="0">
                <a:latin typeface="+mn-lt"/>
              </a:rPr>
              <a:t>Klasik kayış kasnağı </a:t>
            </a:r>
          </a:p>
          <a:p>
            <a:pPr algn="ctr">
              <a:spcBef>
                <a:spcPct val="0"/>
              </a:spcBef>
              <a:defRPr/>
            </a:pPr>
            <a:r>
              <a:rPr lang="tr-TR" altLang="de-DE" b="1" dirty="0">
                <a:latin typeface="+mn-lt"/>
              </a:rPr>
              <a:t>kesitleri</a:t>
            </a:r>
            <a:endParaRPr lang="en-US" altLang="de-DE" b="1" dirty="0">
              <a:latin typeface="+mn-lt"/>
            </a:endParaRPr>
          </a:p>
        </p:txBody>
      </p:sp>
      <p:sp>
        <p:nvSpPr>
          <p:cNvPr id="15370" name="Text Box 14"/>
          <p:cNvSpPr txBox="1">
            <a:spLocks noChangeArrowheads="1"/>
          </p:cNvSpPr>
          <p:nvPr/>
        </p:nvSpPr>
        <p:spPr bwMode="auto">
          <a:xfrm>
            <a:off x="7175501" y="2759075"/>
            <a:ext cx="72707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de-DE" altLang="de-DE" b="1">
                <a:latin typeface="+mn-lt"/>
              </a:rPr>
              <a:t>Z/10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b="1">
                <a:latin typeface="+mn-lt"/>
              </a:rPr>
              <a:t>A/13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b="1">
                <a:latin typeface="+mn-lt"/>
              </a:rPr>
              <a:t>B/17</a:t>
            </a:r>
          </a:p>
          <a:p>
            <a:pPr>
              <a:spcBef>
                <a:spcPct val="0"/>
              </a:spcBef>
              <a:defRPr/>
            </a:pPr>
            <a:r>
              <a:rPr lang="de-DE" altLang="de-DE" b="1">
                <a:latin typeface="+mn-lt"/>
              </a:rPr>
              <a:t>C/22</a:t>
            </a:r>
          </a:p>
        </p:txBody>
      </p:sp>
      <p:sp>
        <p:nvSpPr>
          <p:cNvPr id="15371" name="Text Box 17"/>
          <p:cNvSpPr txBox="1">
            <a:spLocks noChangeArrowheads="1"/>
          </p:cNvSpPr>
          <p:nvPr/>
        </p:nvSpPr>
        <p:spPr bwMode="auto">
          <a:xfrm>
            <a:off x="1633069" y="4940300"/>
            <a:ext cx="32723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tr-TR" altLang="de-DE" b="1" dirty="0">
                <a:latin typeface="+mn-lt"/>
              </a:rPr>
              <a:t>Standartlaştırılmış</a:t>
            </a:r>
            <a:r>
              <a:rPr lang="en-US" altLang="de-DE" b="1" dirty="0">
                <a:latin typeface="+mn-lt"/>
              </a:rPr>
              <a:t/>
            </a:r>
            <a:br>
              <a:rPr lang="en-US" altLang="de-DE" b="1" dirty="0">
                <a:latin typeface="+mn-lt"/>
              </a:rPr>
            </a:br>
            <a:r>
              <a:rPr lang="en-US" altLang="de-DE" b="1" dirty="0">
                <a:latin typeface="+mn-lt"/>
              </a:rPr>
              <a:t>V-</a:t>
            </a:r>
            <a:r>
              <a:rPr lang="tr-TR" altLang="de-DE" b="1" dirty="0">
                <a:latin typeface="+mn-lt"/>
              </a:rPr>
              <a:t>yivli (oluklu)</a:t>
            </a:r>
            <a:r>
              <a:rPr lang="en-US" altLang="de-DE" b="1" dirty="0">
                <a:latin typeface="+mn-lt"/>
              </a:rPr>
              <a:t> </a:t>
            </a:r>
            <a:r>
              <a:rPr lang="tr-TR" altLang="de-DE" b="1" dirty="0">
                <a:latin typeface="+mn-lt"/>
              </a:rPr>
              <a:t>kasnaklar</a:t>
            </a:r>
            <a:r>
              <a:rPr lang="en-US" altLang="de-DE" b="1" dirty="0">
                <a:latin typeface="+mn-lt"/>
              </a:rPr>
              <a:t>*</a:t>
            </a:r>
          </a:p>
        </p:txBody>
      </p:sp>
      <p:sp>
        <p:nvSpPr>
          <p:cNvPr id="15372" name="Text Box 18"/>
          <p:cNvSpPr txBox="1">
            <a:spLocks noChangeArrowheads="1"/>
          </p:cNvSpPr>
          <p:nvPr/>
        </p:nvSpPr>
        <p:spPr bwMode="auto">
          <a:xfrm>
            <a:off x="7473218" y="5245894"/>
            <a:ext cx="27590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tr-TR" altLang="de-DE" b="1" dirty="0">
                <a:solidFill>
                  <a:schemeClr val="tx1"/>
                </a:solidFill>
              </a:rPr>
              <a:t>için kesitler</a:t>
            </a:r>
            <a:r>
              <a:rPr lang="en-US" altLang="de-DE" b="1" dirty="0">
                <a:solidFill>
                  <a:schemeClr val="tx1"/>
                </a:solidFill>
              </a:rPr>
              <a:t>: </a:t>
            </a:r>
            <a:br>
              <a:rPr lang="en-US" altLang="de-DE" b="1" dirty="0">
                <a:solidFill>
                  <a:schemeClr val="tx1"/>
                </a:solidFill>
              </a:rPr>
            </a:br>
            <a:r>
              <a:rPr lang="en-US" altLang="de-DE" b="1" dirty="0">
                <a:solidFill>
                  <a:schemeClr val="tx1"/>
                </a:solidFill>
              </a:rPr>
              <a:t>SPZ/Z/10, SPA/A/13, </a:t>
            </a:r>
            <a:br>
              <a:rPr lang="en-US" altLang="de-DE" b="1" dirty="0">
                <a:solidFill>
                  <a:schemeClr val="tx1"/>
                </a:solidFill>
              </a:rPr>
            </a:br>
            <a:r>
              <a:rPr lang="en-US" altLang="de-DE" b="1" dirty="0">
                <a:solidFill>
                  <a:schemeClr val="tx1"/>
                </a:solidFill>
              </a:rPr>
              <a:t>SPB/B/17, SPC/C/22</a:t>
            </a:r>
          </a:p>
        </p:txBody>
      </p:sp>
      <p:sp>
        <p:nvSpPr>
          <p:cNvPr id="35" name="Textfeld 34"/>
          <p:cNvSpPr txBox="1"/>
          <p:nvPr/>
        </p:nvSpPr>
        <p:spPr bwMode="auto">
          <a:xfrm>
            <a:off x="6069014" y="4144964"/>
            <a:ext cx="32067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100" dirty="0">
                <a:solidFill>
                  <a:schemeClr val="accent6">
                    <a:lumMod val="50000"/>
                  </a:schemeClr>
                </a:solidFill>
                <a:ea typeface="MS PGothic" pitchFamily="34" charset="-128"/>
                <a:cs typeface="+mn-cs"/>
              </a:rPr>
              <a:t>b</a:t>
            </a:r>
            <a:r>
              <a:rPr lang="de-DE" sz="1100" baseline="-25000" dirty="0">
                <a:solidFill>
                  <a:schemeClr val="accent6">
                    <a:lumMod val="50000"/>
                  </a:schemeClr>
                </a:solidFill>
                <a:ea typeface="MS PGothic" pitchFamily="34" charset="-128"/>
                <a:cs typeface="+mn-cs"/>
              </a:rPr>
              <a:t>2</a:t>
            </a:r>
          </a:p>
        </p:txBody>
      </p:sp>
      <p:grpSp>
        <p:nvGrpSpPr>
          <p:cNvPr id="15374" name="Gruppieren 2"/>
          <p:cNvGrpSpPr>
            <a:grpSpLocks noChangeAspect="1"/>
          </p:cNvGrpSpPr>
          <p:nvPr/>
        </p:nvGrpSpPr>
        <p:grpSpPr bwMode="auto">
          <a:xfrm>
            <a:off x="8301038" y="2700339"/>
            <a:ext cx="1270000" cy="1462087"/>
            <a:chOff x="564800" y="2901203"/>
            <a:chExt cx="756000" cy="869429"/>
          </a:xfrm>
        </p:grpSpPr>
        <p:sp>
          <p:nvSpPr>
            <p:cNvPr id="69" name="Rechteck 68"/>
            <p:cNvSpPr/>
            <p:nvPr/>
          </p:nvSpPr>
          <p:spPr>
            <a:xfrm>
              <a:off x="564800" y="2901203"/>
              <a:ext cx="756000" cy="396482"/>
            </a:xfrm>
            <a:prstGeom prst="rect">
              <a:avLst/>
            </a:prstGeom>
            <a:solidFill>
              <a:schemeClr val="accent1"/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15413" name="Gruppieren 69"/>
            <p:cNvGrpSpPr>
              <a:grpSpLocks/>
            </p:cNvGrpSpPr>
            <p:nvPr/>
          </p:nvGrpSpPr>
          <p:grpSpPr bwMode="auto">
            <a:xfrm>
              <a:off x="564800" y="2901204"/>
              <a:ext cx="756000" cy="869428"/>
              <a:chOff x="1859479" y="1947988"/>
              <a:chExt cx="756000" cy="869428"/>
            </a:xfrm>
          </p:grpSpPr>
          <p:sp>
            <p:nvSpPr>
              <p:cNvPr id="71" name="Rechteck 70"/>
              <p:cNvSpPr/>
              <p:nvPr/>
            </p:nvSpPr>
            <p:spPr>
              <a:xfrm>
                <a:off x="1859479" y="1947987"/>
                <a:ext cx="71820" cy="6475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74" name="Rechteck 73"/>
              <p:cNvSpPr/>
              <p:nvPr/>
            </p:nvSpPr>
            <p:spPr>
              <a:xfrm>
                <a:off x="2543659" y="1947987"/>
                <a:ext cx="71820" cy="6475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75" name="Rechtwinkliges Dreieck 74"/>
              <p:cNvSpPr/>
              <p:nvPr/>
            </p:nvSpPr>
            <p:spPr>
              <a:xfrm>
                <a:off x="1931299" y="1947987"/>
                <a:ext cx="208845" cy="647588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76" name="Rechtwinkliges Dreieck 75"/>
              <p:cNvSpPr/>
              <p:nvPr/>
            </p:nvSpPr>
            <p:spPr>
              <a:xfrm flipH="1">
                <a:off x="2334814" y="1947987"/>
                <a:ext cx="208845" cy="647588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77" name="Rechteck 76"/>
              <p:cNvSpPr/>
              <p:nvPr/>
            </p:nvSpPr>
            <p:spPr>
              <a:xfrm>
                <a:off x="1859479" y="2595575"/>
                <a:ext cx="756000" cy="221841"/>
              </a:xfrm>
              <a:custGeom>
                <a:avLst/>
                <a:gdLst>
                  <a:gd name="connsiteX0" fmla="*/ 0 w 1270511"/>
                  <a:gd name="connsiteY0" fmla="*/ 0 h 350903"/>
                  <a:gd name="connsiteX1" fmla="*/ 1270511 w 1270511"/>
                  <a:gd name="connsiteY1" fmla="*/ 0 h 350903"/>
                  <a:gd name="connsiteX2" fmla="*/ 1270511 w 1270511"/>
                  <a:gd name="connsiteY2" fmla="*/ 350903 h 350903"/>
                  <a:gd name="connsiteX3" fmla="*/ 0 w 1270511"/>
                  <a:gd name="connsiteY3" fmla="*/ 350903 h 350903"/>
                  <a:gd name="connsiteX4" fmla="*/ 0 w 1270511"/>
                  <a:gd name="connsiteY4" fmla="*/ 0 h 350903"/>
                  <a:gd name="connsiteX0" fmla="*/ 0 w 1270511"/>
                  <a:gd name="connsiteY0" fmla="*/ 0 h 350903"/>
                  <a:gd name="connsiteX1" fmla="*/ 1270511 w 1270511"/>
                  <a:gd name="connsiteY1" fmla="*/ 0 h 350903"/>
                  <a:gd name="connsiteX2" fmla="*/ 1270511 w 1270511"/>
                  <a:gd name="connsiteY2" fmla="*/ 350903 h 350903"/>
                  <a:gd name="connsiteX3" fmla="*/ 174089 w 1270511"/>
                  <a:gd name="connsiteY3" fmla="*/ 305594 h 350903"/>
                  <a:gd name="connsiteX4" fmla="*/ 0 w 1270511"/>
                  <a:gd name="connsiteY4" fmla="*/ 350903 h 350903"/>
                  <a:gd name="connsiteX5" fmla="*/ 0 w 1270511"/>
                  <a:gd name="connsiteY5" fmla="*/ 0 h 350903"/>
                  <a:gd name="connsiteX0" fmla="*/ 0 w 1270511"/>
                  <a:gd name="connsiteY0" fmla="*/ 0 h 371055"/>
                  <a:gd name="connsiteX1" fmla="*/ 1270511 w 1270511"/>
                  <a:gd name="connsiteY1" fmla="*/ 0 h 371055"/>
                  <a:gd name="connsiteX2" fmla="*/ 1270511 w 1270511"/>
                  <a:gd name="connsiteY2" fmla="*/ 350903 h 371055"/>
                  <a:gd name="connsiteX3" fmla="*/ 402689 w 1270511"/>
                  <a:gd name="connsiteY3" fmla="*/ 331788 h 371055"/>
                  <a:gd name="connsiteX4" fmla="*/ 174089 w 1270511"/>
                  <a:gd name="connsiteY4" fmla="*/ 305594 h 371055"/>
                  <a:gd name="connsiteX5" fmla="*/ 0 w 1270511"/>
                  <a:gd name="connsiteY5" fmla="*/ 350903 h 371055"/>
                  <a:gd name="connsiteX6" fmla="*/ 0 w 1270511"/>
                  <a:gd name="connsiteY6" fmla="*/ 0 h 371055"/>
                  <a:gd name="connsiteX0" fmla="*/ 0 w 1270511"/>
                  <a:gd name="connsiteY0" fmla="*/ 0 h 368515"/>
                  <a:gd name="connsiteX1" fmla="*/ 1270511 w 1270511"/>
                  <a:gd name="connsiteY1" fmla="*/ 0 h 368515"/>
                  <a:gd name="connsiteX2" fmla="*/ 1270511 w 1270511"/>
                  <a:gd name="connsiteY2" fmla="*/ 350903 h 368515"/>
                  <a:gd name="connsiteX3" fmla="*/ 831314 w 1270511"/>
                  <a:gd name="connsiteY3" fmla="*/ 303212 h 368515"/>
                  <a:gd name="connsiteX4" fmla="*/ 402689 w 1270511"/>
                  <a:gd name="connsiteY4" fmla="*/ 331788 h 368515"/>
                  <a:gd name="connsiteX5" fmla="*/ 174089 w 1270511"/>
                  <a:gd name="connsiteY5" fmla="*/ 305594 h 368515"/>
                  <a:gd name="connsiteX6" fmla="*/ 0 w 1270511"/>
                  <a:gd name="connsiteY6" fmla="*/ 350903 h 368515"/>
                  <a:gd name="connsiteX7" fmla="*/ 0 w 1270511"/>
                  <a:gd name="connsiteY7" fmla="*/ 0 h 368515"/>
                  <a:gd name="connsiteX0" fmla="*/ 0 w 1270511"/>
                  <a:gd name="connsiteY0" fmla="*/ 0 h 372039"/>
                  <a:gd name="connsiteX1" fmla="*/ 1270511 w 1270511"/>
                  <a:gd name="connsiteY1" fmla="*/ 0 h 372039"/>
                  <a:gd name="connsiteX2" fmla="*/ 1270511 w 1270511"/>
                  <a:gd name="connsiteY2" fmla="*/ 350903 h 372039"/>
                  <a:gd name="connsiteX3" fmla="*/ 1100395 w 1270511"/>
                  <a:gd name="connsiteY3" fmla="*/ 319879 h 372039"/>
                  <a:gd name="connsiteX4" fmla="*/ 831314 w 1270511"/>
                  <a:gd name="connsiteY4" fmla="*/ 303212 h 372039"/>
                  <a:gd name="connsiteX5" fmla="*/ 402689 w 1270511"/>
                  <a:gd name="connsiteY5" fmla="*/ 331788 h 372039"/>
                  <a:gd name="connsiteX6" fmla="*/ 174089 w 1270511"/>
                  <a:gd name="connsiteY6" fmla="*/ 305594 h 372039"/>
                  <a:gd name="connsiteX7" fmla="*/ 0 w 1270511"/>
                  <a:gd name="connsiteY7" fmla="*/ 350903 h 372039"/>
                  <a:gd name="connsiteX8" fmla="*/ 0 w 1270511"/>
                  <a:gd name="connsiteY8" fmla="*/ 0 h 372039"/>
                  <a:gd name="connsiteX0" fmla="*/ 0 w 1270511"/>
                  <a:gd name="connsiteY0" fmla="*/ 0 h 372039"/>
                  <a:gd name="connsiteX1" fmla="*/ 1270511 w 1270511"/>
                  <a:gd name="connsiteY1" fmla="*/ 0 h 372039"/>
                  <a:gd name="connsiteX2" fmla="*/ 1270511 w 1270511"/>
                  <a:gd name="connsiteY2" fmla="*/ 350903 h 372039"/>
                  <a:gd name="connsiteX3" fmla="*/ 1100395 w 1270511"/>
                  <a:gd name="connsiteY3" fmla="*/ 319879 h 372039"/>
                  <a:gd name="connsiteX4" fmla="*/ 831314 w 1270511"/>
                  <a:gd name="connsiteY4" fmla="*/ 303212 h 372039"/>
                  <a:gd name="connsiteX5" fmla="*/ 402689 w 1270511"/>
                  <a:gd name="connsiteY5" fmla="*/ 331788 h 372039"/>
                  <a:gd name="connsiteX6" fmla="*/ 174089 w 1270511"/>
                  <a:gd name="connsiteY6" fmla="*/ 305594 h 372039"/>
                  <a:gd name="connsiteX7" fmla="*/ 0 w 1270511"/>
                  <a:gd name="connsiteY7" fmla="*/ 350903 h 372039"/>
                  <a:gd name="connsiteX8" fmla="*/ 0 w 1270511"/>
                  <a:gd name="connsiteY8" fmla="*/ 0 h 3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0511" h="372039">
                    <a:moveTo>
                      <a:pt x="0" y="0"/>
                    </a:moveTo>
                    <a:lnTo>
                      <a:pt x="1270511" y="0"/>
                    </a:lnTo>
                    <a:lnTo>
                      <a:pt x="1270511" y="350903"/>
                    </a:lnTo>
                    <a:cubicBezTo>
                      <a:pt x="1238190" y="409772"/>
                      <a:pt x="1173594" y="327827"/>
                      <a:pt x="1100395" y="319879"/>
                    </a:cubicBezTo>
                    <a:cubicBezTo>
                      <a:pt x="977190" y="352412"/>
                      <a:pt x="943630" y="306783"/>
                      <a:pt x="831314" y="303212"/>
                    </a:cubicBezTo>
                    <a:cubicBezTo>
                      <a:pt x="718998" y="299641"/>
                      <a:pt x="484842" y="338535"/>
                      <a:pt x="402689" y="331788"/>
                    </a:cubicBezTo>
                    <a:cubicBezTo>
                      <a:pt x="320536" y="325041"/>
                      <a:pt x="239219" y="298836"/>
                      <a:pt x="174089" y="305594"/>
                    </a:cubicBezTo>
                    <a:lnTo>
                      <a:pt x="0" y="3509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  <p:grpSp>
        <p:nvGrpSpPr>
          <p:cNvPr id="15375" name="Gruppieren 3"/>
          <p:cNvGrpSpPr>
            <a:grpSpLocks noChangeAspect="1"/>
          </p:cNvGrpSpPr>
          <p:nvPr/>
        </p:nvGrpSpPr>
        <p:grpSpPr bwMode="auto">
          <a:xfrm>
            <a:off x="2630489" y="2700339"/>
            <a:ext cx="1271587" cy="1463675"/>
            <a:chOff x="564800" y="3938106"/>
            <a:chExt cx="756000" cy="870842"/>
          </a:xfrm>
        </p:grpSpPr>
        <p:sp>
          <p:nvSpPr>
            <p:cNvPr id="68" name="Rechteck 67"/>
            <p:cNvSpPr/>
            <p:nvPr/>
          </p:nvSpPr>
          <p:spPr>
            <a:xfrm>
              <a:off x="564800" y="3938106"/>
              <a:ext cx="756000" cy="46753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600" b="1">
                <a:latin typeface="Futura Com Bold"/>
              </a:endParaRPr>
            </a:p>
          </p:txBody>
        </p:sp>
        <p:grpSp>
          <p:nvGrpSpPr>
            <p:cNvPr id="15406" name="Gruppieren 77"/>
            <p:cNvGrpSpPr>
              <a:grpSpLocks/>
            </p:cNvGrpSpPr>
            <p:nvPr/>
          </p:nvGrpSpPr>
          <p:grpSpPr bwMode="auto">
            <a:xfrm>
              <a:off x="564800" y="3938106"/>
              <a:ext cx="756000" cy="870842"/>
              <a:chOff x="1859479" y="1947988"/>
              <a:chExt cx="756000" cy="870842"/>
            </a:xfrm>
          </p:grpSpPr>
          <p:sp>
            <p:nvSpPr>
              <p:cNvPr id="79" name="Rechteck 78"/>
              <p:cNvSpPr/>
              <p:nvPr/>
            </p:nvSpPr>
            <p:spPr>
              <a:xfrm>
                <a:off x="1859479" y="1947988"/>
                <a:ext cx="71730" cy="6479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82" name="Rechteck 81"/>
              <p:cNvSpPr/>
              <p:nvPr/>
            </p:nvSpPr>
            <p:spPr>
              <a:xfrm>
                <a:off x="2543749" y="1947988"/>
                <a:ext cx="71730" cy="6479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83" name="Rechtwinkliges Dreieck 82"/>
              <p:cNvSpPr/>
              <p:nvPr/>
            </p:nvSpPr>
            <p:spPr>
              <a:xfrm>
                <a:off x="1931209" y="1947988"/>
                <a:ext cx="209528" cy="647937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84" name="Rechtwinkliges Dreieck 83"/>
              <p:cNvSpPr/>
              <p:nvPr/>
            </p:nvSpPr>
            <p:spPr>
              <a:xfrm flipH="1">
                <a:off x="2334220" y="1947988"/>
                <a:ext cx="209528" cy="647937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85" name="Rechteck 84"/>
              <p:cNvSpPr/>
              <p:nvPr/>
            </p:nvSpPr>
            <p:spPr>
              <a:xfrm>
                <a:off x="1859479" y="2595925"/>
                <a:ext cx="756000" cy="222905"/>
              </a:xfrm>
              <a:custGeom>
                <a:avLst/>
                <a:gdLst>
                  <a:gd name="connsiteX0" fmla="*/ 0 w 1270511"/>
                  <a:gd name="connsiteY0" fmla="*/ 0 h 350903"/>
                  <a:gd name="connsiteX1" fmla="*/ 1270511 w 1270511"/>
                  <a:gd name="connsiteY1" fmla="*/ 0 h 350903"/>
                  <a:gd name="connsiteX2" fmla="*/ 1270511 w 1270511"/>
                  <a:gd name="connsiteY2" fmla="*/ 350903 h 350903"/>
                  <a:gd name="connsiteX3" fmla="*/ 0 w 1270511"/>
                  <a:gd name="connsiteY3" fmla="*/ 350903 h 350903"/>
                  <a:gd name="connsiteX4" fmla="*/ 0 w 1270511"/>
                  <a:gd name="connsiteY4" fmla="*/ 0 h 350903"/>
                  <a:gd name="connsiteX0" fmla="*/ 0 w 1270511"/>
                  <a:gd name="connsiteY0" fmla="*/ 0 h 350903"/>
                  <a:gd name="connsiteX1" fmla="*/ 1270511 w 1270511"/>
                  <a:gd name="connsiteY1" fmla="*/ 0 h 350903"/>
                  <a:gd name="connsiteX2" fmla="*/ 1270511 w 1270511"/>
                  <a:gd name="connsiteY2" fmla="*/ 350903 h 350903"/>
                  <a:gd name="connsiteX3" fmla="*/ 95507 w 1270511"/>
                  <a:gd name="connsiteY3" fmla="*/ 319881 h 350903"/>
                  <a:gd name="connsiteX4" fmla="*/ 0 w 1270511"/>
                  <a:gd name="connsiteY4" fmla="*/ 350903 h 350903"/>
                  <a:gd name="connsiteX5" fmla="*/ 0 w 1270511"/>
                  <a:gd name="connsiteY5" fmla="*/ 0 h 350903"/>
                  <a:gd name="connsiteX0" fmla="*/ 0 w 1270511"/>
                  <a:gd name="connsiteY0" fmla="*/ 0 h 374258"/>
                  <a:gd name="connsiteX1" fmla="*/ 1270511 w 1270511"/>
                  <a:gd name="connsiteY1" fmla="*/ 0 h 374258"/>
                  <a:gd name="connsiteX2" fmla="*/ 1270511 w 1270511"/>
                  <a:gd name="connsiteY2" fmla="*/ 350903 h 374258"/>
                  <a:gd name="connsiteX3" fmla="*/ 362207 w 1270511"/>
                  <a:gd name="connsiteY3" fmla="*/ 343693 h 374258"/>
                  <a:gd name="connsiteX4" fmla="*/ 95507 w 1270511"/>
                  <a:gd name="connsiteY4" fmla="*/ 319881 h 374258"/>
                  <a:gd name="connsiteX5" fmla="*/ 0 w 1270511"/>
                  <a:gd name="connsiteY5" fmla="*/ 350903 h 374258"/>
                  <a:gd name="connsiteX6" fmla="*/ 0 w 1270511"/>
                  <a:gd name="connsiteY6" fmla="*/ 0 h 374258"/>
                  <a:gd name="connsiteX0" fmla="*/ 0 w 1270511"/>
                  <a:gd name="connsiteY0" fmla="*/ 0 h 371059"/>
                  <a:gd name="connsiteX1" fmla="*/ 1270511 w 1270511"/>
                  <a:gd name="connsiteY1" fmla="*/ 0 h 371059"/>
                  <a:gd name="connsiteX2" fmla="*/ 1270511 w 1270511"/>
                  <a:gd name="connsiteY2" fmla="*/ 350903 h 371059"/>
                  <a:gd name="connsiteX3" fmla="*/ 576520 w 1270511"/>
                  <a:gd name="connsiteY3" fmla="*/ 319877 h 371059"/>
                  <a:gd name="connsiteX4" fmla="*/ 362207 w 1270511"/>
                  <a:gd name="connsiteY4" fmla="*/ 343693 h 371059"/>
                  <a:gd name="connsiteX5" fmla="*/ 95507 w 1270511"/>
                  <a:gd name="connsiteY5" fmla="*/ 319881 h 371059"/>
                  <a:gd name="connsiteX6" fmla="*/ 0 w 1270511"/>
                  <a:gd name="connsiteY6" fmla="*/ 350903 h 371059"/>
                  <a:gd name="connsiteX7" fmla="*/ 0 w 1270511"/>
                  <a:gd name="connsiteY7" fmla="*/ 0 h 371059"/>
                  <a:gd name="connsiteX0" fmla="*/ 0 w 1270511"/>
                  <a:gd name="connsiteY0" fmla="*/ 0 h 379856"/>
                  <a:gd name="connsiteX1" fmla="*/ 1270511 w 1270511"/>
                  <a:gd name="connsiteY1" fmla="*/ 0 h 379856"/>
                  <a:gd name="connsiteX2" fmla="*/ 1270511 w 1270511"/>
                  <a:gd name="connsiteY2" fmla="*/ 350903 h 379856"/>
                  <a:gd name="connsiteX3" fmla="*/ 859889 w 1270511"/>
                  <a:gd name="connsiteY3" fmla="*/ 357979 h 379856"/>
                  <a:gd name="connsiteX4" fmla="*/ 576520 w 1270511"/>
                  <a:gd name="connsiteY4" fmla="*/ 319877 h 379856"/>
                  <a:gd name="connsiteX5" fmla="*/ 362207 w 1270511"/>
                  <a:gd name="connsiteY5" fmla="*/ 343693 h 379856"/>
                  <a:gd name="connsiteX6" fmla="*/ 95507 w 1270511"/>
                  <a:gd name="connsiteY6" fmla="*/ 319881 h 379856"/>
                  <a:gd name="connsiteX7" fmla="*/ 0 w 1270511"/>
                  <a:gd name="connsiteY7" fmla="*/ 350903 h 379856"/>
                  <a:gd name="connsiteX8" fmla="*/ 0 w 1270511"/>
                  <a:gd name="connsiteY8" fmla="*/ 0 h 379856"/>
                  <a:gd name="connsiteX0" fmla="*/ 0 w 1270511"/>
                  <a:gd name="connsiteY0" fmla="*/ 0 h 374415"/>
                  <a:gd name="connsiteX1" fmla="*/ 1270511 w 1270511"/>
                  <a:gd name="connsiteY1" fmla="*/ 0 h 374415"/>
                  <a:gd name="connsiteX2" fmla="*/ 1270511 w 1270511"/>
                  <a:gd name="connsiteY2" fmla="*/ 350903 h 374415"/>
                  <a:gd name="connsiteX3" fmla="*/ 1081345 w 1270511"/>
                  <a:gd name="connsiteY3" fmla="*/ 331783 h 374415"/>
                  <a:gd name="connsiteX4" fmla="*/ 859889 w 1270511"/>
                  <a:gd name="connsiteY4" fmla="*/ 357979 h 374415"/>
                  <a:gd name="connsiteX5" fmla="*/ 576520 w 1270511"/>
                  <a:gd name="connsiteY5" fmla="*/ 319877 h 374415"/>
                  <a:gd name="connsiteX6" fmla="*/ 362207 w 1270511"/>
                  <a:gd name="connsiteY6" fmla="*/ 343693 h 374415"/>
                  <a:gd name="connsiteX7" fmla="*/ 95507 w 1270511"/>
                  <a:gd name="connsiteY7" fmla="*/ 319881 h 374415"/>
                  <a:gd name="connsiteX8" fmla="*/ 0 w 1270511"/>
                  <a:gd name="connsiteY8" fmla="*/ 350903 h 374415"/>
                  <a:gd name="connsiteX9" fmla="*/ 0 w 1270511"/>
                  <a:gd name="connsiteY9" fmla="*/ 0 h 374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0511" h="374415">
                    <a:moveTo>
                      <a:pt x="0" y="0"/>
                    </a:moveTo>
                    <a:lnTo>
                      <a:pt x="1270511" y="0"/>
                    </a:lnTo>
                    <a:lnTo>
                      <a:pt x="1270511" y="350903"/>
                    </a:lnTo>
                    <a:cubicBezTo>
                      <a:pt x="1234221" y="413741"/>
                      <a:pt x="1149782" y="330604"/>
                      <a:pt x="1081345" y="331783"/>
                    </a:cubicBezTo>
                    <a:cubicBezTo>
                      <a:pt x="1012908" y="332962"/>
                      <a:pt x="939264" y="367504"/>
                      <a:pt x="859889" y="357979"/>
                    </a:cubicBezTo>
                    <a:cubicBezTo>
                      <a:pt x="780514" y="348454"/>
                      <a:pt x="653911" y="320274"/>
                      <a:pt x="576520" y="319877"/>
                    </a:cubicBezTo>
                    <a:cubicBezTo>
                      <a:pt x="499129" y="319481"/>
                      <a:pt x="441185" y="349248"/>
                      <a:pt x="362207" y="343693"/>
                    </a:cubicBezTo>
                    <a:cubicBezTo>
                      <a:pt x="283229" y="338138"/>
                      <a:pt x="157065" y="315504"/>
                      <a:pt x="95507" y="319881"/>
                    </a:cubicBezTo>
                    <a:lnTo>
                      <a:pt x="0" y="3509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  <p:grpSp>
        <p:nvGrpSpPr>
          <p:cNvPr id="15376" name="Gruppieren 2"/>
          <p:cNvGrpSpPr>
            <a:grpSpLocks/>
          </p:cNvGrpSpPr>
          <p:nvPr/>
        </p:nvGrpSpPr>
        <p:grpSpPr bwMode="auto">
          <a:xfrm>
            <a:off x="5016500" y="4303713"/>
            <a:ext cx="2420938" cy="2081212"/>
            <a:chOff x="3459163" y="4303713"/>
            <a:chExt cx="2420937" cy="2081212"/>
          </a:xfrm>
        </p:grpSpPr>
        <p:cxnSp>
          <p:nvCxnSpPr>
            <p:cNvPr id="30" name="Gerade Verbindung 29"/>
            <p:cNvCxnSpPr/>
            <p:nvPr/>
          </p:nvCxnSpPr>
          <p:spPr bwMode="auto">
            <a:xfrm>
              <a:off x="4094163" y="4605338"/>
              <a:ext cx="1158875" cy="1587"/>
            </a:xfrm>
            <a:prstGeom prst="line">
              <a:avLst/>
            </a:prstGeom>
            <a:ln w="3175">
              <a:solidFill>
                <a:schemeClr val="accent6">
                  <a:lumMod val="50000"/>
                </a:schemeClr>
              </a:solidFill>
              <a:headEnd type="triangle" w="sm" len="lg"/>
              <a:tailEnd type="triangle" w="sm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/>
          </p:nvCxnSpPr>
          <p:spPr bwMode="auto">
            <a:xfrm flipH="1">
              <a:off x="5870575" y="4303713"/>
              <a:ext cx="1587" cy="549275"/>
            </a:xfrm>
            <a:prstGeom prst="line">
              <a:avLst/>
            </a:prstGeom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 bwMode="auto">
            <a:xfrm>
              <a:off x="4575176" y="4394200"/>
              <a:ext cx="187325" cy="2619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100" dirty="0">
                  <a:solidFill>
                    <a:schemeClr val="accent6">
                      <a:lumMod val="50000"/>
                    </a:schemeClr>
                  </a:solidFill>
                  <a:ea typeface="MS PGothic" pitchFamily="34" charset="-128"/>
                  <a:cs typeface="+mn-cs"/>
                </a:rPr>
                <a:t>e</a:t>
              </a:r>
            </a:p>
          </p:txBody>
        </p:sp>
        <p:sp>
          <p:nvSpPr>
            <p:cNvPr id="37" name="Textfeld 36"/>
            <p:cNvSpPr txBox="1"/>
            <p:nvPr/>
          </p:nvSpPr>
          <p:spPr bwMode="auto">
            <a:xfrm>
              <a:off x="3684588" y="4395788"/>
              <a:ext cx="187325" cy="261937"/>
            </a:xfrm>
            <a:prstGeom prst="rect">
              <a:avLst/>
            </a:prstGeom>
            <a:ln w="28575">
              <a:noFill/>
              <a:headEnd type="triangle" w="sm" len="lg"/>
              <a:tailEnd type="triangle" w="sm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100" dirty="0">
                  <a:solidFill>
                    <a:schemeClr val="accent6">
                      <a:lumMod val="50000"/>
                    </a:schemeClr>
                  </a:solidFill>
                  <a:ea typeface="MS PGothic" pitchFamily="34" charset="-128"/>
                </a:rPr>
                <a:t>f</a:t>
              </a:r>
            </a:p>
          </p:txBody>
        </p:sp>
        <p:grpSp>
          <p:nvGrpSpPr>
            <p:cNvPr id="15384" name="Gruppieren 14"/>
            <p:cNvGrpSpPr>
              <a:grpSpLocks/>
            </p:cNvGrpSpPr>
            <p:nvPr/>
          </p:nvGrpSpPr>
          <p:grpSpPr bwMode="auto">
            <a:xfrm>
              <a:off x="3459163" y="4852988"/>
              <a:ext cx="2420937" cy="1473200"/>
              <a:chOff x="3381375" y="4814086"/>
              <a:chExt cx="2420564" cy="1474203"/>
            </a:xfrm>
          </p:grpSpPr>
          <p:grpSp>
            <p:nvGrpSpPr>
              <p:cNvPr id="15390" name="Gruppieren 94"/>
              <p:cNvGrpSpPr>
                <a:grpSpLocks noChangeAspect="1"/>
              </p:cNvGrpSpPr>
              <p:nvPr/>
            </p:nvGrpSpPr>
            <p:grpSpPr bwMode="auto">
              <a:xfrm>
                <a:off x="3381375" y="4814086"/>
                <a:ext cx="2420564" cy="1474203"/>
                <a:chOff x="564801" y="3938106"/>
                <a:chExt cx="1440321" cy="877204"/>
              </a:xfrm>
            </p:grpSpPr>
            <p:sp>
              <p:nvSpPr>
                <p:cNvPr id="96" name="Rechteck 95"/>
                <p:cNvSpPr/>
                <p:nvPr/>
              </p:nvSpPr>
              <p:spPr>
                <a:xfrm>
                  <a:off x="564801" y="3938106"/>
                  <a:ext cx="755578" cy="46790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 sz="1600" b="1">
                    <a:latin typeface="Futura Com Bold"/>
                  </a:endParaRPr>
                </a:p>
              </p:txBody>
            </p:sp>
            <p:grpSp>
              <p:nvGrpSpPr>
                <p:cNvPr id="15399" name="Gruppieren 96"/>
                <p:cNvGrpSpPr>
                  <a:grpSpLocks/>
                </p:cNvGrpSpPr>
                <p:nvPr/>
              </p:nvGrpSpPr>
              <p:grpSpPr bwMode="auto">
                <a:xfrm>
                  <a:off x="564801" y="3938106"/>
                  <a:ext cx="1440321" cy="877204"/>
                  <a:chOff x="1859480" y="1947988"/>
                  <a:chExt cx="1440321" cy="877204"/>
                </a:xfrm>
              </p:grpSpPr>
              <p:sp>
                <p:nvSpPr>
                  <p:cNvPr id="98" name="Rechteck 97"/>
                  <p:cNvSpPr/>
                  <p:nvPr/>
                </p:nvSpPr>
                <p:spPr>
                  <a:xfrm>
                    <a:off x="1859480" y="1947988"/>
                    <a:ext cx="71780" cy="64845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99" name="Rechteck 98"/>
                  <p:cNvSpPr/>
                  <p:nvPr/>
                </p:nvSpPr>
                <p:spPr>
                  <a:xfrm>
                    <a:off x="1859480" y="2592657"/>
                    <a:ext cx="1440321" cy="232535"/>
                  </a:xfrm>
                  <a:custGeom>
                    <a:avLst/>
                    <a:gdLst>
                      <a:gd name="connsiteX0" fmla="*/ 0 w 2420562"/>
                      <a:gd name="connsiteY0" fmla="*/ 0 h 350903"/>
                      <a:gd name="connsiteX1" fmla="*/ 2420562 w 2420562"/>
                      <a:gd name="connsiteY1" fmla="*/ 0 h 350903"/>
                      <a:gd name="connsiteX2" fmla="*/ 2420562 w 2420562"/>
                      <a:gd name="connsiteY2" fmla="*/ 350903 h 350903"/>
                      <a:gd name="connsiteX3" fmla="*/ 0 w 2420562"/>
                      <a:gd name="connsiteY3" fmla="*/ 350903 h 350903"/>
                      <a:gd name="connsiteX4" fmla="*/ 0 w 2420562"/>
                      <a:gd name="connsiteY4" fmla="*/ 0 h 350903"/>
                      <a:gd name="connsiteX0" fmla="*/ 0 w 2420562"/>
                      <a:gd name="connsiteY0" fmla="*/ 0 h 350903"/>
                      <a:gd name="connsiteX1" fmla="*/ 2420562 w 2420562"/>
                      <a:gd name="connsiteY1" fmla="*/ 0 h 350903"/>
                      <a:gd name="connsiteX2" fmla="*/ 2420562 w 2420562"/>
                      <a:gd name="connsiteY2" fmla="*/ 350903 h 350903"/>
                      <a:gd name="connsiteX3" fmla="*/ 0 w 2420562"/>
                      <a:gd name="connsiteY3" fmla="*/ 315184 h 350903"/>
                      <a:gd name="connsiteX4" fmla="*/ 0 w 2420562"/>
                      <a:gd name="connsiteY4" fmla="*/ 0 h 350903"/>
                      <a:gd name="connsiteX0" fmla="*/ 0 w 2420562"/>
                      <a:gd name="connsiteY0" fmla="*/ 0 h 350903"/>
                      <a:gd name="connsiteX1" fmla="*/ 2420562 w 2420562"/>
                      <a:gd name="connsiteY1" fmla="*/ 0 h 350903"/>
                      <a:gd name="connsiteX2" fmla="*/ 2420562 w 2420562"/>
                      <a:gd name="connsiteY2" fmla="*/ 350903 h 350903"/>
                      <a:gd name="connsiteX3" fmla="*/ 343439 w 2420562"/>
                      <a:gd name="connsiteY3" fmla="*/ 344629 h 350903"/>
                      <a:gd name="connsiteX4" fmla="*/ 0 w 2420562"/>
                      <a:gd name="connsiteY4" fmla="*/ 315184 h 350903"/>
                      <a:gd name="connsiteX5" fmla="*/ 0 w 2420562"/>
                      <a:gd name="connsiteY5" fmla="*/ 0 h 350903"/>
                      <a:gd name="connsiteX0" fmla="*/ 0 w 2420562"/>
                      <a:gd name="connsiteY0" fmla="*/ 0 h 369053"/>
                      <a:gd name="connsiteX1" fmla="*/ 2420562 w 2420562"/>
                      <a:gd name="connsiteY1" fmla="*/ 0 h 369053"/>
                      <a:gd name="connsiteX2" fmla="*/ 2420562 w 2420562"/>
                      <a:gd name="connsiteY2" fmla="*/ 350903 h 369053"/>
                      <a:gd name="connsiteX3" fmla="*/ 817308 w 2420562"/>
                      <a:gd name="connsiteY3" fmla="*/ 308910 h 369053"/>
                      <a:gd name="connsiteX4" fmla="*/ 343439 w 2420562"/>
                      <a:gd name="connsiteY4" fmla="*/ 344629 h 369053"/>
                      <a:gd name="connsiteX5" fmla="*/ 0 w 2420562"/>
                      <a:gd name="connsiteY5" fmla="*/ 315184 h 369053"/>
                      <a:gd name="connsiteX6" fmla="*/ 0 w 2420562"/>
                      <a:gd name="connsiteY6" fmla="*/ 0 h 369053"/>
                      <a:gd name="connsiteX0" fmla="*/ 0 w 2420562"/>
                      <a:gd name="connsiteY0" fmla="*/ 0 h 376276"/>
                      <a:gd name="connsiteX1" fmla="*/ 2420562 w 2420562"/>
                      <a:gd name="connsiteY1" fmla="*/ 0 h 376276"/>
                      <a:gd name="connsiteX2" fmla="*/ 2420562 w 2420562"/>
                      <a:gd name="connsiteY2" fmla="*/ 350903 h 376276"/>
                      <a:gd name="connsiteX3" fmla="*/ 1372139 w 2420562"/>
                      <a:gd name="connsiteY3" fmla="*/ 347011 h 376276"/>
                      <a:gd name="connsiteX4" fmla="*/ 817308 w 2420562"/>
                      <a:gd name="connsiteY4" fmla="*/ 308910 h 376276"/>
                      <a:gd name="connsiteX5" fmla="*/ 343439 w 2420562"/>
                      <a:gd name="connsiteY5" fmla="*/ 344629 h 376276"/>
                      <a:gd name="connsiteX6" fmla="*/ 0 w 2420562"/>
                      <a:gd name="connsiteY6" fmla="*/ 315184 h 376276"/>
                      <a:gd name="connsiteX7" fmla="*/ 0 w 2420562"/>
                      <a:gd name="connsiteY7" fmla="*/ 0 h 376276"/>
                      <a:gd name="connsiteX0" fmla="*/ 0 w 2420562"/>
                      <a:gd name="connsiteY0" fmla="*/ 0 h 370682"/>
                      <a:gd name="connsiteX1" fmla="*/ 2420562 w 2420562"/>
                      <a:gd name="connsiteY1" fmla="*/ 0 h 370682"/>
                      <a:gd name="connsiteX2" fmla="*/ 2420562 w 2420562"/>
                      <a:gd name="connsiteY2" fmla="*/ 350903 h 370682"/>
                      <a:gd name="connsiteX3" fmla="*/ 2061908 w 2420562"/>
                      <a:gd name="connsiteY3" fmla="*/ 312886 h 370682"/>
                      <a:gd name="connsiteX4" fmla="*/ 1372139 w 2420562"/>
                      <a:gd name="connsiteY4" fmla="*/ 347011 h 370682"/>
                      <a:gd name="connsiteX5" fmla="*/ 817308 w 2420562"/>
                      <a:gd name="connsiteY5" fmla="*/ 308910 h 370682"/>
                      <a:gd name="connsiteX6" fmla="*/ 343439 w 2420562"/>
                      <a:gd name="connsiteY6" fmla="*/ 344629 h 370682"/>
                      <a:gd name="connsiteX7" fmla="*/ 0 w 2420562"/>
                      <a:gd name="connsiteY7" fmla="*/ 315184 h 370682"/>
                      <a:gd name="connsiteX8" fmla="*/ 0 w 2420562"/>
                      <a:gd name="connsiteY8" fmla="*/ 0 h 370682"/>
                      <a:gd name="connsiteX0" fmla="*/ 0 w 2420562"/>
                      <a:gd name="connsiteY0" fmla="*/ 0 h 370682"/>
                      <a:gd name="connsiteX1" fmla="*/ 2420562 w 2420562"/>
                      <a:gd name="connsiteY1" fmla="*/ 0 h 370682"/>
                      <a:gd name="connsiteX2" fmla="*/ 2420562 w 2420562"/>
                      <a:gd name="connsiteY2" fmla="*/ 350903 h 370682"/>
                      <a:gd name="connsiteX3" fmla="*/ 2061908 w 2420562"/>
                      <a:gd name="connsiteY3" fmla="*/ 312886 h 370682"/>
                      <a:gd name="connsiteX4" fmla="*/ 1372139 w 2420562"/>
                      <a:gd name="connsiteY4" fmla="*/ 347011 h 370682"/>
                      <a:gd name="connsiteX5" fmla="*/ 817308 w 2420562"/>
                      <a:gd name="connsiteY5" fmla="*/ 308910 h 370682"/>
                      <a:gd name="connsiteX6" fmla="*/ 343439 w 2420562"/>
                      <a:gd name="connsiteY6" fmla="*/ 344629 h 370682"/>
                      <a:gd name="connsiteX7" fmla="*/ 0 w 2420562"/>
                      <a:gd name="connsiteY7" fmla="*/ 315184 h 370682"/>
                      <a:gd name="connsiteX8" fmla="*/ 0 w 2420562"/>
                      <a:gd name="connsiteY8" fmla="*/ 0 h 370682"/>
                      <a:gd name="connsiteX0" fmla="*/ 0 w 2420562"/>
                      <a:gd name="connsiteY0" fmla="*/ 0 h 386330"/>
                      <a:gd name="connsiteX1" fmla="*/ 2420562 w 2420562"/>
                      <a:gd name="connsiteY1" fmla="*/ 0 h 386330"/>
                      <a:gd name="connsiteX2" fmla="*/ 2420562 w 2420562"/>
                      <a:gd name="connsiteY2" fmla="*/ 350903 h 386330"/>
                      <a:gd name="connsiteX3" fmla="*/ 2061908 w 2420562"/>
                      <a:gd name="connsiteY3" fmla="*/ 312886 h 386330"/>
                      <a:gd name="connsiteX4" fmla="*/ 1364519 w 2420562"/>
                      <a:gd name="connsiteY4" fmla="*/ 385111 h 386330"/>
                      <a:gd name="connsiteX5" fmla="*/ 817308 w 2420562"/>
                      <a:gd name="connsiteY5" fmla="*/ 308910 h 386330"/>
                      <a:gd name="connsiteX6" fmla="*/ 343439 w 2420562"/>
                      <a:gd name="connsiteY6" fmla="*/ 344629 h 386330"/>
                      <a:gd name="connsiteX7" fmla="*/ 0 w 2420562"/>
                      <a:gd name="connsiteY7" fmla="*/ 315184 h 386330"/>
                      <a:gd name="connsiteX8" fmla="*/ 0 w 2420562"/>
                      <a:gd name="connsiteY8" fmla="*/ 0 h 386330"/>
                      <a:gd name="connsiteX0" fmla="*/ 0 w 2420562"/>
                      <a:gd name="connsiteY0" fmla="*/ 0 h 385111"/>
                      <a:gd name="connsiteX1" fmla="*/ 2420562 w 2420562"/>
                      <a:gd name="connsiteY1" fmla="*/ 0 h 385111"/>
                      <a:gd name="connsiteX2" fmla="*/ 2420562 w 2420562"/>
                      <a:gd name="connsiteY2" fmla="*/ 350903 h 385111"/>
                      <a:gd name="connsiteX3" fmla="*/ 2061908 w 2420562"/>
                      <a:gd name="connsiteY3" fmla="*/ 312886 h 385111"/>
                      <a:gd name="connsiteX4" fmla="*/ 1364519 w 2420562"/>
                      <a:gd name="connsiteY4" fmla="*/ 385111 h 385111"/>
                      <a:gd name="connsiteX5" fmla="*/ 817308 w 2420562"/>
                      <a:gd name="connsiteY5" fmla="*/ 308910 h 385111"/>
                      <a:gd name="connsiteX6" fmla="*/ 343439 w 2420562"/>
                      <a:gd name="connsiteY6" fmla="*/ 344629 h 385111"/>
                      <a:gd name="connsiteX7" fmla="*/ 0 w 2420562"/>
                      <a:gd name="connsiteY7" fmla="*/ 315184 h 385111"/>
                      <a:gd name="connsiteX8" fmla="*/ 0 w 2420562"/>
                      <a:gd name="connsiteY8" fmla="*/ 0 h 385111"/>
                      <a:gd name="connsiteX0" fmla="*/ 0 w 2420562"/>
                      <a:gd name="connsiteY0" fmla="*/ 0 h 385111"/>
                      <a:gd name="connsiteX1" fmla="*/ 2420562 w 2420562"/>
                      <a:gd name="connsiteY1" fmla="*/ 0 h 385111"/>
                      <a:gd name="connsiteX2" fmla="*/ 2420562 w 2420562"/>
                      <a:gd name="connsiteY2" fmla="*/ 350903 h 385111"/>
                      <a:gd name="connsiteX3" fmla="*/ 2061908 w 2420562"/>
                      <a:gd name="connsiteY3" fmla="*/ 312886 h 385111"/>
                      <a:gd name="connsiteX4" fmla="*/ 1364519 w 2420562"/>
                      <a:gd name="connsiteY4" fmla="*/ 385111 h 385111"/>
                      <a:gd name="connsiteX5" fmla="*/ 817308 w 2420562"/>
                      <a:gd name="connsiteY5" fmla="*/ 308910 h 385111"/>
                      <a:gd name="connsiteX6" fmla="*/ 358679 w 2420562"/>
                      <a:gd name="connsiteY6" fmla="*/ 367491 h 385111"/>
                      <a:gd name="connsiteX7" fmla="*/ 0 w 2420562"/>
                      <a:gd name="connsiteY7" fmla="*/ 315184 h 385111"/>
                      <a:gd name="connsiteX8" fmla="*/ 0 w 2420562"/>
                      <a:gd name="connsiteY8" fmla="*/ 0 h 385111"/>
                      <a:gd name="connsiteX0" fmla="*/ 0 w 2420562"/>
                      <a:gd name="connsiteY0" fmla="*/ 0 h 385111"/>
                      <a:gd name="connsiteX1" fmla="*/ 2420562 w 2420562"/>
                      <a:gd name="connsiteY1" fmla="*/ 0 h 385111"/>
                      <a:gd name="connsiteX2" fmla="*/ 2420562 w 2420562"/>
                      <a:gd name="connsiteY2" fmla="*/ 350903 h 385111"/>
                      <a:gd name="connsiteX3" fmla="*/ 2061908 w 2420562"/>
                      <a:gd name="connsiteY3" fmla="*/ 312886 h 385111"/>
                      <a:gd name="connsiteX4" fmla="*/ 1364519 w 2420562"/>
                      <a:gd name="connsiteY4" fmla="*/ 385111 h 385111"/>
                      <a:gd name="connsiteX5" fmla="*/ 817308 w 2420562"/>
                      <a:gd name="connsiteY5" fmla="*/ 308910 h 385111"/>
                      <a:gd name="connsiteX6" fmla="*/ 358679 w 2420562"/>
                      <a:gd name="connsiteY6" fmla="*/ 367491 h 385111"/>
                      <a:gd name="connsiteX7" fmla="*/ 0 w 2420562"/>
                      <a:gd name="connsiteY7" fmla="*/ 315184 h 385111"/>
                      <a:gd name="connsiteX8" fmla="*/ 0 w 2420562"/>
                      <a:gd name="connsiteY8" fmla="*/ 0 h 3851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20562" h="385111">
                        <a:moveTo>
                          <a:pt x="0" y="0"/>
                        </a:moveTo>
                        <a:lnTo>
                          <a:pt x="2420562" y="0"/>
                        </a:lnTo>
                        <a:lnTo>
                          <a:pt x="2420562" y="350903"/>
                        </a:lnTo>
                        <a:cubicBezTo>
                          <a:pt x="2305753" y="411517"/>
                          <a:pt x="2236645" y="313535"/>
                          <a:pt x="2061908" y="312886"/>
                        </a:cubicBezTo>
                        <a:cubicBezTo>
                          <a:pt x="1830021" y="396059"/>
                          <a:pt x="1524539" y="356141"/>
                          <a:pt x="1364519" y="385111"/>
                        </a:cubicBezTo>
                        <a:cubicBezTo>
                          <a:pt x="1212119" y="375982"/>
                          <a:pt x="987964" y="307323"/>
                          <a:pt x="817308" y="308910"/>
                        </a:cubicBezTo>
                        <a:cubicBezTo>
                          <a:pt x="646652" y="310497"/>
                          <a:pt x="490928" y="372795"/>
                          <a:pt x="358679" y="367491"/>
                        </a:cubicBezTo>
                        <a:lnTo>
                          <a:pt x="0" y="31518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01" name="Rechteck 100"/>
                  <p:cNvSpPr/>
                  <p:nvPr/>
                </p:nvSpPr>
                <p:spPr>
                  <a:xfrm>
                    <a:off x="2543278" y="1947988"/>
                    <a:ext cx="58557" cy="64845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02" name="Rechtwinkliges Dreieck 101"/>
                  <p:cNvSpPr/>
                  <p:nvPr/>
                </p:nvSpPr>
                <p:spPr>
                  <a:xfrm>
                    <a:off x="1931260" y="1947988"/>
                    <a:ext cx="208729" cy="648450"/>
                  </a:xfrm>
                  <a:prstGeom prst="rtTriangl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03" name="Rechtwinkliges Dreieck 102"/>
                  <p:cNvSpPr/>
                  <p:nvPr/>
                </p:nvSpPr>
                <p:spPr>
                  <a:xfrm flipH="1">
                    <a:off x="2334550" y="1947988"/>
                    <a:ext cx="208728" cy="648450"/>
                  </a:xfrm>
                  <a:prstGeom prst="rtTriangl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15391" name="Gruppieren 105"/>
              <p:cNvGrpSpPr>
                <a:grpSpLocks noChangeAspect="1"/>
              </p:cNvGrpSpPr>
              <p:nvPr/>
            </p:nvGrpSpPr>
            <p:grpSpPr bwMode="auto">
              <a:xfrm>
                <a:off x="4540250" y="4814176"/>
                <a:ext cx="1261688" cy="1089102"/>
                <a:chOff x="564801" y="2901203"/>
                <a:chExt cx="750749" cy="648055"/>
              </a:xfrm>
            </p:grpSpPr>
            <p:sp>
              <p:nvSpPr>
                <p:cNvPr id="107" name="Rechteck 106"/>
                <p:cNvSpPr/>
                <p:nvPr/>
              </p:nvSpPr>
              <p:spPr>
                <a:xfrm>
                  <a:off x="564695" y="2901149"/>
                  <a:ext cx="750856" cy="396065"/>
                </a:xfrm>
                <a:prstGeom prst="rect">
                  <a:avLst/>
                </a:prstGeom>
                <a:solidFill>
                  <a:schemeClr val="accent1"/>
                </a:solidFill>
                <a:ln w="57150" cap="rnd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grpSp>
              <p:nvGrpSpPr>
                <p:cNvPr id="15393" name="Gruppieren 107"/>
                <p:cNvGrpSpPr>
                  <a:grpSpLocks/>
                </p:cNvGrpSpPr>
                <p:nvPr/>
              </p:nvGrpSpPr>
              <p:grpSpPr bwMode="auto">
                <a:xfrm>
                  <a:off x="564801" y="2901204"/>
                  <a:ext cx="750748" cy="648054"/>
                  <a:chOff x="1859480" y="1947988"/>
                  <a:chExt cx="750748" cy="648054"/>
                </a:xfrm>
              </p:grpSpPr>
              <p:sp>
                <p:nvSpPr>
                  <p:cNvPr id="109" name="Rechteck 108"/>
                  <p:cNvSpPr/>
                  <p:nvPr/>
                </p:nvSpPr>
                <p:spPr>
                  <a:xfrm>
                    <a:off x="1859374" y="1947933"/>
                    <a:ext cx="71780" cy="648451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12" name="Rechteck 111"/>
                  <p:cNvSpPr/>
                  <p:nvPr/>
                </p:nvSpPr>
                <p:spPr>
                  <a:xfrm>
                    <a:off x="2543172" y="1947933"/>
                    <a:ext cx="67058" cy="648451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13" name="Rechtwinkliges Dreieck 112"/>
                  <p:cNvSpPr/>
                  <p:nvPr/>
                </p:nvSpPr>
                <p:spPr>
                  <a:xfrm>
                    <a:off x="1931153" y="1947933"/>
                    <a:ext cx="208729" cy="648451"/>
                  </a:xfrm>
                  <a:prstGeom prst="rtTriangl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14" name="Rechtwinkliges Dreieck 113"/>
                  <p:cNvSpPr/>
                  <p:nvPr/>
                </p:nvSpPr>
                <p:spPr>
                  <a:xfrm flipH="1">
                    <a:off x="2334444" y="1947933"/>
                    <a:ext cx="208728" cy="648451"/>
                  </a:xfrm>
                  <a:prstGeom prst="rtTriangl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57150" cap="rnd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</p:grpSp>
          </p:grpSp>
        </p:grpSp>
        <p:cxnSp>
          <p:nvCxnSpPr>
            <p:cNvPr id="116" name="Gerade Verbindung 115"/>
            <p:cNvCxnSpPr/>
            <p:nvPr/>
          </p:nvCxnSpPr>
          <p:spPr bwMode="auto">
            <a:xfrm>
              <a:off x="5253037" y="4567238"/>
              <a:ext cx="0" cy="1817687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lgDash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5" name="Gerade Verbindung 104"/>
            <p:cNvCxnSpPr/>
            <p:nvPr/>
          </p:nvCxnSpPr>
          <p:spPr bwMode="auto">
            <a:xfrm>
              <a:off x="4094163" y="4565650"/>
              <a:ext cx="1588" cy="1819275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lgDash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Gerade Verbindung 125"/>
            <p:cNvCxnSpPr/>
            <p:nvPr/>
          </p:nvCxnSpPr>
          <p:spPr bwMode="auto">
            <a:xfrm>
              <a:off x="3459163" y="4303713"/>
              <a:ext cx="0" cy="549275"/>
            </a:xfrm>
            <a:prstGeom prst="line">
              <a:avLst/>
            </a:prstGeom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Gerade Verbindung 127"/>
            <p:cNvCxnSpPr/>
            <p:nvPr/>
          </p:nvCxnSpPr>
          <p:spPr bwMode="auto">
            <a:xfrm>
              <a:off x="3459163" y="4381500"/>
              <a:ext cx="2411412" cy="0"/>
            </a:xfrm>
            <a:prstGeom prst="line">
              <a:avLst/>
            </a:prstGeom>
            <a:ln w="3175">
              <a:solidFill>
                <a:schemeClr val="accent6">
                  <a:lumMod val="50000"/>
                </a:schemeClr>
              </a:solidFill>
              <a:headEnd type="triangle" w="sm" len="lg"/>
              <a:tailEnd type="triangle" w="sm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5" name="Gerade Verbindung 134"/>
            <p:cNvCxnSpPr/>
            <p:nvPr/>
          </p:nvCxnSpPr>
          <p:spPr bwMode="auto">
            <a:xfrm>
              <a:off x="3459163" y="4602163"/>
              <a:ext cx="636588" cy="4762"/>
            </a:xfrm>
            <a:prstGeom prst="line">
              <a:avLst/>
            </a:prstGeom>
            <a:ln w="3175">
              <a:solidFill>
                <a:schemeClr val="accent6">
                  <a:lumMod val="50000"/>
                </a:schemeClr>
              </a:solidFill>
              <a:headEnd type="triangle" w="sm" len="lg"/>
              <a:tailEnd type="triangle" w="sm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58" name="Gerade Verbindung 57"/>
          <p:cNvCxnSpPr/>
          <p:nvPr/>
        </p:nvCxnSpPr>
        <p:spPr bwMode="auto">
          <a:xfrm>
            <a:off x="8936038" y="2640013"/>
            <a:ext cx="0" cy="159385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lgDash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/>
        </p:nvCxnSpPr>
        <p:spPr bwMode="auto">
          <a:xfrm>
            <a:off x="3267075" y="2640013"/>
            <a:ext cx="0" cy="159385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lgDash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379" name="Textfeld 2"/>
          <p:cNvSpPr txBox="1">
            <a:spLocks noChangeArrowheads="1"/>
          </p:cNvSpPr>
          <p:nvPr/>
        </p:nvSpPr>
        <p:spPr bwMode="auto">
          <a:xfrm>
            <a:off x="1981200" y="5935812"/>
            <a:ext cx="340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z="1200" dirty="0">
                <a:latin typeface="Futura Com Bold"/>
              </a:rPr>
              <a:t>* </a:t>
            </a:r>
            <a:r>
              <a:rPr lang="tr-TR" altLang="de-DE" sz="1200" dirty="0">
                <a:latin typeface="Futura Com Bold"/>
              </a:rPr>
              <a:t>Dar kesitli ve klasik kayışlar set halinde kullanılmaz.</a:t>
            </a:r>
            <a:endParaRPr lang="en-US" altLang="de-DE" sz="1200" dirty="0">
              <a:latin typeface="Futura Com Bold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C94A179A-1AC5-43B1-B2D9-B7771B22AFF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hteck 107"/>
          <p:cNvSpPr/>
          <p:nvPr/>
        </p:nvSpPr>
        <p:spPr>
          <a:xfrm>
            <a:off x="7926389" y="2851150"/>
            <a:ext cx="727075" cy="395288"/>
          </a:xfrm>
          <a:prstGeom prst="rect">
            <a:avLst/>
          </a:prstGeom>
          <a:solidFill>
            <a:schemeClr val="accent1"/>
          </a:solidFill>
          <a:ln w="57150" cap="rnd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7" name="Rechteck 106"/>
          <p:cNvSpPr/>
          <p:nvPr/>
        </p:nvSpPr>
        <p:spPr>
          <a:xfrm>
            <a:off x="7926389" y="3925888"/>
            <a:ext cx="727075" cy="46831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sp>
        <p:nvSpPr>
          <p:cNvPr id="330" name="Rechteck 329"/>
          <p:cNvSpPr/>
          <p:nvPr/>
        </p:nvSpPr>
        <p:spPr>
          <a:xfrm>
            <a:off x="4926014" y="5056188"/>
            <a:ext cx="727075" cy="39211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sp>
        <p:nvSpPr>
          <p:cNvPr id="331" name="Rechteck 330"/>
          <p:cNvSpPr/>
          <p:nvPr/>
        </p:nvSpPr>
        <p:spPr>
          <a:xfrm>
            <a:off x="5016500" y="5000625"/>
            <a:ext cx="565150" cy="76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sp>
        <p:nvSpPr>
          <p:cNvPr id="327" name="Rechteck 326"/>
          <p:cNvSpPr/>
          <p:nvPr/>
        </p:nvSpPr>
        <p:spPr>
          <a:xfrm>
            <a:off x="9740900" y="5000626"/>
            <a:ext cx="547688" cy="392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sp>
        <p:nvSpPr>
          <p:cNvPr id="323" name="Rechteck 322"/>
          <p:cNvSpPr/>
          <p:nvPr/>
        </p:nvSpPr>
        <p:spPr>
          <a:xfrm>
            <a:off x="7926389" y="5000626"/>
            <a:ext cx="727075" cy="392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sp>
        <p:nvSpPr>
          <p:cNvPr id="317" name="Rechteck 316"/>
          <p:cNvSpPr/>
          <p:nvPr/>
        </p:nvSpPr>
        <p:spPr>
          <a:xfrm>
            <a:off x="9104313" y="5000626"/>
            <a:ext cx="546100" cy="3921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922838" y="2927350"/>
            <a:ext cx="755650" cy="395288"/>
          </a:xfrm>
          <a:prstGeom prst="rect">
            <a:avLst/>
          </a:prstGeom>
          <a:solidFill>
            <a:schemeClr val="accent1"/>
          </a:solidFill>
          <a:ln w="57150" cap="rnd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KASNAK ve KAYIŞLAR</a:t>
            </a:r>
            <a:r>
              <a:rPr lang="en-US" dirty="0" smtClean="0">
                <a:ea typeface="+mj-ea"/>
              </a:rPr>
              <a:t>:</a:t>
            </a:r>
            <a:br>
              <a:rPr lang="en-US" dirty="0" smtClean="0">
                <a:ea typeface="+mj-ea"/>
              </a:rPr>
            </a:br>
            <a:r>
              <a:rPr lang="tr-TR" dirty="0" smtClean="0">
                <a:ea typeface="+mj-ea"/>
              </a:rPr>
              <a:t>BENZER KESİTLERİN UYUMLULUĞU</a:t>
            </a:r>
            <a:endParaRPr lang="en-US" dirty="0">
              <a:ea typeface="+mj-ea"/>
            </a:endParaRPr>
          </a:p>
        </p:txBody>
      </p:sp>
      <p:sp>
        <p:nvSpPr>
          <p:cNvPr id="16395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071689" y="5000625"/>
            <a:ext cx="2700337" cy="85725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tr-TR" altLang="de-DE" sz="1400" b="1" dirty="0">
                <a:cs typeface="Arial" panose="020B0604020202020204" pitchFamily="34" charset="0"/>
              </a:rPr>
              <a:t>Dar kesitli tek kayışlar</a:t>
            </a:r>
            <a:r>
              <a:rPr lang="en-US" altLang="de-DE" sz="1400" b="1" dirty="0">
                <a:cs typeface="Arial" panose="020B0604020202020204" pitchFamily="34" charset="0"/>
              </a:rPr>
              <a:t>/</a:t>
            </a:r>
          </a:p>
          <a:p>
            <a:pPr algn="ctr">
              <a:defRPr/>
            </a:pPr>
            <a:r>
              <a:rPr lang="tr-TR" altLang="de-DE" sz="1400" b="1" dirty="0">
                <a:cs typeface="Arial" panose="020B0604020202020204" pitchFamily="34" charset="0"/>
              </a:rPr>
              <a:t>Birleşik kayışlar</a:t>
            </a:r>
            <a:r>
              <a:rPr lang="en-US" altLang="de-DE" sz="1400" b="1" dirty="0">
                <a:cs typeface="Arial" panose="020B0604020202020204" pitchFamily="34" charset="0"/>
              </a:rPr>
              <a:t> (</a:t>
            </a:r>
            <a:r>
              <a:rPr lang="tr-TR" altLang="de-DE" sz="1400" b="1" dirty="0">
                <a:cs typeface="Arial" panose="020B0604020202020204" pitchFamily="34" charset="0"/>
              </a:rPr>
              <a:t>birleştirilmiş</a:t>
            </a:r>
            <a:r>
              <a:rPr lang="en-US" altLang="de-DE" sz="1400" b="1" dirty="0">
                <a:cs typeface="Arial" panose="020B0604020202020204" pitchFamily="34" charset="0"/>
              </a:rPr>
              <a:t>)</a:t>
            </a:r>
          </a:p>
          <a:p>
            <a:pPr algn="ctr">
              <a:defRPr/>
            </a:pPr>
            <a:r>
              <a:rPr lang="en-US" altLang="de-DE" sz="1400" b="1" dirty="0">
                <a:cs typeface="Arial" panose="020B0604020202020204" pitchFamily="34" charset="0"/>
              </a:rPr>
              <a:t>3V/9N – 5V/15N – 8V/25N</a:t>
            </a:r>
          </a:p>
          <a:p>
            <a:pPr algn="ctr">
              <a:defRPr/>
            </a:pPr>
            <a:r>
              <a:rPr lang="en-US" altLang="de-DE" sz="1400" b="1" dirty="0">
                <a:cs typeface="Arial" panose="020B0604020202020204" pitchFamily="34" charset="0"/>
              </a:rPr>
              <a:t>3V/9J – 5V/15J – 8V/25J</a:t>
            </a:r>
          </a:p>
        </p:txBody>
      </p:sp>
      <p:sp>
        <p:nvSpPr>
          <p:cNvPr id="8" name="Rechteck 7"/>
          <p:cNvSpPr/>
          <p:nvPr/>
        </p:nvSpPr>
        <p:spPr>
          <a:xfrm>
            <a:off x="2071689" y="2927351"/>
            <a:ext cx="2700337" cy="855663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tr-TR" altLang="de-DE" sz="1400" b="1" dirty="0">
                <a:cs typeface="Arial" panose="020B0604020202020204" pitchFamily="34" charset="0"/>
              </a:rPr>
              <a:t>Klasik tek kayışlar</a:t>
            </a:r>
            <a:r>
              <a:rPr lang="en-US" altLang="de-DE" sz="1400" b="1" dirty="0">
                <a:cs typeface="Arial" panose="020B0604020202020204" pitchFamily="34" charset="0"/>
              </a:rPr>
              <a:t>/</a:t>
            </a:r>
          </a:p>
          <a:p>
            <a:pPr algn="ctr">
              <a:defRPr/>
            </a:pPr>
            <a:r>
              <a:rPr lang="tr-TR" altLang="de-DE" sz="1400" b="1" dirty="0">
                <a:cs typeface="Arial" panose="020B0604020202020204" pitchFamily="34" charset="0"/>
              </a:rPr>
              <a:t>Birleşik kayışlar</a:t>
            </a:r>
            <a:r>
              <a:rPr lang="en-US" altLang="de-DE" sz="1400" b="1" dirty="0">
                <a:cs typeface="Arial" panose="020B0604020202020204" pitchFamily="34" charset="0"/>
              </a:rPr>
              <a:t> (</a:t>
            </a:r>
            <a:r>
              <a:rPr lang="tr-TR" altLang="de-DE" sz="1400" b="1" dirty="0">
                <a:cs typeface="Arial" panose="020B0604020202020204" pitchFamily="34" charset="0"/>
              </a:rPr>
              <a:t>birleştirilmiş</a:t>
            </a:r>
            <a:r>
              <a:rPr lang="en-US" altLang="de-DE" sz="1400" b="1" dirty="0">
                <a:cs typeface="Arial" panose="020B0604020202020204" pitchFamily="34" charset="0"/>
              </a:rPr>
              <a:t>)</a:t>
            </a:r>
          </a:p>
          <a:p>
            <a:pPr algn="ctr">
              <a:defRPr/>
            </a:pPr>
            <a:r>
              <a:rPr lang="en-US" altLang="de-DE" sz="1400" b="1" dirty="0">
                <a:cs typeface="Arial" panose="020B0604020202020204" pitchFamily="34" charset="0"/>
              </a:rPr>
              <a:t>Z/10 –A/13 –B/17 –C/22 – D/32</a:t>
            </a:r>
          </a:p>
          <a:p>
            <a:pPr algn="ctr">
              <a:defRPr/>
            </a:pPr>
            <a:r>
              <a:rPr lang="en-US" altLang="de-DE" sz="1400" b="1" dirty="0">
                <a:cs typeface="Arial" panose="020B0604020202020204" pitchFamily="34" charset="0"/>
              </a:rPr>
              <a:t>A/HA – B/HB – C/HC – D/HD</a:t>
            </a:r>
          </a:p>
        </p:txBody>
      </p:sp>
      <p:sp>
        <p:nvSpPr>
          <p:cNvPr id="9" name="Rechteck 8"/>
          <p:cNvSpPr/>
          <p:nvPr/>
        </p:nvSpPr>
        <p:spPr>
          <a:xfrm>
            <a:off x="2071689" y="3963988"/>
            <a:ext cx="2700337" cy="85566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tr-TR" altLang="de-DE" sz="1400" b="1" dirty="0">
                <a:cs typeface="Arial" panose="020B0604020202020204" pitchFamily="34" charset="0"/>
              </a:rPr>
              <a:t>Dar kesitli tek kayışlar</a:t>
            </a:r>
            <a:r>
              <a:rPr lang="en-US" altLang="de-DE" sz="1400" b="1" dirty="0">
                <a:cs typeface="Arial" panose="020B0604020202020204" pitchFamily="34" charset="0"/>
              </a:rPr>
              <a:t>/</a:t>
            </a:r>
          </a:p>
          <a:p>
            <a:pPr algn="ctr">
              <a:defRPr/>
            </a:pPr>
            <a:r>
              <a:rPr lang="tr-TR" altLang="de-DE" sz="1400" b="1" dirty="0">
                <a:cs typeface="Arial" panose="020B0604020202020204" pitchFamily="34" charset="0"/>
              </a:rPr>
              <a:t>Birleşik kayışlar</a:t>
            </a:r>
            <a:r>
              <a:rPr lang="en-US" altLang="de-DE" sz="1400" b="1" dirty="0">
                <a:cs typeface="Arial" panose="020B0604020202020204" pitchFamily="34" charset="0"/>
              </a:rPr>
              <a:t> (</a:t>
            </a:r>
            <a:r>
              <a:rPr lang="tr-TR" altLang="de-DE" sz="1400" b="1" dirty="0">
                <a:cs typeface="Arial" panose="020B0604020202020204" pitchFamily="34" charset="0"/>
              </a:rPr>
              <a:t>birleştirilmiş</a:t>
            </a:r>
            <a:r>
              <a:rPr lang="en-US" altLang="de-DE" sz="1400" b="1" dirty="0">
                <a:cs typeface="Arial" panose="020B0604020202020204" pitchFamily="34" charset="0"/>
              </a:rPr>
              <a:t>)</a:t>
            </a:r>
          </a:p>
          <a:p>
            <a:pPr algn="ctr">
              <a:defRPr/>
            </a:pPr>
            <a:r>
              <a:rPr lang="en-US" altLang="de-DE" sz="1400" b="1" dirty="0">
                <a:cs typeface="Arial" panose="020B0604020202020204" pitchFamily="34" charset="0"/>
              </a:rPr>
              <a:t>SPZ – SPA – SPB – SPC</a:t>
            </a:r>
          </a:p>
        </p:txBody>
      </p:sp>
      <p:sp>
        <p:nvSpPr>
          <p:cNvPr id="83" name="Rechteck 82"/>
          <p:cNvSpPr/>
          <p:nvPr/>
        </p:nvSpPr>
        <p:spPr>
          <a:xfrm>
            <a:off x="4922839" y="1646238"/>
            <a:ext cx="2555875" cy="10779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de-DE" sz="1600" b="1" dirty="0">
                <a:cs typeface="Arial" panose="020B0604020202020204" pitchFamily="34" charset="0"/>
              </a:rPr>
              <a:t>DIN/ISO </a:t>
            </a:r>
            <a:r>
              <a:rPr lang="tr-TR" altLang="de-DE" sz="1600" b="1" dirty="0">
                <a:cs typeface="Arial" panose="020B0604020202020204" pitchFamily="34" charset="0"/>
              </a:rPr>
              <a:t>Kasnaklar</a:t>
            </a:r>
            <a:endParaRPr lang="en-US" altLang="de-DE" sz="1600" b="1" dirty="0"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de-DE" sz="1600" b="1" dirty="0">
                <a:cs typeface="Arial" panose="020B0604020202020204" pitchFamily="34" charset="0"/>
              </a:rPr>
              <a:t>SPZ/Z/10 – SPA/A/13 – SPB/B/17 – SPC/C/22 – D/32</a:t>
            </a:r>
          </a:p>
        </p:txBody>
      </p:sp>
      <p:grpSp>
        <p:nvGrpSpPr>
          <p:cNvPr id="16401" name="Gruppieren 125"/>
          <p:cNvGrpSpPr>
            <a:grpSpLocks/>
          </p:cNvGrpSpPr>
          <p:nvPr/>
        </p:nvGrpSpPr>
        <p:grpSpPr bwMode="auto">
          <a:xfrm>
            <a:off x="4922838" y="2927351"/>
            <a:ext cx="755650" cy="855663"/>
            <a:chOff x="1859480" y="1947988"/>
            <a:chExt cx="755999" cy="856851"/>
          </a:xfrm>
        </p:grpSpPr>
        <p:sp>
          <p:nvSpPr>
            <p:cNvPr id="127" name="Rechteck 126"/>
            <p:cNvSpPr/>
            <p:nvPr/>
          </p:nvSpPr>
          <p:spPr>
            <a:xfrm>
              <a:off x="1859480" y="1947988"/>
              <a:ext cx="71470" cy="8568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28" name="Rechteck 127"/>
            <p:cNvSpPr/>
            <p:nvPr/>
          </p:nvSpPr>
          <p:spPr>
            <a:xfrm>
              <a:off x="1930950" y="2596587"/>
              <a:ext cx="209647" cy="2082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29" name="Rechteck 128"/>
            <p:cNvSpPr/>
            <p:nvPr/>
          </p:nvSpPr>
          <p:spPr>
            <a:xfrm>
              <a:off x="2334361" y="2596587"/>
              <a:ext cx="209647" cy="2082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0" name="Rechteck 129"/>
            <p:cNvSpPr/>
            <p:nvPr/>
          </p:nvSpPr>
          <p:spPr>
            <a:xfrm>
              <a:off x="2544008" y="1947988"/>
              <a:ext cx="71471" cy="8568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1" name="Rechtwinkliges Dreieck 130"/>
            <p:cNvSpPr/>
            <p:nvPr/>
          </p:nvSpPr>
          <p:spPr>
            <a:xfrm>
              <a:off x="1930950" y="1947988"/>
              <a:ext cx="209647" cy="648599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2" name="Rechtwinkliges Dreieck 131"/>
            <p:cNvSpPr/>
            <p:nvPr/>
          </p:nvSpPr>
          <p:spPr>
            <a:xfrm flipH="1">
              <a:off x="2334361" y="1947988"/>
              <a:ext cx="209647" cy="648599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2140597" y="2596587"/>
              <a:ext cx="193764" cy="2082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56" name="Gruppieren 155"/>
          <p:cNvGrpSpPr/>
          <p:nvPr/>
        </p:nvGrpSpPr>
        <p:grpSpPr>
          <a:xfrm>
            <a:off x="7926762" y="5000407"/>
            <a:ext cx="727198" cy="856801"/>
            <a:chOff x="2414171" y="2462593"/>
            <a:chExt cx="727198" cy="856801"/>
          </a:xfrm>
          <a:solidFill>
            <a:schemeClr val="accent6"/>
          </a:solidFill>
        </p:grpSpPr>
        <p:sp>
          <p:nvSpPr>
            <p:cNvPr id="157" name="Rechteck 156"/>
            <p:cNvSpPr/>
            <p:nvPr/>
          </p:nvSpPr>
          <p:spPr>
            <a:xfrm>
              <a:off x="2504170" y="3002594"/>
              <a:ext cx="187201" cy="316799"/>
            </a:xfrm>
            <a:prstGeom prst="rect">
              <a:avLst/>
            </a:prstGeom>
            <a:grpFill/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2864170" y="3002594"/>
              <a:ext cx="187199" cy="316800"/>
            </a:xfrm>
            <a:prstGeom prst="rect">
              <a:avLst/>
            </a:prstGeom>
            <a:grpFill/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9" name="Rechteck 158"/>
            <p:cNvSpPr/>
            <p:nvPr/>
          </p:nvSpPr>
          <p:spPr>
            <a:xfrm>
              <a:off x="3051369" y="2462593"/>
              <a:ext cx="90000" cy="856800"/>
            </a:xfrm>
            <a:prstGeom prst="rect">
              <a:avLst/>
            </a:prstGeom>
            <a:grpFill/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0" name="Rechtwinkliges Dreieck 159"/>
            <p:cNvSpPr/>
            <p:nvPr/>
          </p:nvSpPr>
          <p:spPr>
            <a:xfrm>
              <a:off x="2504171" y="2462594"/>
              <a:ext cx="187200" cy="540000"/>
            </a:xfrm>
            <a:prstGeom prst="rtTriangle">
              <a:avLst/>
            </a:prstGeom>
            <a:grpFill/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1" name="Rechteck 160"/>
            <p:cNvSpPr/>
            <p:nvPr/>
          </p:nvSpPr>
          <p:spPr>
            <a:xfrm>
              <a:off x="2680570" y="3002594"/>
              <a:ext cx="183600" cy="316799"/>
            </a:xfrm>
            <a:prstGeom prst="rect">
              <a:avLst/>
            </a:prstGeom>
            <a:grpFill/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5" name="Rechtwinkliges Dreieck 164"/>
            <p:cNvSpPr/>
            <p:nvPr/>
          </p:nvSpPr>
          <p:spPr>
            <a:xfrm flipH="1">
              <a:off x="2864169" y="2462593"/>
              <a:ext cx="187200" cy="540000"/>
            </a:xfrm>
            <a:prstGeom prst="rtTriangle">
              <a:avLst/>
            </a:prstGeom>
            <a:grpFill/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6" name="Rechteck 165"/>
            <p:cNvSpPr/>
            <p:nvPr/>
          </p:nvSpPr>
          <p:spPr>
            <a:xfrm>
              <a:off x="2414171" y="2462594"/>
              <a:ext cx="90000" cy="856800"/>
            </a:xfrm>
            <a:prstGeom prst="rect">
              <a:avLst/>
            </a:prstGeom>
            <a:grpFill/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9013960" y="5000412"/>
            <a:ext cx="1364396" cy="856803"/>
            <a:chOff x="2001561" y="2518719"/>
            <a:chExt cx="1364396" cy="856803"/>
          </a:xfrm>
          <a:solidFill>
            <a:schemeClr val="accent6"/>
          </a:solidFill>
        </p:grpSpPr>
        <p:grpSp>
          <p:nvGrpSpPr>
            <p:cNvPr id="168" name="Gruppieren 167"/>
            <p:cNvGrpSpPr/>
            <p:nvPr/>
          </p:nvGrpSpPr>
          <p:grpSpPr>
            <a:xfrm>
              <a:off x="2001561" y="2518721"/>
              <a:ext cx="727198" cy="856801"/>
              <a:chOff x="2414171" y="2462593"/>
              <a:chExt cx="727198" cy="856801"/>
            </a:xfrm>
            <a:grpFill/>
          </p:grpSpPr>
          <p:sp>
            <p:nvSpPr>
              <p:cNvPr id="178" name="Rechteck 177"/>
              <p:cNvSpPr/>
              <p:nvPr/>
            </p:nvSpPr>
            <p:spPr>
              <a:xfrm>
                <a:off x="2504170" y="3002594"/>
                <a:ext cx="187201" cy="316799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9" name="Rechteck 178"/>
              <p:cNvSpPr/>
              <p:nvPr/>
            </p:nvSpPr>
            <p:spPr>
              <a:xfrm>
                <a:off x="2864170" y="3002594"/>
                <a:ext cx="187199" cy="31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3" name="Rechteck 182"/>
              <p:cNvSpPr/>
              <p:nvPr/>
            </p:nvSpPr>
            <p:spPr>
              <a:xfrm>
                <a:off x="3051369" y="2462593"/>
                <a:ext cx="90000" cy="85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4" name="Rechtwinkliges Dreieck 183"/>
              <p:cNvSpPr/>
              <p:nvPr/>
            </p:nvSpPr>
            <p:spPr>
              <a:xfrm>
                <a:off x="2504171" y="2462594"/>
                <a:ext cx="187200" cy="540000"/>
              </a:xfrm>
              <a:prstGeom prst="rtTriangle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5" name="Rechteck 184"/>
              <p:cNvSpPr/>
              <p:nvPr/>
            </p:nvSpPr>
            <p:spPr>
              <a:xfrm>
                <a:off x="2680570" y="3002594"/>
                <a:ext cx="183600" cy="316799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6" name="Rechtwinkliges Dreieck 185"/>
              <p:cNvSpPr/>
              <p:nvPr/>
            </p:nvSpPr>
            <p:spPr>
              <a:xfrm flipH="1">
                <a:off x="2864169" y="2462593"/>
                <a:ext cx="187200" cy="540000"/>
              </a:xfrm>
              <a:prstGeom prst="rtTriangle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7" name="Rechteck 186"/>
              <p:cNvSpPr/>
              <p:nvPr/>
            </p:nvSpPr>
            <p:spPr>
              <a:xfrm>
                <a:off x="2414171" y="2462594"/>
                <a:ext cx="90000" cy="85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69" name="Gruppieren 168"/>
            <p:cNvGrpSpPr/>
            <p:nvPr/>
          </p:nvGrpSpPr>
          <p:grpSpPr>
            <a:xfrm>
              <a:off x="2638759" y="2518719"/>
              <a:ext cx="727198" cy="856801"/>
              <a:chOff x="2414171" y="2462593"/>
              <a:chExt cx="727198" cy="856801"/>
            </a:xfrm>
            <a:grpFill/>
          </p:grpSpPr>
          <p:sp>
            <p:nvSpPr>
              <p:cNvPr id="170" name="Rechteck 169"/>
              <p:cNvSpPr/>
              <p:nvPr/>
            </p:nvSpPr>
            <p:spPr>
              <a:xfrm>
                <a:off x="2504170" y="3002594"/>
                <a:ext cx="187201" cy="316799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1" name="Rechteck 170"/>
              <p:cNvSpPr/>
              <p:nvPr/>
            </p:nvSpPr>
            <p:spPr>
              <a:xfrm>
                <a:off x="2864170" y="3002594"/>
                <a:ext cx="187199" cy="31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2" name="Rechteck 171"/>
              <p:cNvSpPr/>
              <p:nvPr/>
            </p:nvSpPr>
            <p:spPr>
              <a:xfrm>
                <a:off x="3051369" y="2462593"/>
                <a:ext cx="90000" cy="85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4" name="Rechtwinkliges Dreieck 173"/>
              <p:cNvSpPr/>
              <p:nvPr/>
            </p:nvSpPr>
            <p:spPr>
              <a:xfrm>
                <a:off x="2504171" y="2462594"/>
                <a:ext cx="187200" cy="540000"/>
              </a:xfrm>
              <a:prstGeom prst="rtTriangle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5" name="Rechteck 174"/>
              <p:cNvSpPr/>
              <p:nvPr/>
            </p:nvSpPr>
            <p:spPr>
              <a:xfrm>
                <a:off x="2680570" y="3002594"/>
                <a:ext cx="183600" cy="316799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6" name="Rechtwinkliges Dreieck 175"/>
              <p:cNvSpPr/>
              <p:nvPr/>
            </p:nvSpPr>
            <p:spPr>
              <a:xfrm flipH="1">
                <a:off x="2864169" y="2462593"/>
                <a:ext cx="187200" cy="540000"/>
              </a:xfrm>
              <a:prstGeom prst="rtTriangle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7" name="Rechteck 176"/>
              <p:cNvSpPr/>
              <p:nvPr/>
            </p:nvSpPr>
            <p:spPr>
              <a:xfrm>
                <a:off x="2414171" y="2462594"/>
                <a:ext cx="90000" cy="85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  <p:sp>
        <p:nvSpPr>
          <p:cNvPr id="311" name="Rechteck 310"/>
          <p:cNvSpPr/>
          <p:nvPr/>
        </p:nvSpPr>
        <p:spPr>
          <a:xfrm>
            <a:off x="4922838" y="3963988"/>
            <a:ext cx="755650" cy="46831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grpSp>
        <p:nvGrpSpPr>
          <p:cNvPr id="16405" name="Gruppieren 196"/>
          <p:cNvGrpSpPr>
            <a:grpSpLocks/>
          </p:cNvGrpSpPr>
          <p:nvPr/>
        </p:nvGrpSpPr>
        <p:grpSpPr bwMode="auto">
          <a:xfrm>
            <a:off x="4922838" y="3963988"/>
            <a:ext cx="755650" cy="857250"/>
            <a:chOff x="1859480" y="1947988"/>
            <a:chExt cx="755999" cy="856851"/>
          </a:xfrm>
        </p:grpSpPr>
        <p:sp>
          <p:nvSpPr>
            <p:cNvPr id="198" name="Rechteck 197"/>
            <p:cNvSpPr/>
            <p:nvPr/>
          </p:nvSpPr>
          <p:spPr>
            <a:xfrm>
              <a:off x="1859480" y="1947988"/>
              <a:ext cx="71470" cy="8568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9" name="Rechteck 198"/>
            <p:cNvSpPr/>
            <p:nvPr/>
          </p:nvSpPr>
          <p:spPr>
            <a:xfrm>
              <a:off x="1930950" y="2595387"/>
              <a:ext cx="209647" cy="2094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0" name="Rechteck 199"/>
            <p:cNvSpPr/>
            <p:nvPr/>
          </p:nvSpPr>
          <p:spPr>
            <a:xfrm>
              <a:off x="2334361" y="2595387"/>
              <a:ext cx="209647" cy="2094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1" name="Rechteck 200"/>
            <p:cNvSpPr/>
            <p:nvPr/>
          </p:nvSpPr>
          <p:spPr>
            <a:xfrm>
              <a:off x="2544008" y="1947988"/>
              <a:ext cx="71471" cy="8568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2" name="Rechtwinkliges Dreieck 201"/>
            <p:cNvSpPr/>
            <p:nvPr/>
          </p:nvSpPr>
          <p:spPr>
            <a:xfrm>
              <a:off x="1930950" y="1947988"/>
              <a:ext cx="209647" cy="647399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9" name="Rechtwinkliges Dreieck 208"/>
            <p:cNvSpPr/>
            <p:nvPr/>
          </p:nvSpPr>
          <p:spPr>
            <a:xfrm flipH="1">
              <a:off x="2334361" y="1947988"/>
              <a:ext cx="209647" cy="647399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0" name="Rechteck 209"/>
            <p:cNvSpPr/>
            <p:nvPr/>
          </p:nvSpPr>
          <p:spPr>
            <a:xfrm>
              <a:off x="2140597" y="2595387"/>
              <a:ext cx="193764" cy="2094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6406" name="Gruppieren 230"/>
          <p:cNvGrpSpPr>
            <a:grpSpLocks/>
          </p:cNvGrpSpPr>
          <p:nvPr/>
        </p:nvGrpSpPr>
        <p:grpSpPr bwMode="auto">
          <a:xfrm>
            <a:off x="4922838" y="5000625"/>
            <a:ext cx="755650" cy="857250"/>
            <a:chOff x="1859480" y="1947988"/>
            <a:chExt cx="755999" cy="856851"/>
          </a:xfrm>
        </p:grpSpPr>
        <p:sp>
          <p:nvSpPr>
            <p:cNvPr id="232" name="Rechteck 231"/>
            <p:cNvSpPr/>
            <p:nvPr/>
          </p:nvSpPr>
          <p:spPr>
            <a:xfrm>
              <a:off x="1859480" y="1947988"/>
              <a:ext cx="71470" cy="8568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1930950" y="2595387"/>
              <a:ext cx="209647" cy="2094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5" name="Rechteck 234"/>
            <p:cNvSpPr/>
            <p:nvPr/>
          </p:nvSpPr>
          <p:spPr>
            <a:xfrm>
              <a:off x="2334361" y="2595387"/>
              <a:ext cx="209647" cy="2094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6" name="Rechteck 235"/>
            <p:cNvSpPr/>
            <p:nvPr/>
          </p:nvSpPr>
          <p:spPr>
            <a:xfrm>
              <a:off x="2544008" y="1947988"/>
              <a:ext cx="71471" cy="8568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7" name="Rechtwinkliges Dreieck 236"/>
            <p:cNvSpPr/>
            <p:nvPr/>
          </p:nvSpPr>
          <p:spPr>
            <a:xfrm>
              <a:off x="1930950" y="1947988"/>
              <a:ext cx="209647" cy="647399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8" name="Rechtwinkliges Dreieck 237"/>
            <p:cNvSpPr/>
            <p:nvPr/>
          </p:nvSpPr>
          <p:spPr>
            <a:xfrm flipH="1">
              <a:off x="2334361" y="1947988"/>
              <a:ext cx="209647" cy="647399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9" name="Rechteck 238"/>
            <p:cNvSpPr/>
            <p:nvPr/>
          </p:nvSpPr>
          <p:spPr>
            <a:xfrm>
              <a:off x="2140597" y="2595387"/>
              <a:ext cx="193764" cy="20945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322" name="Rechteck 321"/>
          <p:cNvSpPr/>
          <p:nvPr/>
        </p:nvSpPr>
        <p:spPr>
          <a:xfrm>
            <a:off x="8020050" y="4924425"/>
            <a:ext cx="539750" cy="76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sp>
        <p:nvSpPr>
          <p:cNvPr id="325" name="Rechteck 324"/>
          <p:cNvSpPr/>
          <p:nvPr/>
        </p:nvSpPr>
        <p:spPr>
          <a:xfrm>
            <a:off x="9107488" y="4929188"/>
            <a:ext cx="539750" cy="76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sp>
        <p:nvSpPr>
          <p:cNvPr id="326" name="Rechteck 325"/>
          <p:cNvSpPr/>
          <p:nvPr/>
        </p:nvSpPr>
        <p:spPr>
          <a:xfrm>
            <a:off x="9744075" y="4924425"/>
            <a:ext cx="541338" cy="76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grpSp>
        <p:nvGrpSpPr>
          <p:cNvPr id="16410" name="Gruppieren 4"/>
          <p:cNvGrpSpPr>
            <a:grpSpLocks/>
          </p:cNvGrpSpPr>
          <p:nvPr/>
        </p:nvGrpSpPr>
        <p:grpSpPr bwMode="auto">
          <a:xfrm>
            <a:off x="6107114" y="3879850"/>
            <a:ext cx="1296987" cy="533400"/>
            <a:chOff x="4494213" y="3879850"/>
            <a:chExt cx="1296987" cy="533400"/>
          </a:xfrm>
        </p:grpSpPr>
        <p:sp>
          <p:nvSpPr>
            <p:cNvPr id="329" name="Rechteck 328"/>
            <p:cNvSpPr/>
            <p:nvPr/>
          </p:nvSpPr>
          <p:spPr>
            <a:xfrm>
              <a:off x="5178425" y="3944938"/>
              <a:ext cx="612775" cy="4683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600" b="1">
                <a:latin typeface="Futura Com Bold"/>
              </a:endParaRPr>
            </a:p>
          </p:txBody>
        </p:sp>
        <p:sp>
          <p:nvSpPr>
            <p:cNvPr id="318" name="Rechteck 317"/>
            <p:cNvSpPr/>
            <p:nvPr/>
          </p:nvSpPr>
          <p:spPr>
            <a:xfrm>
              <a:off x="4494213" y="3944938"/>
              <a:ext cx="612775" cy="4683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600" b="1">
                <a:latin typeface="Futura Com Bold"/>
              </a:endParaRPr>
            </a:p>
          </p:txBody>
        </p:sp>
        <p:sp>
          <p:nvSpPr>
            <p:cNvPr id="328" name="Rechteck 327"/>
            <p:cNvSpPr/>
            <p:nvPr/>
          </p:nvSpPr>
          <p:spPr>
            <a:xfrm>
              <a:off x="4494213" y="3879850"/>
              <a:ext cx="1296987" cy="714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600" b="1">
                <a:latin typeface="Futura Com Bold"/>
              </a:endParaRPr>
            </a:p>
          </p:txBody>
        </p:sp>
      </p:grpSp>
      <p:sp>
        <p:nvSpPr>
          <p:cNvPr id="346" name="Rechteck 345"/>
          <p:cNvSpPr/>
          <p:nvPr/>
        </p:nvSpPr>
        <p:spPr>
          <a:xfrm>
            <a:off x="9107489" y="4906964"/>
            <a:ext cx="1177925" cy="7302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600" b="1">
              <a:latin typeface="Futura Com Bold"/>
            </a:endParaRPr>
          </a:p>
        </p:txBody>
      </p:sp>
      <p:grpSp>
        <p:nvGrpSpPr>
          <p:cNvPr id="16412" name="Gruppieren 112"/>
          <p:cNvGrpSpPr>
            <a:grpSpLocks/>
          </p:cNvGrpSpPr>
          <p:nvPr/>
        </p:nvGrpSpPr>
        <p:grpSpPr bwMode="auto">
          <a:xfrm>
            <a:off x="7902576" y="3638550"/>
            <a:ext cx="766763" cy="1181100"/>
            <a:chOff x="6379353" y="2600776"/>
            <a:chExt cx="766492" cy="1182237"/>
          </a:xfrm>
        </p:grpSpPr>
        <p:grpSp>
          <p:nvGrpSpPr>
            <p:cNvPr id="114" name="Gruppieren 113"/>
            <p:cNvGrpSpPr/>
            <p:nvPr/>
          </p:nvGrpSpPr>
          <p:grpSpPr>
            <a:xfrm>
              <a:off x="6402762" y="2926212"/>
              <a:ext cx="727198" cy="856801"/>
              <a:chOff x="2414171" y="2462593"/>
              <a:chExt cx="727198" cy="856801"/>
            </a:xfrm>
            <a:solidFill>
              <a:schemeClr val="accent6"/>
            </a:solidFill>
          </p:grpSpPr>
          <p:sp>
            <p:nvSpPr>
              <p:cNvPr id="117" name="Rechteck 116"/>
              <p:cNvSpPr/>
              <p:nvPr/>
            </p:nvSpPr>
            <p:spPr>
              <a:xfrm>
                <a:off x="2504170" y="3002594"/>
                <a:ext cx="187201" cy="316799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18" name="Rechteck 117"/>
              <p:cNvSpPr/>
              <p:nvPr/>
            </p:nvSpPr>
            <p:spPr>
              <a:xfrm>
                <a:off x="2864170" y="3002594"/>
                <a:ext cx="187199" cy="31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19" name="Rechteck 118"/>
              <p:cNvSpPr/>
              <p:nvPr/>
            </p:nvSpPr>
            <p:spPr>
              <a:xfrm>
                <a:off x="3051369" y="2462593"/>
                <a:ext cx="90000" cy="85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0" name="Rechtwinkliges Dreieck 119"/>
              <p:cNvSpPr/>
              <p:nvPr/>
            </p:nvSpPr>
            <p:spPr>
              <a:xfrm>
                <a:off x="2504171" y="2462594"/>
                <a:ext cx="187200" cy="540000"/>
              </a:xfrm>
              <a:prstGeom prst="rtTriangle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1" name="Rechteck 120"/>
              <p:cNvSpPr/>
              <p:nvPr/>
            </p:nvSpPr>
            <p:spPr>
              <a:xfrm>
                <a:off x="2680570" y="3002594"/>
                <a:ext cx="183600" cy="316799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2" name="Rechtwinkliges Dreieck 121"/>
              <p:cNvSpPr/>
              <p:nvPr/>
            </p:nvSpPr>
            <p:spPr>
              <a:xfrm flipH="1">
                <a:off x="2864169" y="2462593"/>
                <a:ext cx="187200" cy="540000"/>
              </a:xfrm>
              <a:prstGeom prst="rtTriangle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3" name="Rechteck 122"/>
              <p:cNvSpPr/>
              <p:nvPr/>
            </p:nvSpPr>
            <p:spPr>
              <a:xfrm>
                <a:off x="2414171" y="2462594"/>
                <a:ext cx="90000" cy="85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115" name="Rechtwinkliges Dreieck 114"/>
            <p:cNvSpPr>
              <a:spLocks noChangeAspect="1"/>
            </p:cNvSpPr>
            <p:nvPr/>
          </p:nvSpPr>
          <p:spPr>
            <a:xfrm flipH="1">
              <a:off x="7039520" y="2623022"/>
              <a:ext cx="106325" cy="303505"/>
            </a:xfrm>
            <a:prstGeom prst="rtTriangle">
              <a:avLst/>
            </a:prstGeom>
            <a:solidFill>
              <a:schemeClr val="bg1"/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16" name="Rechtwinkliges Dreieck 115"/>
            <p:cNvSpPr>
              <a:spLocks noChangeAspect="1"/>
            </p:cNvSpPr>
            <p:nvPr/>
          </p:nvSpPr>
          <p:spPr>
            <a:xfrm>
              <a:off x="6379353" y="2600776"/>
              <a:ext cx="114260" cy="324162"/>
            </a:xfrm>
            <a:prstGeom prst="rtTriangle">
              <a:avLst/>
            </a:prstGeom>
            <a:solidFill>
              <a:schemeClr val="bg1"/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6413" name="Gruppieren 1"/>
          <p:cNvGrpSpPr>
            <a:grpSpLocks/>
          </p:cNvGrpSpPr>
          <p:nvPr/>
        </p:nvGrpSpPr>
        <p:grpSpPr bwMode="auto">
          <a:xfrm>
            <a:off x="7902576" y="2601913"/>
            <a:ext cx="766763" cy="1181100"/>
            <a:chOff x="6379352" y="2600769"/>
            <a:chExt cx="766487" cy="1182244"/>
          </a:xfrm>
        </p:grpSpPr>
        <p:grpSp>
          <p:nvGrpSpPr>
            <p:cNvPr id="99" name="Gruppieren 98"/>
            <p:cNvGrpSpPr/>
            <p:nvPr/>
          </p:nvGrpSpPr>
          <p:grpSpPr>
            <a:xfrm>
              <a:off x="6402762" y="2926212"/>
              <a:ext cx="727198" cy="856801"/>
              <a:chOff x="2414171" y="2462593"/>
              <a:chExt cx="727198" cy="856801"/>
            </a:xfrm>
            <a:solidFill>
              <a:schemeClr val="accent6"/>
            </a:solidFill>
          </p:grpSpPr>
          <p:sp>
            <p:nvSpPr>
              <p:cNvPr id="100" name="Rechteck 99"/>
              <p:cNvSpPr/>
              <p:nvPr/>
            </p:nvSpPr>
            <p:spPr>
              <a:xfrm>
                <a:off x="2504170" y="3002594"/>
                <a:ext cx="187201" cy="316799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1" name="Rechteck 100"/>
              <p:cNvSpPr/>
              <p:nvPr/>
            </p:nvSpPr>
            <p:spPr>
              <a:xfrm>
                <a:off x="2864170" y="3002594"/>
                <a:ext cx="187199" cy="31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2" name="Rechteck 101"/>
              <p:cNvSpPr/>
              <p:nvPr/>
            </p:nvSpPr>
            <p:spPr>
              <a:xfrm>
                <a:off x="3051369" y="2462593"/>
                <a:ext cx="90000" cy="85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3" name="Rechtwinkliges Dreieck 102"/>
              <p:cNvSpPr/>
              <p:nvPr/>
            </p:nvSpPr>
            <p:spPr>
              <a:xfrm>
                <a:off x="2504171" y="2462594"/>
                <a:ext cx="187200" cy="540000"/>
              </a:xfrm>
              <a:prstGeom prst="rtTriangle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4" name="Rechteck 103"/>
              <p:cNvSpPr/>
              <p:nvPr/>
            </p:nvSpPr>
            <p:spPr>
              <a:xfrm>
                <a:off x="2680570" y="3002594"/>
                <a:ext cx="183600" cy="316799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5" name="Rechtwinkliges Dreieck 104"/>
              <p:cNvSpPr/>
              <p:nvPr/>
            </p:nvSpPr>
            <p:spPr>
              <a:xfrm flipH="1">
                <a:off x="2864169" y="2462593"/>
                <a:ext cx="187200" cy="540000"/>
              </a:xfrm>
              <a:prstGeom prst="rtTriangle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6" name="Rechteck 105"/>
              <p:cNvSpPr/>
              <p:nvPr/>
            </p:nvSpPr>
            <p:spPr>
              <a:xfrm>
                <a:off x="2414171" y="2462594"/>
                <a:ext cx="90000" cy="856800"/>
              </a:xfrm>
              <a:prstGeom prst="rect">
                <a:avLst/>
              </a:prstGeom>
              <a:grpFill/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109" name="Rechtwinkliges Dreieck 108"/>
            <p:cNvSpPr>
              <a:spLocks noChangeAspect="1"/>
            </p:cNvSpPr>
            <p:nvPr/>
          </p:nvSpPr>
          <p:spPr>
            <a:xfrm flipH="1">
              <a:off x="7039514" y="2624604"/>
              <a:ext cx="106325" cy="301917"/>
            </a:xfrm>
            <a:prstGeom prst="rtTriangle">
              <a:avLst/>
            </a:prstGeom>
            <a:solidFill>
              <a:schemeClr val="bg1"/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11" name="Rechtwinkliges Dreieck 110"/>
            <p:cNvSpPr>
              <a:spLocks noChangeAspect="1"/>
            </p:cNvSpPr>
            <p:nvPr/>
          </p:nvSpPr>
          <p:spPr>
            <a:xfrm>
              <a:off x="6379352" y="2600769"/>
              <a:ext cx="114259" cy="324164"/>
            </a:xfrm>
            <a:prstGeom prst="rtTriangle">
              <a:avLst/>
            </a:prstGeom>
            <a:solidFill>
              <a:schemeClr val="bg1"/>
            </a:solidFill>
            <a:ln w="57150" cap="rnd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84" name="Rechteck 83"/>
          <p:cNvSpPr/>
          <p:nvPr/>
        </p:nvSpPr>
        <p:spPr>
          <a:xfrm>
            <a:off x="7926389" y="1639888"/>
            <a:ext cx="2452687" cy="108426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de-DE" sz="1600" b="1" dirty="0">
                <a:cs typeface="Arial" panose="020B0604020202020204" pitchFamily="34" charset="0"/>
              </a:rPr>
              <a:t>RMA/ARPM </a:t>
            </a:r>
            <a:r>
              <a:rPr lang="tr-TR" altLang="de-DE" sz="1600" b="1" dirty="0">
                <a:cs typeface="Arial" panose="020B0604020202020204" pitchFamily="34" charset="0"/>
              </a:rPr>
              <a:t>Kasnaklar</a:t>
            </a:r>
            <a:endParaRPr lang="en-US" altLang="de-DE" sz="1600" b="1" dirty="0"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de-DE" sz="1400" b="1" dirty="0">
                <a:cs typeface="Arial" panose="020B0604020202020204" pitchFamily="34" charset="0"/>
              </a:rPr>
              <a:t>3V – 5V – 8V</a:t>
            </a:r>
          </a:p>
        </p:txBody>
      </p:sp>
      <p:sp>
        <p:nvSpPr>
          <p:cNvPr id="16415" name="Textplatzhalter 4"/>
          <p:cNvSpPr txBox="1">
            <a:spLocks/>
          </p:cNvSpPr>
          <p:nvPr/>
        </p:nvSpPr>
        <p:spPr bwMode="auto">
          <a:xfrm>
            <a:off x="7926389" y="2843214"/>
            <a:ext cx="7270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de-DE" sz="1000" b="1" dirty="0">
                <a:solidFill>
                  <a:schemeClr val="bg1"/>
                </a:solidFill>
                <a:cs typeface="Arial" pitchFamily="34" charset="0"/>
              </a:rPr>
              <a:t>Z/10 B/17</a:t>
            </a:r>
          </a:p>
          <a:p>
            <a:pPr algn="ctr" eaLnBrk="1" hangingPunct="1">
              <a:spcBef>
                <a:spcPct val="0"/>
              </a:spcBef>
            </a:pPr>
            <a:r>
              <a:rPr lang="tr-TR" altLang="de-DE" sz="1000" b="1" dirty="0">
                <a:solidFill>
                  <a:schemeClr val="bg1"/>
                </a:solidFill>
                <a:cs typeface="Arial" pitchFamily="34" charset="0"/>
              </a:rPr>
              <a:t>mümkün</a:t>
            </a:r>
            <a:endParaRPr lang="en-US" altLang="de-DE" sz="1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416" name="Textplatzhalter 4"/>
          <p:cNvSpPr txBox="1">
            <a:spLocks/>
          </p:cNvSpPr>
          <p:nvPr/>
        </p:nvSpPr>
        <p:spPr bwMode="auto">
          <a:xfrm>
            <a:off x="7926389" y="3925888"/>
            <a:ext cx="7270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de-DE" sz="1000" b="1" dirty="0">
                <a:solidFill>
                  <a:schemeClr val="bg1"/>
                </a:solidFill>
                <a:cs typeface="Arial" pitchFamily="34" charset="0"/>
              </a:rPr>
              <a:t>SPZ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de-DE" sz="1000" b="1" dirty="0">
                <a:solidFill>
                  <a:schemeClr val="bg1"/>
                </a:solidFill>
                <a:cs typeface="Arial" pitchFamily="34" charset="0"/>
              </a:rPr>
              <a:t>SPB</a:t>
            </a:r>
          </a:p>
          <a:p>
            <a:pPr algn="ctr" eaLnBrk="1" hangingPunct="1">
              <a:spcBef>
                <a:spcPct val="0"/>
              </a:spcBef>
            </a:pPr>
            <a:r>
              <a:rPr lang="tr-TR" altLang="de-DE" sz="1000" b="1" dirty="0">
                <a:solidFill>
                  <a:schemeClr val="bg1"/>
                </a:solidFill>
                <a:cs typeface="Arial" pitchFamily="34" charset="0"/>
              </a:rPr>
              <a:t>mümkün</a:t>
            </a:r>
            <a:endParaRPr lang="en-US" altLang="de-DE" sz="1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2" name="Rechteck 151"/>
          <p:cNvSpPr/>
          <p:nvPr/>
        </p:nvSpPr>
        <p:spPr>
          <a:xfrm>
            <a:off x="6791326" y="2913064"/>
            <a:ext cx="612775" cy="395287"/>
          </a:xfrm>
          <a:prstGeom prst="rect">
            <a:avLst/>
          </a:prstGeom>
          <a:solidFill>
            <a:schemeClr val="accent1"/>
          </a:solidFill>
          <a:ln w="57150" cap="rnd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0" name="Rechteck 149"/>
          <p:cNvSpPr/>
          <p:nvPr/>
        </p:nvSpPr>
        <p:spPr>
          <a:xfrm>
            <a:off x="6107114" y="2913064"/>
            <a:ext cx="612775" cy="395287"/>
          </a:xfrm>
          <a:prstGeom prst="rect">
            <a:avLst/>
          </a:prstGeom>
          <a:solidFill>
            <a:schemeClr val="accent1"/>
          </a:solidFill>
          <a:ln w="57150" cap="rnd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1" name="Rechteck 150"/>
          <p:cNvSpPr/>
          <p:nvPr/>
        </p:nvSpPr>
        <p:spPr>
          <a:xfrm>
            <a:off x="6107114" y="2841625"/>
            <a:ext cx="1296987" cy="71438"/>
          </a:xfrm>
          <a:prstGeom prst="rect">
            <a:avLst/>
          </a:prstGeom>
          <a:solidFill>
            <a:schemeClr val="accent1"/>
          </a:solidFill>
          <a:ln w="57150" cap="rnd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420" name="Textplatzhalter 4"/>
          <p:cNvSpPr txBox="1">
            <a:spLocks/>
          </p:cNvSpPr>
          <p:nvPr/>
        </p:nvSpPr>
        <p:spPr bwMode="auto">
          <a:xfrm>
            <a:off x="6107114" y="2846388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de-DE" sz="1000" b="1" dirty="0">
                <a:solidFill>
                  <a:schemeClr val="bg1"/>
                </a:solidFill>
                <a:cs typeface="Arial" pitchFamily="34" charset="0"/>
              </a:rPr>
              <a:t>A/HA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de-DE" sz="1000" b="1" dirty="0">
                <a:solidFill>
                  <a:schemeClr val="bg1"/>
                </a:solidFill>
                <a:cs typeface="Arial" pitchFamily="34" charset="0"/>
              </a:rPr>
              <a:t>B/HB</a:t>
            </a:r>
          </a:p>
          <a:p>
            <a:pPr algn="ctr" eaLnBrk="1" hangingPunct="1">
              <a:spcBef>
                <a:spcPct val="0"/>
              </a:spcBef>
            </a:pPr>
            <a:r>
              <a:rPr lang="tr-TR" altLang="de-DE" sz="900" b="1" dirty="0">
                <a:solidFill>
                  <a:schemeClr val="bg1"/>
                </a:solidFill>
                <a:cs typeface="Arial" pitchFamily="34" charset="0"/>
              </a:rPr>
              <a:t>sadece</a:t>
            </a:r>
            <a:endParaRPr lang="en-US" altLang="de-DE" sz="9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421" name="Textplatzhalter 4"/>
          <p:cNvSpPr txBox="1">
            <a:spLocks/>
          </p:cNvSpPr>
          <p:nvPr/>
        </p:nvSpPr>
        <p:spPr bwMode="auto">
          <a:xfrm>
            <a:off x="4983163" y="5005388"/>
            <a:ext cx="6286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/>
            <a:r>
              <a:rPr lang="tr-TR" altLang="de-DE" sz="1000" b="1" dirty="0">
                <a:solidFill>
                  <a:schemeClr val="bg1"/>
                </a:solidFill>
                <a:cs typeface="Arial" pitchFamily="34" charset="0"/>
              </a:rPr>
              <a:t>yok</a:t>
            </a:r>
            <a:endParaRPr lang="en-US" altLang="de-DE" sz="1000" b="1" dirty="0">
              <a:solidFill>
                <a:schemeClr val="bg1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de-DE" sz="1000" b="1" dirty="0">
                <a:solidFill>
                  <a:schemeClr val="bg1"/>
                </a:solidFill>
                <a:cs typeface="Arial" pitchFamily="34" charset="0"/>
              </a:rPr>
              <a:t>8V/25N</a:t>
            </a:r>
          </a:p>
        </p:txBody>
      </p:sp>
      <p:sp>
        <p:nvSpPr>
          <p:cNvPr id="16422" name="Textplatzhalter 4"/>
          <p:cNvSpPr txBox="1">
            <a:spLocks/>
          </p:cNvSpPr>
          <p:nvPr/>
        </p:nvSpPr>
        <p:spPr bwMode="auto">
          <a:xfrm>
            <a:off x="7926389" y="3467101"/>
            <a:ext cx="727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/>
            <a:r>
              <a:rPr lang="tr-TR" altLang="de-DE" sz="800" b="1" dirty="0">
                <a:solidFill>
                  <a:schemeClr val="bg1"/>
                </a:solidFill>
                <a:cs typeface="Arial" pitchFamily="34" charset="0"/>
              </a:rPr>
              <a:t>Tavsiye edilmez</a:t>
            </a:r>
            <a:endParaRPr lang="en-US" altLang="de-DE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423" name="Textplatzhalter 4"/>
          <p:cNvSpPr txBox="1">
            <a:spLocks/>
          </p:cNvSpPr>
          <p:nvPr/>
        </p:nvSpPr>
        <p:spPr bwMode="auto">
          <a:xfrm>
            <a:off x="7926389" y="4502151"/>
            <a:ext cx="727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/>
            <a:r>
              <a:rPr lang="tr-TR" altLang="de-DE" sz="800" b="1" dirty="0">
                <a:solidFill>
                  <a:schemeClr val="bg1"/>
                </a:solidFill>
                <a:cs typeface="Arial" pitchFamily="34" charset="0"/>
              </a:rPr>
              <a:t>Tavsiye edilmez</a:t>
            </a:r>
            <a:endParaRPr lang="en-US" altLang="de-DE" sz="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424" name="Textfeld 2"/>
          <p:cNvSpPr txBox="1">
            <a:spLocks noChangeArrowheads="1"/>
          </p:cNvSpPr>
          <p:nvPr/>
        </p:nvSpPr>
        <p:spPr bwMode="auto">
          <a:xfrm>
            <a:off x="2071689" y="6027738"/>
            <a:ext cx="3616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tr-TR" altLang="de-DE" sz="1200" dirty="0">
                <a:cs typeface="Arial" pitchFamily="34" charset="0"/>
              </a:rPr>
              <a:t>Aynı uyumluluk sargısız kayışlar içinde geçerlidir</a:t>
            </a:r>
            <a:endParaRPr lang="en-US" altLang="de-DE" sz="1200" dirty="0">
              <a:cs typeface="Arial" pitchFamily="34" charset="0"/>
            </a:endParaRPr>
          </a:p>
        </p:txBody>
      </p:sp>
      <p:grpSp>
        <p:nvGrpSpPr>
          <p:cNvPr id="16425" name="Gruppieren 210"/>
          <p:cNvGrpSpPr>
            <a:grpSpLocks/>
          </p:cNvGrpSpPr>
          <p:nvPr/>
        </p:nvGrpSpPr>
        <p:grpSpPr bwMode="auto">
          <a:xfrm>
            <a:off x="6038851" y="2925763"/>
            <a:ext cx="1439863" cy="857250"/>
            <a:chOff x="2001561" y="1480494"/>
            <a:chExt cx="1439999" cy="856852"/>
          </a:xfrm>
        </p:grpSpPr>
        <p:grpSp>
          <p:nvGrpSpPr>
            <p:cNvPr id="16444" name="Gruppieren 211"/>
            <p:cNvGrpSpPr>
              <a:grpSpLocks/>
            </p:cNvGrpSpPr>
            <p:nvPr/>
          </p:nvGrpSpPr>
          <p:grpSpPr bwMode="auto">
            <a:xfrm>
              <a:off x="2001561" y="1480495"/>
              <a:ext cx="755999" cy="856851"/>
              <a:chOff x="1859480" y="1947988"/>
              <a:chExt cx="755999" cy="856851"/>
            </a:xfrm>
          </p:grpSpPr>
          <p:sp>
            <p:nvSpPr>
              <p:cNvPr id="143" name="Rechteck 142"/>
              <p:cNvSpPr/>
              <p:nvPr/>
            </p:nvSpPr>
            <p:spPr>
              <a:xfrm>
                <a:off x="1859480" y="1947987"/>
                <a:ext cx="71445" cy="856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4" name="Rechteck 143"/>
              <p:cNvSpPr/>
              <p:nvPr/>
            </p:nvSpPr>
            <p:spPr>
              <a:xfrm>
                <a:off x="1930925" y="2595386"/>
                <a:ext cx="209570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5" name="Rechteck 144"/>
              <p:cNvSpPr/>
              <p:nvPr/>
            </p:nvSpPr>
            <p:spPr>
              <a:xfrm>
                <a:off x="2334188" y="2595386"/>
                <a:ext cx="209570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6" name="Rechteck 145"/>
              <p:cNvSpPr/>
              <p:nvPr/>
            </p:nvSpPr>
            <p:spPr>
              <a:xfrm>
                <a:off x="2543757" y="1947987"/>
                <a:ext cx="71444" cy="856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7" name="Rechtwinkliges Dreieck 146"/>
              <p:cNvSpPr/>
              <p:nvPr/>
            </p:nvSpPr>
            <p:spPr>
              <a:xfrm>
                <a:off x="1930925" y="1947987"/>
                <a:ext cx="209570" cy="647399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8" name="Rechtwinkliges Dreieck 147"/>
              <p:cNvSpPr/>
              <p:nvPr/>
            </p:nvSpPr>
            <p:spPr>
              <a:xfrm flipH="1">
                <a:off x="2334188" y="1947987"/>
                <a:ext cx="209570" cy="647399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9" name="Rechteck 148"/>
              <p:cNvSpPr/>
              <p:nvPr/>
            </p:nvSpPr>
            <p:spPr>
              <a:xfrm>
                <a:off x="2140494" y="2595386"/>
                <a:ext cx="193693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6445" name="Gruppieren 212"/>
            <p:cNvGrpSpPr>
              <a:grpSpLocks/>
            </p:cNvGrpSpPr>
            <p:nvPr/>
          </p:nvGrpSpPr>
          <p:grpSpPr bwMode="auto">
            <a:xfrm>
              <a:off x="2685561" y="1480494"/>
              <a:ext cx="755999" cy="856851"/>
              <a:chOff x="1859480" y="1947988"/>
              <a:chExt cx="755999" cy="856851"/>
            </a:xfrm>
          </p:grpSpPr>
          <p:sp>
            <p:nvSpPr>
              <p:cNvPr id="136" name="Rechteck 135"/>
              <p:cNvSpPr/>
              <p:nvPr/>
            </p:nvSpPr>
            <p:spPr>
              <a:xfrm>
                <a:off x="1859758" y="1947988"/>
                <a:ext cx="71444" cy="856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37" name="Rechteck 136"/>
              <p:cNvSpPr/>
              <p:nvPr/>
            </p:nvSpPr>
            <p:spPr>
              <a:xfrm>
                <a:off x="1931202" y="2595387"/>
                <a:ext cx="209570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38" name="Rechteck 137"/>
              <p:cNvSpPr/>
              <p:nvPr/>
            </p:nvSpPr>
            <p:spPr>
              <a:xfrm>
                <a:off x="2334465" y="2595387"/>
                <a:ext cx="209570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39" name="Rechteck 138"/>
              <p:cNvSpPr/>
              <p:nvPr/>
            </p:nvSpPr>
            <p:spPr>
              <a:xfrm>
                <a:off x="2544034" y="1947988"/>
                <a:ext cx="71445" cy="856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0" name="Rechtwinkliges Dreieck 139"/>
              <p:cNvSpPr/>
              <p:nvPr/>
            </p:nvSpPr>
            <p:spPr>
              <a:xfrm>
                <a:off x="1931202" y="1947988"/>
                <a:ext cx="209570" cy="647399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1" name="Rechtwinkliges Dreieck 140"/>
              <p:cNvSpPr/>
              <p:nvPr/>
            </p:nvSpPr>
            <p:spPr>
              <a:xfrm flipH="1">
                <a:off x="2334465" y="1947988"/>
                <a:ext cx="209570" cy="647399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2" name="Rechteck 141"/>
              <p:cNvSpPr/>
              <p:nvPr/>
            </p:nvSpPr>
            <p:spPr>
              <a:xfrm>
                <a:off x="2140771" y="2595387"/>
                <a:ext cx="193693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  <p:grpSp>
        <p:nvGrpSpPr>
          <p:cNvPr id="16426" name="Gruppieren 210"/>
          <p:cNvGrpSpPr>
            <a:grpSpLocks/>
          </p:cNvGrpSpPr>
          <p:nvPr/>
        </p:nvGrpSpPr>
        <p:grpSpPr bwMode="auto">
          <a:xfrm>
            <a:off x="6038851" y="3963988"/>
            <a:ext cx="1439863" cy="857250"/>
            <a:chOff x="2001561" y="1480494"/>
            <a:chExt cx="1439999" cy="856852"/>
          </a:xfrm>
        </p:grpSpPr>
        <p:grpSp>
          <p:nvGrpSpPr>
            <p:cNvPr id="16428" name="Gruppieren 211"/>
            <p:cNvGrpSpPr>
              <a:grpSpLocks/>
            </p:cNvGrpSpPr>
            <p:nvPr/>
          </p:nvGrpSpPr>
          <p:grpSpPr bwMode="auto">
            <a:xfrm>
              <a:off x="2001561" y="1480495"/>
              <a:ext cx="755999" cy="856851"/>
              <a:chOff x="1859480" y="1947988"/>
              <a:chExt cx="755999" cy="856851"/>
            </a:xfrm>
          </p:grpSpPr>
          <p:sp>
            <p:nvSpPr>
              <p:cNvPr id="223" name="Rechteck 222"/>
              <p:cNvSpPr/>
              <p:nvPr/>
            </p:nvSpPr>
            <p:spPr>
              <a:xfrm>
                <a:off x="1859480" y="1947987"/>
                <a:ext cx="71445" cy="856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4" name="Rechteck 223"/>
              <p:cNvSpPr/>
              <p:nvPr/>
            </p:nvSpPr>
            <p:spPr>
              <a:xfrm>
                <a:off x="1930925" y="2595386"/>
                <a:ext cx="209570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5" name="Rechteck 224"/>
              <p:cNvSpPr/>
              <p:nvPr/>
            </p:nvSpPr>
            <p:spPr>
              <a:xfrm>
                <a:off x="2334188" y="2595386"/>
                <a:ext cx="209570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6" name="Rechteck 225"/>
              <p:cNvSpPr/>
              <p:nvPr/>
            </p:nvSpPr>
            <p:spPr>
              <a:xfrm>
                <a:off x="2543757" y="1947987"/>
                <a:ext cx="71444" cy="856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7" name="Rechtwinkliges Dreieck 226"/>
              <p:cNvSpPr/>
              <p:nvPr/>
            </p:nvSpPr>
            <p:spPr>
              <a:xfrm>
                <a:off x="1930925" y="1947987"/>
                <a:ext cx="209570" cy="647399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8" name="Rechtwinkliges Dreieck 227"/>
              <p:cNvSpPr/>
              <p:nvPr/>
            </p:nvSpPr>
            <p:spPr>
              <a:xfrm flipH="1">
                <a:off x="2334188" y="1947987"/>
                <a:ext cx="209570" cy="647399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9" name="Rechteck 228"/>
              <p:cNvSpPr/>
              <p:nvPr/>
            </p:nvSpPr>
            <p:spPr>
              <a:xfrm>
                <a:off x="2140494" y="2595386"/>
                <a:ext cx="193693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6429" name="Gruppieren 212"/>
            <p:cNvGrpSpPr>
              <a:grpSpLocks/>
            </p:cNvGrpSpPr>
            <p:nvPr/>
          </p:nvGrpSpPr>
          <p:grpSpPr bwMode="auto">
            <a:xfrm>
              <a:off x="2685561" y="1480494"/>
              <a:ext cx="755999" cy="856851"/>
              <a:chOff x="1859480" y="1947988"/>
              <a:chExt cx="755999" cy="856851"/>
            </a:xfrm>
          </p:grpSpPr>
          <p:sp>
            <p:nvSpPr>
              <p:cNvPr id="214" name="Rechteck 213"/>
              <p:cNvSpPr/>
              <p:nvPr/>
            </p:nvSpPr>
            <p:spPr>
              <a:xfrm>
                <a:off x="1859758" y="1947988"/>
                <a:ext cx="71444" cy="856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5" name="Rechteck 214"/>
              <p:cNvSpPr/>
              <p:nvPr/>
            </p:nvSpPr>
            <p:spPr>
              <a:xfrm>
                <a:off x="1931202" y="2595387"/>
                <a:ext cx="209570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6" name="Rechteck 215"/>
              <p:cNvSpPr/>
              <p:nvPr/>
            </p:nvSpPr>
            <p:spPr>
              <a:xfrm>
                <a:off x="2334465" y="2595387"/>
                <a:ext cx="209570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7" name="Rechteck 216"/>
              <p:cNvSpPr/>
              <p:nvPr/>
            </p:nvSpPr>
            <p:spPr>
              <a:xfrm>
                <a:off x="2544034" y="1947988"/>
                <a:ext cx="71445" cy="856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8" name="Rechtwinkliges Dreieck 217"/>
              <p:cNvSpPr/>
              <p:nvPr/>
            </p:nvSpPr>
            <p:spPr>
              <a:xfrm>
                <a:off x="1931202" y="1947988"/>
                <a:ext cx="209570" cy="647399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9" name="Rechtwinkliges Dreieck 218"/>
              <p:cNvSpPr/>
              <p:nvPr/>
            </p:nvSpPr>
            <p:spPr>
              <a:xfrm flipH="1">
                <a:off x="2334465" y="1947988"/>
                <a:ext cx="209570" cy="647399"/>
              </a:xfrm>
              <a:prstGeom prst="rt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2" name="Rechteck 221"/>
              <p:cNvSpPr/>
              <p:nvPr/>
            </p:nvSpPr>
            <p:spPr>
              <a:xfrm>
                <a:off x="2140771" y="2595387"/>
                <a:ext cx="193693" cy="2094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ap="rnd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  <p:sp>
        <p:nvSpPr>
          <p:cNvPr id="16427" name="Textplatzhalter 4"/>
          <p:cNvSpPr txBox="1">
            <a:spLocks/>
          </p:cNvSpPr>
          <p:nvPr/>
        </p:nvSpPr>
        <p:spPr bwMode="auto">
          <a:xfrm>
            <a:off x="6791326" y="2838450"/>
            <a:ext cx="612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/>
            <a:r>
              <a:rPr lang="tr-TR" altLang="de-DE" sz="1000" b="1" dirty="0">
                <a:solidFill>
                  <a:schemeClr val="bg1"/>
                </a:solidFill>
                <a:cs typeface="Arial" pitchFamily="34" charset="0"/>
              </a:rPr>
              <a:t>2 kanala kadar</a:t>
            </a:r>
            <a:endParaRPr lang="en-US" altLang="de-DE" sz="1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V-KAYIŞI UZUNLUK GÖSTERİMİ</a:t>
            </a:r>
            <a:endParaRPr lang="en-US" dirty="0">
              <a:ea typeface="+mj-ea"/>
            </a:endParaRPr>
          </a:p>
        </p:txBody>
      </p:sp>
      <p:sp>
        <p:nvSpPr>
          <p:cNvPr id="17411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17413" name="Gruppieren 1"/>
          <p:cNvGrpSpPr>
            <a:grpSpLocks noChangeAspect="1"/>
          </p:cNvGrpSpPr>
          <p:nvPr/>
        </p:nvGrpSpPr>
        <p:grpSpPr bwMode="auto">
          <a:xfrm>
            <a:off x="3544888" y="1900239"/>
            <a:ext cx="3668712" cy="3667125"/>
            <a:chOff x="2641212" y="2272420"/>
            <a:chExt cx="3960000" cy="3960000"/>
          </a:xfrm>
        </p:grpSpPr>
        <p:grpSp>
          <p:nvGrpSpPr>
            <p:cNvPr id="17422" name="Gruppieren 19"/>
            <p:cNvGrpSpPr>
              <a:grpSpLocks noChangeAspect="1"/>
            </p:cNvGrpSpPr>
            <p:nvPr/>
          </p:nvGrpSpPr>
          <p:grpSpPr bwMode="auto">
            <a:xfrm>
              <a:off x="4298552" y="2272420"/>
              <a:ext cx="645319" cy="562376"/>
              <a:chOff x="2912243" y="2906171"/>
              <a:chExt cx="2754000" cy="2401634"/>
            </a:xfrm>
          </p:grpSpPr>
          <p:sp>
            <p:nvSpPr>
              <p:cNvPr id="7" name="Trapezoid 6"/>
              <p:cNvSpPr/>
              <p:nvPr/>
            </p:nvSpPr>
            <p:spPr>
              <a:xfrm rot="10800000">
                <a:off x="2910778" y="2906171"/>
                <a:ext cx="2756934" cy="2401247"/>
              </a:xfrm>
              <a:prstGeom prst="trapezoid">
                <a:avLst>
                  <a:gd name="adj" fmla="val 3771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8" name="Trapezoid 7"/>
              <p:cNvSpPr/>
              <p:nvPr/>
            </p:nvSpPr>
            <p:spPr>
              <a:xfrm rot="10800000">
                <a:off x="2983906" y="2957415"/>
                <a:ext cx="2610678" cy="2291436"/>
              </a:xfrm>
              <a:prstGeom prst="trapezoid">
                <a:avLst>
                  <a:gd name="adj" fmla="val 37710"/>
                </a:avLst>
              </a:prstGeom>
              <a:solidFill>
                <a:schemeClr val="accent5"/>
              </a:solidFill>
              <a:ln w="190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3810257" y="3301498"/>
                <a:ext cx="219385" cy="2196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3444616" y="3301498"/>
                <a:ext cx="226695" cy="2196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4175898" y="3301498"/>
                <a:ext cx="226695" cy="2196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4548849" y="3301498"/>
                <a:ext cx="219385" cy="2196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4914490" y="3301498"/>
                <a:ext cx="219385" cy="2196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17423" name="Oval 8"/>
            <p:cNvSpPr>
              <a:spLocks noChangeArrowheads="1"/>
            </p:cNvSpPr>
            <p:nvPr/>
          </p:nvSpPr>
          <p:spPr bwMode="auto">
            <a:xfrm>
              <a:off x="2641212" y="2272420"/>
              <a:ext cx="3960000" cy="396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 sz="2400">
                <a:solidFill>
                  <a:schemeClr val="tx1"/>
                </a:solidFill>
              </a:endParaRPr>
            </a:p>
          </p:txBody>
        </p:sp>
        <p:sp>
          <p:nvSpPr>
            <p:cNvPr id="17424" name="Oval 10"/>
            <p:cNvSpPr>
              <a:spLocks noChangeArrowheads="1"/>
            </p:cNvSpPr>
            <p:nvPr/>
          </p:nvSpPr>
          <p:spPr bwMode="auto">
            <a:xfrm>
              <a:off x="3202997" y="2834797"/>
              <a:ext cx="2836800" cy="28368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 sz="2400">
                <a:solidFill>
                  <a:schemeClr val="tx1"/>
                </a:solidFill>
              </a:endParaRPr>
            </a:p>
          </p:txBody>
        </p:sp>
        <p:sp>
          <p:nvSpPr>
            <p:cNvPr id="17425" name="Oval 10"/>
            <p:cNvSpPr>
              <a:spLocks noChangeArrowheads="1"/>
            </p:cNvSpPr>
            <p:nvPr/>
          </p:nvSpPr>
          <p:spPr bwMode="auto">
            <a:xfrm>
              <a:off x="2749211" y="2380420"/>
              <a:ext cx="3744000" cy="3744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 sz="2400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4508975" y="2364991"/>
              <a:ext cx="51406" cy="51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4423298" y="2364991"/>
              <a:ext cx="53119" cy="51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Ellipse 18"/>
            <p:cNvSpPr/>
            <p:nvPr/>
          </p:nvSpPr>
          <p:spPr bwMode="auto">
            <a:xfrm>
              <a:off x="4594652" y="2364991"/>
              <a:ext cx="53119" cy="51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" name="Ellipse 19"/>
            <p:cNvSpPr/>
            <p:nvPr/>
          </p:nvSpPr>
          <p:spPr bwMode="auto">
            <a:xfrm>
              <a:off x="4682043" y="2364991"/>
              <a:ext cx="51406" cy="51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" name="Ellipse 20"/>
            <p:cNvSpPr/>
            <p:nvPr/>
          </p:nvSpPr>
          <p:spPr bwMode="auto">
            <a:xfrm>
              <a:off x="4767720" y="2364991"/>
              <a:ext cx="51406" cy="51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7414" name="Line 12"/>
          <p:cNvSpPr>
            <a:spLocks noChangeShapeType="1"/>
          </p:cNvSpPr>
          <p:nvPr/>
        </p:nvSpPr>
        <p:spPr bwMode="auto">
          <a:xfrm flipV="1">
            <a:off x="3090864" y="2014538"/>
            <a:ext cx="210502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5" name="Line 13"/>
          <p:cNvSpPr>
            <a:spLocks noChangeShapeType="1"/>
          </p:cNvSpPr>
          <p:nvPr/>
        </p:nvSpPr>
        <p:spPr bwMode="auto">
          <a:xfrm flipV="1">
            <a:off x="2536826" y="1900238"/>
            <a:ext cx="28432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6" name="Line 18"/>
          <p:cNvSpPr>
            <a:spLocks noChangeShapeType="1"/>
          </p:cNvSpPr>
          <p:nvPr/>
        </p:nvSpPr>
        <p:spPr bwMode="auto">
          <a:xfrm flipV="1">
            <a:off x="3600451" y="2408238"/>
            <a:ext cx="16748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7" name="Text Box 22"/>
          <p:cNvSpPr txBox="1">
            <a:spLocks noChangeArrowheads="1"/>
          </p:cNvSpPr>
          <p:nvPr/>
        </p:nvSpPr>
        <p:spPr bwMode="auto">
          <a:xfrm>
            <a:off x="2051051" y="1895476"/>
            <a:ext cx="485775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de-DE" sz="2400" b="1">
                <a:solidFill>
                  <a:schemeClr val="bg1"/>
                </a:solidFill>
              </a:rPr>
              <a:t>L</a:t>
            </a:r>
            <a:r>
              <a:rPr lang="en-GB" altLang="de-DE" sz="2400" b="1" baseline="-25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418" name="Text Box 25"/>
          <p:cNvSpPr txBox="1">
            <a:spLocks noChangeArrowheads="1"/>
          </p:cNvSpPr>
          <p:nvPr/>
        </p:nvSpPr>
        <p:spPr bwMode="auto">
          <a:xfrm>
            <a:off x="2605089" y="2006601"/>
            <a:ext cx="496887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de-DE" sz="2400" b="1">
                <a:solidFill>
                  <a:schemeClr val="bg1"/>
                </a:solidFill>
              </a:rPr>
              <a:t>L</a:t>
            </a:r>
            <a:r>
              <a:rPr lang="en-GB" altLang="de-DE" sz="2400" b="1" baseline="-2500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7419" name="Text Box 28"/>
          <p:cNvSpPr txBox="1">
            <a:spLocks noChangeArrowheads="1"/>
          </p:cNvSpPr>
          <p:nvPr/>
        </p:nvSpPr>
        <p:spPr bwMode="auto">
          <a:xfrm>
            <a:off x="3170238" y="2403476"/>
            <a:ext cx="430212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de-DE" sz="2400" b="1">
                <a:solidFill>
                  <a:schemeClr val="bg1"/>
                </a:solidFill>
              </a:rPr>
              <a:t>L</a:t>
            </a:r>
            <a:r>
              <a:rPr lang="en-GB" altLang="de-DE" sz="2400" b="1" baseline="-2500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17420" name="Textplatzhalter 2"/>
          <p:cNvSpPr txBox="1">
            <a:spLocks/>
          </p:cNvSpPr>
          <p:nvPr/>
        </p:nvSpPr>
        <p:spPr bwMode="auto">
          <a:xfrm>
            <a:off x="7556501" y="1851025"/>
            <a:ext cx="3467099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r>
              <a:rPr lang="en-US" altLang="de-DE" dirty="0">
                <a:cs typeface="Arial" pitchFamily="34" charset="0"/>
              </a:rPr>
              <a:t>L</a:t>
            </a:r>
            <a:r>
              <a:rPr lang="en-US" altLang="de-DE" baseline="-25000" dirty="0">
                <a:cs typeface="Arial" pitchFamily="34" charset="0"/>
              </a:rPr>
              <a:t>a   </a:t>
            </a:r>
            <a:r>
              <a:rPr lang="tr-TR" altLang="de-DE" dirty="0">
                <a:solidFill>
                  <a:schemeClr val="tx1"/>
                </a:solidFill>
                <a:cs typeface="Arial" pitchFamily="34" charset="0"/>
              </a:rPr>
              <a:t>dış uzunluk (dış çevre)</a:t>
            </a:r>
            <a:endParaRPr lang="de-DE" altLang="de-DE" dirty="0">
              <a:solidFill>
                <a:schemeClr val="tx1"/>
              </a:solidFill>
              <a:cs typeface="Arial" pitchFamily="34" charset="0"/>
            </a:endParaRPr>
          </a:p>
          <a:p>
            <a:endParaRPr lang="en-US" altLang="de-DE" dirty="0">
              <a:cs typeface="Arial" pitchFamily="34" charset="0"/>
            </a:endParaRPr>
          </a:p>
          <a:p>
            <a:r>
              <a:rPr lang="en-US" altLang="de-DE" dirty="0" err="1">
                <a:cs typeface="Arial" pitchFamily="34" charset="0"/>
              </a:rPr>
              <a:t>L</a:t>
            </a:r>
            <a:r>
              <a:rPr lang="en-US" altLang="de-DE" baseline="-25000" dirty="0" err="1">
                <a:cs typeface="Arial" pitchFamily="34" charset="0"/>
              </a:rPr>
              <a:t>d</a:t>
            </a:r>
            <a:r>
              <a:rPr lang="en-US" altLang="de-DE" baseline="-25000" dirty="0">
                <a:cs typeface="Arial" pitchFamily="34" charset="0"/>
              </a:rPr>
              <a:t>  </a:t>
            </a:r>
            <a:r>
              <a:rPr lang="tr-TR" altLang="de-DE" dirty="0" smtClean="0">
                <a:solidFill>
                  <a:schemeClr val="tx1"/>
                </a:solidFill>
                <a:cs typeface="Arial" pitchFamily="34" charset="0"/>
              </a:rPr>
              <a:t>etkin=nominal uzunluk</a:t>
            </a:r>
            <a:r>
              <a:rPr lang="de-DE" altLang="de-DE" dirty="0" smtClean="0">
                <a:solidFill>
                  <a:schemeClr val="tx1"/>
                </a:solidFill>
                <a:cs typeface="Arial" pitchFamily="34" charset="0"/>
              </a:rPr>
              <a:t>*</a:t>
            </a:r>
            <a:endParaRPr lang="tr-TR" altLang="de-DE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tr-TR" altLang="de-DE" dirty="0">
                <a:solidFill>
                  <a:schemeClr val="tx1"/>
                </a:solidFill>
                <a:cs typeface="Arial" pitchFamily="34" charset="0"/>
              </a:rPr>
              <a:t>(referans çevresi)*</a:t>
            </a:r>
            <a:endParaRPr lang="de-DE" altLang="de-DE" dirty="0">
              <a:solidFill>
                <a:schemeClr val="tx1"/>
              </a:solidFill>
              <a:cs typeface="Arial" pitchFamily="34" charset="0"/>
            </a:endParaRPr>
          </a:p>
          <a:p>
            <a:endParaRPr lang="en-US" altLang="de-DE" dirty="0">
              <a:cs typeface="Arial" pitchFamily="34" charset="0"/>
            </a:endParaRPr>
          </a:p>
          <a:p>
            <a:r>
              <a:rPr lang="en-US" altLang="de-DE" dirty="0">
                <a:cs typeface="Arial" pitchFamily="34" charset="0"/>
              </a:rPr>
              <a:t>L</a:t>
            </a:r>
            <a:r>
              <a:rPr lang="en-US" altLang="de-DE" baseline="-25000" dirty="0">
                <a:cs typeface="Arial" pitchFamily="34" charset="0"/>
              </a:rPr>
              <a:t>i   </a:t>
            </a:r>
            <a:r>
              <a:rPr lang="tr-TR" altLang="de-DE" dirty="0">
                <a:solidFill>
                  <a:schemeClr val="tx1"/>
                </a:solidFill>
                <a:cs typeface="Arial" pitchFamily="34" charset="0"/>
              </a:rPr>
              <a:t>iç uzunluk </a:t>
            </a:r>
          </a:p>
          <a:p>
            <a:r>
              <a:rPr lang="tr-TR" altLang="de-DE" dirty="0">
                <a:solidFill>
                  <a:schemeClr val="tx1"/>
                </a:solidFill>
                <a:cs typeface="Arial" pitchFamily="34" charset="0"/>
              </a:rPr>
              <a:t>(iç çevre)</a:t>
            </a:r>
          </a:p>
          <a:p>
            <a:endParaRPr lang="de-DE" altLang="de-DE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 kayIşlarInIn yapIsI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146298"/>
            <a:ext cx="2914822" cy="1925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0" y="2196341"/>
            <a:ext cx="3897047" cy="1895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473" y="2166141"/>
            <a:ext cx="2747648" cy="1925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09600" y="4377531"/>
            <a:ext cx="29083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Üst Tabaka-Çapraz lifli </a:t>
            </a:r>
            <a:r>
              <a:rPr lang="tr-TR" sz="1600" dirty="0" err="1" smtClean="0"/>
              <a:t>kloropen</a:t>
            </a:r>
            <a:endParaRPr lang="tr-T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Polyester </a:t>
            </a:r>
            <a:r>
              <a:rPr lang="tr-TR" sz="1600" dirty="0" err="1" smtClean="0"/>
              <a:t>kord</a:t>
            </a:r>
            <a:r>
              <a:rPr lang="tr-TR" sz="1600" dirty="0" smtClean="0"/>
              <a:t>/</a:t>
            </a:r>
            <a:r>
              <a:rPr lang="tr-TR" sz="1600" dirty="0" err="1" smtClean="0"/>
              <a:t>Aramid</a:t>
            </a:r>
            <a:endParaRPr lang="tr-T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Çapraz lifli </a:t>
            </a:r>
            <a:r>
              <a:rPr lang="tr-TR" sz="1600" dirty="0" err="1" smtClean="0"/>
              <a:t>kloropen</a:t>
            </a:r>
            <a:endParaRPr lang="tr-T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Bez kaplama</a:t>
            </a:r>
            <a:endParaRPr lang="tr-T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058151" y="4377531"/>
            <a:ext cx="290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Üst yüzey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Üst Tabaka-Çapraz lifli </a:t>
            </a:r>
            <a:r>
              <a:rPr lang="tr-TR" sz="1600" dirty="0" err="1" smtClean="0"/>
              <a:t>kloropen</a:t>
            </a:r>
            <a:endParaRPr lang="tr-T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Polyester </a:t>
            </a:r>
            <a:r>
              <a:rPr lang="tr-TR" sz="1600" dirty="0" err="1" smtClean="0"/>
              <a:t>kord</a:t>
            </a:r>
            <a:r>
              <a:rPr lang="tr-TR" sz="1600" dirty="0" smtClean="0"/>
              <a:t>/</a:t>
            </a:r>
            <a:r>
              <a:rPr lang="tr-TR" sz="1600" dirty="0" err="1" smtClean="0"/>
              <a:t>Aramid</a:t>
            </a:r>
            <a:endParaRPr lang="tr-T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Çapraz lifli </a:t>
            </a:r>
            <a:r>
              <a:rPr lang="tr-TR" sz="1600" dirty="0" err="1" smtClean="0"/>
              <a:t>kloropen</a:t>
            </a:r>
            <a:endParaRPr lang="tr-T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Kumaş kaplama</a:t>
            </a:r>
            <a:endParaRPr lang="tr-TR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3875" y="4426960"/>
            <a:ext cx="29083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Üst Tabaka-Çapraz lifli </a:t>
            </a:r>
            <a:r>
              <a:rPr lang="tr-TR" sz="1600" dirty="0" err="1" smtClean="0"/>
              <a:t>kloropen</a:t>
            </a:r>
            <a:endParaRPr lang="tr-T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Polyester </a:t>
            </a:r>
            <a:r>
              <a:rPr lang="tr-TR" sz="1600" dirty="0" err="1" smtClean="0"/>
              <a:t>kord</a:t>
            </a:r>
            <a:r>
              <a:rPr lang="tr-TR" sz="1600" dirty="0" smtClean="0"/>
              <a:t>/</a:t>
            </a:r>
            <a:r>
              <a:rPr lang="tr-TR" sz="1600" dirty="0" err="1" smtClean="0"/>
              <a:t>aramid</a:t>
            </a:r>
            <a:endParaRPr lang="tr-T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EPDM/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Çapraz lifli </a:t>
            </a:r>
            <a:r>
              <a:rPr lang="tr-TR" sz="1600" dirty="0" err="1" smtClean="0"/>
              <a:t>kloropen</a:t>
            </a:r>
            <a:r>
              <a:rPr lang="tr-TR" sz="1600" dirty="0" smtClean="0"/>
              <a:t>/EPDM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/>
              <a:t>Diş</a:t>
            </a:r>
            <a:endParaRPr lang="tr-TR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308522" y="2146298"/>
            <a:ext cx="434360" cy="34729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232322" y="1644456"/>
            <a:ext cx="576620" cy="538395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60700" y="2684569"/>
            <a:ext cx="649152" cy="54123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22600" y="3500516"/>
            <a:ext cx="720282" cy="45362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08942" y="1422400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23" name="TextBox 22"/>
          <p:cNvSpPr txBox="1"/>
          <p:nvPr/>
        </p:nvSpPr>
        <p:spPr>
          <a:xfrm>
            <a:off x="3808942" y="1888550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08942" y="2404002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</a:t>
            </a:r>
            <a:endParaRPr lang="tr-TR" dirty="0"/>
          </a:p>
        </p:txBody>
      </p:sp>
      <p:sp>
        <p:nvSpPr>
          <p:cNvPr id="25" name="TextBox 24"/>
          <p:cNvSpPr txBox="1"/>
          <p:nvPr/>
        </p:nvSpPr>
        <p:spPr>
          <a:xfrm>
            <a:off x="3808942" y="3155448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756400" y="1738641"/>
            <a:ext cx="618152" cy="51924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848475" y="1979290"/>
            <a:ext cx="584200" cy="46615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848475" y="2297355"/>
            <a:ext cx="584200" cy="46615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856412" y="2819849"/>
            <a:ext cx="584200" cy="46615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733335" y="3470838"/>
            <a:ext cx="584200" cy="46615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440612" y="1391085"/>
            <a:ext cx="2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38" name="TextBox 37"/>
          <p:cNvSpPr txBox="1"/>
          <p:nvPr/>
        </p:nvSpPr>
        <p:spPr>
          <a:xfrm>
            <a:off x="7440612" y="1703884"/>
            <a:ext cx="2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39" name="TextBox 38"/>
          <p:cNvSpPr txBox="1"/>
          <p:nvPr/>
        </p:nvSpPr>
        <p:spPr>
          <a:xfrm>
            <a:off x="7440612" y="2112689"/>
            <a:ext cx="2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</a:t>
            </a:r>
            <a:endParaRPr lang="tr-TR" dirty="0"/>
          </a:p>
        </p:txBody>
      </p:sp>
      <p:sp>
        <p:nvSpPr>
          <p:cNvPr id="40" name="TextBox 39"/>
          <p:cNvSpPr txBox="1"/>
          <p:nvPr/>
        </p:nvSpPr>
        <p:spPr>
          <a:xfrm>
            <a:off x="7425842" y="2610885"/>
            <a:ext cx="2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4</a:t>
            </a:r>
            <a:endParaRPr lang="tr-TR" dirty="0"/>
          </a:p>
        </p:txBody>
      </p:sp>
      <p:sp>
        <p:nvSpPr>
          <p:cNvPr id="41" name="TextBox 40"/>
          <p:cNvSpPr txBox="1"/>
          <p:nvPr/>
        </p:nvSpPr>
        <p:spPr>
          <a:xfrm>
            <a:off x="7404008" y="3157316"/>
            <a:ext cx="21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5</a:t>
            </a:r>
            <a:endParaRPr lang="tr-TR" dirty="0"/>
          </a:p>
        </p:txBody>
      </p:sp>
      <p:sp>
        <p:nvSpPr>
          <p:cNvPr id="43" name="TextBox 42"/>
          <p:cNvSpPr txBox="1"/>
          <p:nvPr/>
        </p:nvSpPr>
        <p:spPr>
          <a:xfrm>
            <a:off x="8058150" y="6002073"/>
            <a:ext cx="364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err="1" smtClean="0">
                <a:solidFill>
                  <a:srgbClr val="FF0000"/>
                </a:solidFill>
              </a:rPr>
              <a:t>NOT:Kayış</a:t>
            </a:r>
            <a:r>
              <a:rPr lang="tr-TR" sz="1200" b="1" dirty="0" smtClean="0">
                <a:solidFill>
                  <a:srgbClr val="FF0000"/>
                </a:solidFill>
              </a:rPr>
              <a:t> özelliklerine göre iç yapısı ve </a:t>
            </a:r>
            <a:r>
              <a:rPr lang="tr-TR" sz="1200" b="1" dirty="0" err="1" smtClean="0">
                <a:solidFill>
                  <a:srgbClr val="FF0000"/>
                </a:solidFill>
              </a:rPr>
              <a:t>komponentleri</a:t>
            </a:r>
            <a:r>
              <a:rPr lang="tr-TR" sz="1200" b="1" dirty="0" smtClean="0">
                <a:solidFill>
                  <a:srgbClr val="FF0000"/>
                </a:solidFill>
              </a:rPr>
              <a:t> değişkenlik gösterir.</a:t>
            </a:r>
            <a:endParaRPr lang="tr-TR" sz="12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0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2" grpId="0"/>
      <p:bldP spid="23" grpId="0"/>
      <p:bldP spid="24" grpId="0"/>
      <p:bldP spid="25" grpId="0"/>
      <p:bldP spid="36" grpId="0"/>
      <p:bldP spid="38" grpId="0"/>
      <p:bldP spid="39" grpId="0"/>
      <p:bldP spid="40" grpId="0"/>
      <p:bldP spid="41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SARGILI V-KAYIŞLARI VE BİRLEŞİK KAYIŞLAR</a:t>
            </a:r>
            <a:endParaRPr lang="en-US" dirty="0">
              <a:ea typeface="+mj-ea"/>
            </a:endParaRPr>
          </a:p>
        </p:txBody>
      </p:sp>
      <p:sp>
        <p:nvSpPr>
          <p:cNvPr id="19459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</a:t>
            </a:r>
            <a:endParaRPr lang="de-DE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461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VB </a:t>
            </a:r>
            <a:r>
              <a:rPr lang="de-DE" cap="none" dirty="0">
                <a:ea typeface="+mj-ea"/>
              </a:rPr>
              <a:t>S=C </a:t>
            </a:r>
            <a:r>
              <a:rPr lang="de-DE" cap="none" dirty="0" smtClean="0">
                <a:ea typeface="+mj-ea"/>
              </a:rPr>
              <a:t>plus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/>
            </a:r>
            <a:br>
              <a:rPr lang="de-DE" dirty="0" smtClean="0">
                <a:solidFill>
                  <a:schemeClr val="accent5"/>
                </a:solidFill>
                <a:ea typeface="+mj-ea"/>
              </a:rPr>
            </a:b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 </a:t>
            </a:r>
            <a:r>
              <a:rPr lang="de-DE" dirty="0" err="1" smtClean="0">
                <a:solidFill>
                  <a:schemeClr val="accent5"/>
                </a:solidFill>
                <a:ea typeface="+mj-ea"/>
              </a:rPr>
              <a:t>kb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 / VB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24579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4581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600" dirty="0">
                <a:cs typeface="Arial" pitchFamily="34" charset="0"/>
              </a:rPr>
              <a:t>Profil ve boy aralığı</a:t>
            </a:r>
            <a:endParaRPr lang="en-US" altLang="de-DE" sz="16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5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Y/6, 8, Z/10, A/13, B/17, 20, C/22, 25, D/32, E/40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200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21000 mm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*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KB 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profil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ler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A, B, C, D, E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smtClean="0"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18000 mm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*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 kadar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62574" y="1882775"/>
            <a:ext cx="5851525" cy="219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>
                <a:cs typeface="+mn-cs"/>
              </a:rPr>
              <a:t>Klasik sargılı </a:t>
            </a:r>
            <a:r>
              <a:rPr lang="en-US" sz="2000" dirty="0">
                <a:cs typeface="+mn-cs"/>
              </a:rPr>
              <a:t>V-</a:t>
            </a:r>
            <a:r>
              <a:rPr lang="tr-TR" sz="2000" dirty="0">
                <a:cs typeface="+mn-cs"/>
              </a:rPr>
              <a:t>kayışı</a:t>
            </a:r>
            <a:endParaRPr lang="en-US" sz="2000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>
                <a:cs typeface="+mn-cs"/>
              </a:rPr>
              <a:t>Polyester </a:t>
            </a:r>
            <a:r>
              <a:rPr lang="tr-TR" dirty="0" smtClean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r>
              <a:rPr lang="en-US" dirty="0" smtClean="0">
                <a:cs typeface="+mn-cs"/>
              </a:rPr>
              <a:t> 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Dar kesitlilere nazaran daha esnek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/>
              <a:t>Endüstriyel uygulamalar için özel olarak </a:t>
            </a:r>
            <a:r>
              <a:rPr lang="tr-TR" dirty="0" smtClean="0"/>
              <a:t>geliştirilmiştir ve bahçe - tarım makinelerinde kullanılır.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V-</a:t>
            </a:r>
            <a:r>
              <a:rPr lang="tr-TR" dirty="0" err="1" smtClean="0">
                <a:cs typeface="+mn-cs"/>
              </a:rPr>
              <a:t>Flat</a:t>
            </a:r>
            <a:r>
              <a:rPr lang="tr-TR" dirty="0" smtClean="0">
                <a:cs typeface="+mn-cs"/>
              </a:rPr>
              <a:t> Kasnaklarda kullanmaya uygundur.</a:t>
            </a:r>
            <a:endParaRPr lang="de-DE" dirty="0">
              <a:cs typeface="+mn-cs"/>
            </a:endParaRPr>
          </a:p>
        </p:txBody>
      </p:sp>
      <p:pic>
        <p:nvPicPr>
          <p:cNvPr id="24583" name="Picture 15" descr="C:\Users\MUrgelles\Desktop\Bilder ppt Mediathek\IND_KB_SK_GB_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9" y="1758258"/>
            <a:ext cx="2879725" cy="250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platzhalter 4"/>
          <p:cNvSpPr txBox="1">
            <a:spLocks/>
          </p:cNvSpPr>
          <p:nvPr/>
        </p:nvSpPr>
        <p:spPr bwMode="auto">
          <a:xfrm>
            <a:off x="1936752" y="5116810"/>
            <a:ext cx="1839911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 </a:t>
            </a:r>
            <a:r>
              <a:rPr lang="de-DE" altLang="de-DE" sz="1800" dirty="0" smtClean="0">
                <a:cs typeface="Arial" pitchFamily="34" charset="0"/>
              </a:rPr>
              <a:t> </a:t>
            </a:r>
          </a:p>
          <a:p>
            <a:pPr eaLnBrk="1" hangingPunct="1"/>
            <a:r>
              <a:rPr lang="de-DE" altLang="de-DE" sz="1800" dirty="0" smtClean="0">
                <a:cs typeface="Arial" pitchFamily="34" charset="0"/>
              </a:rPr>
              <a:t>-40</a:t>
            </a:r>
            <a:r>
              <a:rPr lang="en-US" altLang="de-DE" sz="1800" dirty="0" smtClean="0">
                <a:cs typeface="Arial" pitchFamily="34" charset="0"/>
              </a:rPr>
              <a:t> ̊C </a:t>
            </a:r>
            <a:r>
              <a:rPr lang="tr-TR" altLang="de-DE" sz="1800" dirty="0" smtClean="0">
                <a:cs typeface="Arial" pitchFamily="34" charset="0"/>
              </a:rPr>
              <a:t>ile</a:t>
            </a:r>
            <a:r>
              <a:rPr lang="de-DE" altLang="de-DE" sz="1800" dirty="0" smtClean="0">
                <a:cs typeface="Arial" pitchFamily="34" charset="0"/>
              </a:rPr>
              <a:t> +70</a:t>
            </a:r>
            <a:r>
              <a:rPr lang="en-US" altLang="de-DE" sz="1800" dirty="0" smtClean="0">
                <a:cs typeface="Arial" pitchFamily="34" charset="0"/>
              </a:rPr>
              <a:t> ̊C</a:t>
            </a:r>
            <a:endParaRPr lang="en-US" altLang="de-DE" sz="1800" dirty="0">
              <a:cs typeface="Arial" pitchFamily="34" charset="0"/>
            </a:endParaRPr>
          </a:p>
        </p:txBody>
      </p:sp>
      <p:grpSp>
        <p:nvGrpSpPr>
          <p:cNvPr id="24585" name="Gruppieren 14"/>
          <p:cNvGrpSpPr>
            <a:grpSpLocks/>
          </p:cNvGrpSpPr>
          <p:nvPr/>
        </p:nvGrpSpPr>
        <p:grpSpPr bwMode="auto">
          <a:xfrm>
            <a:off x="1221319" y="4477346"/>
            <a:ext cx="2879725" cy="585787"/>
            <a:chOff x="457200" y="4525963"/>
            <a:chExt cx="2879725" cy="585787"/>
          </a:xfrm>
        </p:grpSpPr>
        <p:pic>
          <p:nvPicPr>
            <p:cNvPr id="24587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2760663" y="4525963"/>
              <a:ext cx="57626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17" descr="H:\Eigene Dateien\Eigene Bilder\Piktogramme und Störer\97% Wirkung 031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0" y="4525963"/>
              <a:ext cx="576263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900" y="4525963"/>
              <a:ext cx="574675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0" name="Picture 19" descr="H:\Eigene Dateien\Eigene Bilder\Piktogramme und Störer\S=C PLUS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5963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6" name="Textfeld 2"/>
          <p:cNvSpPr txBox="1">
            <a:spLocks noChangeArrowheads="1"/>
          </p:cNvSpPr>
          <p:nvPr/>
        </p:nvSpPr>
        <p:spPr bwMode="auto">
          <a:xfrm>
            <a:off x="2071688" y="6027738"/>
            <a:ext cx="3409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z="1200" dirty="0">
                <a:cs typeface="Arial" pitchFamily="34" charset="0"/>
              </a:rPr>
              <a:t>* </a:t>
            </a:r>
            <a:r>
              <a:rPr lang="tr-TR" altLang="de-DE" sz="1200" dirty="0">
                <a:cs typeface="Arial" pitchFamily="34" charset="0"/>
              </a:rPr>
              <a:t>Kesite bağlıdır</a:t>
            </a:r>
            <a:endParaRPr lang="en-US" altLang="de-DE" sz="1200" dirty="0"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SK </a:t>
            </a:r>
            <a:r>
              <a:rPr lang="de-DE" cap="none" dirty="0">
                <a:ea typeface="+mj-ea"/>
              </a:rPr>
              <a:t>S=C </a:t>
            </a:r>
            <a:r>
              <a:rPr lang="de-DE" cap="none" dirty="0" smtClean="0">
                <a:ea typeface="+mj-ea"/>
              </a:rPr>
              <a:t>plus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/>
            </a:r>
            <a:br>
              <a:rPr lang="de-DE" dirty="0" smtClean="0">
                <a:solidFill>
                  <a:schemeClr val="accent5"/>
                </a:solidFill>
                <a:ea typeface="+mj-ea"/>
              </a:rPr>
            </a:b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 </a:t>
            </a:r>
            <a:r>
              <a:rPr lang="de-DE" dirty="0" err="1" smtClean="0">
                <a:solidFill>
                  <a:schemeClr val="accent5"/>
                </a:solidFill>
                <a:ea typeface="+mj-ea"/>
              </a:rPr>
              <a:t>kb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 / </a:t>
            </a:r>
            <a:r>
              <a:rPr lang="de-DE" dirty="0" err="1" smtClean="0">
                <a:solidFill>
                  <a:schemeClr val="accent5"/>
                </a:solidFill>
                <a:ea typeface="+mj-ea"/>
              </a:rPr>
              <a:t>sk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23555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3557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b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SPZ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SPA, SPB, SPC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 smtClean="0"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487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21000 mm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*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3V, 5V, 8V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25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825 in* </a:t>
            </a:r>
            <a:r>
              <a:rPr lang="tr-TR" altLang="de-DE" sz="1400" dirty="0">
                <a:ea typeface="ＭＳ Ｐゴシック" pitchFamily="34" charset="-128"/>
                <a:cs typeface="Arial" pitchFamily="34" charset="0"/>
              </a:rPr>
              <a:t>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KB 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profil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leri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SPZ, SPA, SPB, SPC, 3V, 5V, 8V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62574" y="1882775"/>
            <a:ext cx="6232526" cy="219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/>
              <a:t>Yüksek performanslı sargılı dar kesitli kayışlar</a:t>
            </a:r>
            <a:endParaRPr lang="en-US" sz="2000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Polyester </a:t>
            </a:r>
            <a:r>
              <a:rPr lang="tr-TR" dirty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r>
              <a:rPr lang="en-US" dirty="0" smtClean="0">
                <a:cs typeface="+mn-cs"/>
              </a:rPr>
              <a:t> 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Endüstriyel uygulamalar için özel olarak geliştirlmiş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Karşılaştırılabilir (denk) üst genişlikte, klasik profile göre %50 daha yüksek güç değeri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Üzerindeki bez sayesinde; yağ direnci, sıcak/soğuk sıcaklıklar ve toz etkisini minimize eder.</a:t>
            </a:r>
            <a:endParaRPr lang="de-DE" dirty="0">
              <a:cs typeface="+mn-cs"/>
            </a:endParaRPr>
          </a:p>
        </p:txBody>
      </p:sp>
      <p:sp>
        <p:nvSpPr>
          <p:cNvPr id="23559" name="Textplatzhalter 4"/>
          <p:cNvSpPr txBox="1">
            <a:spLocks/>
          </p:cNvSpPr>
          <p:nvPr/>
        </p:nvSpPr>
        <p:spPr bwMode="auto">
          <a:xfrm>
            <a:off x="1784352" y="5228431"/>
            <a:ext cx="1763711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 </a:t>
            </a:r>
            <a:r>
              <a:rPr lang="de-DE" altLang="de-DE" sz="1800" dirty="0">
                <a:cs typeface="Arial" pitchFamily="34" charset="0"/>
              </a:rPr>
              <a:t>: </a:t>
            </a:r>
          </a:p>
          <a:p>
            <a:pPr eaLnBrk="1" hangingPunct="1"/>
            <a:r>
              <a:rPr lang="de-DE" altLang="de-DE" sz="1800" dirty="0">
                <a:cs typeface="Arial" pitchFamily="34" charset="0"/>
              </a:rPr>
              <a:t>-40</a:t>
            </a:r>
            <a:r>
              <a:rPr lang="en-US" altLang="de-DE" sz="1800" dirty="0">
                <a:cs typeface="Arial" pitchFamily="34" charset="0"/>
              </a:rPr>
              <a:t>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de-DE" altLang="de-DE" sz="1800" dirty="0">
                <a:cs typeface="Arial" pitchFamily="34" charset="0"/>
              </a:rPr>
              <a:t> +70</a:t>
            </a:r>
            <a:r>
              <a:rPr lang="en-US" altLang="de-DE" sz="1800" dirty="0">
                <a:cs typeface="Arial" pitchFamily="34" charset="0"/>
              </a:rPr>
              <a:t> ̊C</a:t>
            </a:r>
          </a:p>
        </p:txBody>
      </p:sp>
      <p:grpSp>
        <p:nvGrpSpPr>
          <p:cNvPr id="23560" name="Gruppieren 15"/>
          <p:cNvGrpSpPr>
            <a:grpSpLocks/>
          </p:cNvGrpSpPr>
          <p:nvPr/>
        </p:nvGrpSpPr>
        <p:grpSpPr bwMode="auto">
          <a:xfrm>
            <a:off x="1208089" y="4516438"/>
            <a:ext cx="2879725" cy="585787"/>
            <a:chOff x="457200" y="4525963"/>
            <a:chExt cx="2879725" cy="585787"/>
          </a:xfrm>
        </p:grpSpPr>
        <p:pic>
          <p:nvPicPr>
            <p:cNvPr id="23563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2760663" y="4525963"/>
              <a:ext cx="57626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17" descr="H:\Eigene Dateien\Eigene Bilder\Piktogramme und Störer\97% Wirkung 031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0" y="4525963"/>
              <a:ext cx="576263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900" y="4525963"/>
              <a:ext cx="574675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19" descr="H:\Eigene Dateien\Eigene Bilder\Piktogramme und Störer\S=C PLU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5963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1" name="Textfeld 2"/>
          <p:cNvSpPr txBox="1">
            <a:spLocks noChangeArrowheads="1"/>
          </p:cNvSpPr>
          <p:nvPr/>
        </p:nvSpPr>
        <p:spPr bwMode="auto">
          <a:xfrm>
            <a:off x="2071688" y="6027738"/>
            <a:ext cx="3409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z="1200" dirty="0">
                <a:cs typeface="Arial" pitchFamily="34" charset="0"/>
              </a:rPr>
              <a:t>* </a:t>
            </a:r>
            <a:r>
              <a:rPr lang="tr-TR" altLang="de-DE" sz="1200" dirty="0">
                <a:cs typeface="Arial" pitchFamily="34" charset="0"/>
              </a:rPr>
              <a:t>Kesite bağlıdır.</a:t>
            </a:r>
            <a:endParaRPr lang="en-US" altLang="de-DE" sz="1200" dirty="0">
              <a:cs typeface="Arial" pitchFamily="34" charset="0"/>
            </a:endParaRPr>
          </a:p>
        </p:txBody>
      </p:sp>
      <p:pic>
        <p:nvPicPr>
          <p:cNvPr id="23562" name="Picture 2" descr="C:\Users\MUrgelles\Desktop\Bilder ppt Mediathek\IND_KR_SK_GB_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9" y="1754187"/>
            <a:ext cx="2879725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RED power 3 </a:t>
            </a:r>
            <a:r>
              <a:rPr lang="de-DE" cap="none" dirty="0">
                <a:ea typeface="+mj-ea"/>
              </a:rPr>
              <a:t>S=C </a:t>
            </a:r>
            <a:r>
              <a:rPr lang="de-DE" cap="none" dirty="0" smtClean="0">
                <a:ea typeface="+mj-ea"/>
              </a:rPr>
              <a:t>plus</a:t>
            </a:r>
            <a:r>
              <a:rPr lang="de-DE" cap="none" dirty="0">
                <a:ea typeface="+mj-ea"/>
              </a:rPr>
              <a:t/>
            </a:r>
            <a:br>
              <a:rPr lang="de-DE" cap="none" dirty="0">
                <a:ea typeface="+mj-ea"/>
              </a:rPr>
            </a:b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 </a:t>
            </a:r>
            <a:r>
              <a:rPr lang="de-DE" dirty="0" err="1" smtClean="0">
                <a:solidFill>
                  <a:schemeClr val="accent5"/>
                </a:solidFill>
                <a:ea typeface="+mj-ea"/>
              </a:rPr>
              <a:t>kb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 </a:t>
            </a:r>
            <a:r>
              <a:rPr lang="de-DE" dirty="0" err="1" smtClean="0">
                <a:solidFill>
                  <a:schemeClr val="accent5"/>
                </a:solidFill>
                <a:ea typeface="+mj-ea"/>
              </a:rPr>
              <a:t>red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 power 3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21507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509" name="Textplatzhalter 4"/>
          <p:cNvSpPr txBox="1">
            <a:spLocks/>
          </p:cNvSpPr>
          <p:nvPr/>
        </p:nvSpPr>
        <p:spPr bwMode="auto">
          <a:xfrm>
            <a:off x="1840713" y="5243512"/>
            <a:ext cx="198834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/>
            <a:r>
              <a:rPr lang="tr-TR" altLang="de-DE" sz="1800" dirty="0">
                <a:cs typeface="Arial" pitchFamily="34" charset="0"/>
              </a:rPr>
              <a:t>Sıcaklık aralığı </a:t>
            </a:r>
            <a:r>
              <a:rPr lang="de-DE" altLang="de-DE" sz="1800" dirty="0" smtClean="0">
                <a:cs typeface="Arial" pitchFamily="34" charset="0"/>
              </a:rPr>
              <a:t> </a:t>
            </a:r>
            <a:endParaRPr lang="de-DE" altLang="de-DE" sz="1800" dirty="0">
              <a:cs typeface="Arial" pitchFamily="34" charset="0"/>
            </a:endParaRPr>
          </a:p>
          <a:p>
            <a:pPr algn="ctr" eaLnBrk="1" hangingPunct="1"/>
            <a:r>
              <a:rPr lang="de-DE" altLang="de-DE" sz="1800" dirty="0">
                <a:cs typeface="Arial" pitchFamily="34" charset="0"/>
              </a:rPr>
              <a:t>-30</a:t>
            </a:r>
            <a:r>
              <a:rPr lang="en-US" altLang="de-DE" sz="1800" dirty="0">
                <a:cs typeface="Arial" pitchFamily="34" charset="0"/>
              </a:rPr>
              <a:t>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de-DE" altLang="de-DE" sz="1800" dirty="0">
                <a:cs typeface="Arial" pitchFamily="34" charset="0"/>
              </a:rPr>
              <a:t> +100</a:t>
            </a:r>
            <a:r>
              <a:rPr lang="en-US" altLang="de-DE" sz="1800" dirty="0">
                <a:cs typeface="Arial" pitchFamily="34" charset="0"/>
              </a:rPr>
              <a:t> ̊C</a:t>
            </a:r>
          </a:p>
        </p:txBody>
      </p:sp>
      <p:sp>
        <p:nvSpPr>
          <p:cNvPr id="21510" name="Textplatzhalter 4"/>
          <p:cNvSpPr txBox="1">
            <a:spLocks/>
          </p:cNvSpPr>
          <p:nvPr/>
        </p:nvSpPr>
        <p:spPr bwMode="auto">
          <a:xfrm>
            <a:off x="5362575" y="4800599"/>
            <a:ext cx="49101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600" dirty="0">
                <a:cs typeface="Arial" pitchFamily="34" charset="0"/>
              </a:rPr>
              <a:t>Profil ve boy aralığı</a:t>
            </a:r>
            <a:endParaRPr lang="en-US" altLang="de-DE" sz="16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SPZ, SPA, SPB, SPC</a:t>
            </a:r>
            <a:b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 smtClean="0"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1202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den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12500 mm*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 smtClean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3V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5V, 8V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47,5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490 in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*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KB 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profil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leri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SPB, SPC, 3V, 5V, 8V</a:t>
            </a:r>
          </a:p>
        </p:txBody>
      </p:sp>
      <p:grpSp>
        <p:nvGrpSpPr>
          <p:cNvPr id="21511" name="Gruppieren 1"/>
          <p:cNvGrpSpPr>
            <a:grpSpLocks/>
          </p:cNvGrpSpPr>
          <p:nvPr/>
        </p:nvGrpSpPr>
        <p:grpSpPr bwMode="auto">
          <a:xfrm>
            <a:off x="1310482" y="4657725"/>
            <a:ext cx="2879725" cy="585787"/>
            <a:chOff x="457200" y="4525963"/>
            <a:chExt cx="2879725" cy="585787"/>
          </a:xfrm>
        </p:grpSpPr>
        <p:pic>
          <p:nvPicPr>
            <p:cNvPr id="21516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2760663" y="4525963"/>
              <a:ext cx="57626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Picture 17" descr="H:\Eigene Dateien\Eigene Bilder\Piktogramme und Störer\97% Wirkung 031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0" y="4525963"/>
              <a:ext cx="576263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900" y="4525963"/>
              <a:ext cx="574675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9" descr="H:\Eigene Dateien\Eigene Bilder\Piktogramme und Störer\S=C PLU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5963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feld 14"/>
          <p:cNvSpPr txBox="1"/>
          <p:nvPr/>
        </p:nvSpPr>
        <p:spPr>
          <a:xfrm>
            <a:off x="5161502" y="1348029"/>
            <a:ext cx="6293898" cy="2980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>
                <a:cs typeface="+mn-cs"/>
              </a:rPr>
              <a:t>Yüksek performanslı sargılı dar kesitli kayışlar</a:t>
            </a:r>
            <a:endParaRPr lang="en-US" sz="2000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Bakım istemeyen polyester kord </a:t>
            </a:r>
            <a:r>
              <a:rPr lang="tr-TR" sz="1400" dirty="0" smtClean="0">
                <a:cs typeface="+mn-cs"/>
              </a:rPr>
              <a:t>(tekrar gerdirme gerekmez)</a:t>
            </a:r>
            <a:endParaRPr lang="tr-TR" dirty="0" smtClean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Enine fiberli kauçuk dolgu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/>
              <a:t>Avare </a:t>
            </a:r>
            <a:r>
              <a:rPr lang="tr-TR" dirty="0" smtClean="0"/>
              <a:t>kasnaklar </a:t>
            </a:r>
            <a:r>
              <a:rPr lang="tr-TR" dirty="0"/>
              <a:t>için </a:t>
            </a:r>
            <a:r>
              <a:rPr lang="tr-TR" dirty="0" smtClean="0"/>
              <a:t>uygun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/>
              <a:t>Kısıtlı alanlar için daha az kayış</a:t>
            </a:r>
            <a:endParaRPr lang="de-DE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SK’ya göre %50 kadar daha fazla güç kapasitesi ve böylece daha küçük kasnak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Yağ ve ısı direnci yüksek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Toz Korumalı</a:t>
            </a:r>
          </a:p>
        </p:txBody>
      </p:sp>
      <p:sp>
        <p:nvSpPr>
          <p:cNvPr id="21513" name="Textfeld 2"/>
          <p:cNvSpPr txBox="1">
            <a:spLocks noChangeArrowheads="1"/>
          </p:cNvSpPr>
          <p:nvPr/>
        </p:nvSpPr>
        <p:spPr bwMode="auto">
          <a:xfrm>
            <a:off x="2071688" y="6027738"/>
            <a:ext cx="3409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z="1200" dirty="0">
                <a:cs typeface="Arial" pitchFamily="34" charset="0"/>
              </a:rPr>
              <a:t>* </a:t>
            </a:r>
            <a:r>
              <a:rPr lang="tr-TR" altLang="de-DE" sz="1200" dirty="0">
                <a:cs typeface="Arial" pitchFamily="34" charset="0"/>
              </a:rPr>
              <a:t>Kesite bağlıdır.</a:t>
            </a:r>
            <a:endParaRPr lang="en-US" altLang="de-DE" sz="1200" dirty="0">
              <a:cs typeface="Arial" pitchFamily="34" charset="0"/>
            </a:endParaRPr>
          </a:p>
        </p:txBody>
      </p:sp>
      <p:pic>
        <p:nvPicPr>
          <p:cNvPr id="21514" name="Picture 16" descr="C:\Users\MUrgelles\Desktop\Bilder ppt Mediathek\IND_KB_RP3_GB_0001a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82" y="1761749"/>
            <a:ext cx="3059114" cy="265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6" descr="C:\Users\MUrgelles\Desktop\Bilder ppt Mediathek\Stoerer_BLAU_wartungsfrei GB_Hintergrund transparen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1402556"/>
            <a:ext cx="10429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İÇERİK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3" action="ppaction://hlinksldjump"/>
              </a:rPr>
              <a:t>TEMEL ÜRÜN BİLGİSİ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4" action="ppaction://hlinksldjump"/>
              </a:rPr>
              <a:t>V KAYIŞLARI VE BİRLEŞİK V KAYIŞLARI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5" action="ppaction://hlinksldjump"/>
              </a:rPr>
              <a:t>TIRTILLI V KAYIŞLARI VE BİRLEŞİK KAYIŞLAR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6" action="ppaction://hlinksldjump"/>
              </a:rPr>
              <a:t>KANALLI KAYIŞLAR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7" action="ppaction://hlinksldjump"/>
              </a:rPr>
              <a:t>KAUÇUK ZAMAN KAYIŞLARI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8" action="ppaction://hlinksldjump"/>
              </a:rPr>
              <a:t>POLİÜRETHAN ZAMAN KAYIŞLARI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9" action="ppaction://hlinksldjump"/>
              </a:rPr>
              <a:t>KAPLİNLER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10" action="ppaction://hlinksldjump"/>
              </a:rPr>
              <a:t>TEKNİK CİHAZLAR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r>
              <a:rPr lang="tr-TR" b="1" dirty="0" smtClean="0">
                <a:hlinkClick r:id="rId11" action="ppaction://hlinksldjump"/>
              </a:rPr>
              <a:t>OPTİBELT TÜRKİYE</a:t>
            </a:r>
            <a:endParaRPr lang="tr-TR" b="1" dirty="0" smtClean="0"/>
          </a:p>
          <a:p>
            <a:pPr marL="514350" indent="-514350">
              <a:buFont typeface="+mj-lt"/>
              <a:buAutoNum type="romanUcPeriod"/>
            </a:pPr>
            <a:endParaRPr lang="tr-TR" dirty="0" smtClean="0"/>
          </a:p>
          <a:p>
            <a:pPr marL="514350" indent="-514350">
              <a:buFont typeface="+mj-lt"/>
              <a:buAutoNum type="romanUcPeriod"/>
            </a:pPr>
            <a:endParaRPr lang="tr-TR" dirty="0" smtClean="0"/>
          </a:p>
          <a:p>
            <a:pPr marL="514350" indent="-514350">
              <a:buFont typeface="+mj-lt"/>
              <a:buAutoNum type="romanUcPeriod"/>
            </a:pP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0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Blue power</a:t>
            </a:r>
            <a:br>
              <a:rPr lang="de-DE" dirty="0" smtClean="0">
                <a:solidFill>
                  <a:schemeClr val="accent5"/>
                </a:solidFill>
                <a:ea typeface="+mj-ea"/>
              </a:rPr>
            </a:b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err="1">
                <a:solidFill>
                  <a:schemeClr val="accent5"/>
                </a:solidFill>
                <a:ea typeface="+mj-ea"/>
              </a:rPr>
              <a:t>kb</a:t>
            </a:r>
            <a:r>
              <a:rPr lang="de-DE" dirty="0">
                <a:solidFill>
                  <a:schemeClr val="accent5"/>
                </a:solidFill>
                <a:ea typeface="+mj-ea"/>
              </a:rPr>
              <a:t> </a:t>
            </a:r>
            <a:r>
              <a:rPr lang="de-DE" dirty="0" err="1">
                <a:solidFill>
                  <a:schemeClr val="accent5"/>
                </a:solidFill>
                <a:ea typeface="+mj-ea"/>
              </a:rPr>
              <a:t>blue</a:t>
            </a:r>
            <a:r>
              <a:rPr lang="de-DE" dirty="0">
                <a:solidFill>
                  <a:schemeClr val="accent5"/>
                </a:solidFill>
                <a:ea typeface="+mj-ea"/>
              </a:rPr>
              <a:t> power</a:t>
            </a:r>
          </a:p>
        </p:txBody>
      </p:sp>
      <p:sp>
        <p:nvSpPr>
          <p:cNvPr id="20483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485" name="Textplatzhalter 4"/>
          <p:cNvSpPr txBox="1">
            <a:spLocks/>
          </p:cNvSpPr>
          <p:nvPr/>
        </p:nvSpPr>
        <p:spPr bwMode="auto">
          <a:xfrm>
            <a:off x="1399383" y="5102225"/>
            <a:ext cx="288051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r>
              <a:rPr lang="en-US" altLang="de-DE" sz="1800" dirty="0">
                <a:cs typeface="Arial" pitchFamily="34" charset="0"/>
              </a:rPr>
              <a:t>:</a:t>
            </a:r>
          </a:p>
          <a:p>
            <a:pPr algn="ctr"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20486" name="Textplatzhalter 4"/>
          <p:cNvSpPr txBox="1">
            <a:spLocks/>
          </p:cNvSpPr>
          <p:nvPr/>
        </p:nvSpPr>
        <p:spPr bwMode="auto">
          <a:xfrm>
            <a:off x="5453064" y="4626715"/>
            <a:ext cx="4910138" cy="138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600" dirty="0">
                <a:cs typeface="Arial" pitchFamily="34" charset="0"/>
              </a:rPr>
              <a:t>Profil ve boy aralığı:</a:t>
            </a:r>
            <a:endParaRPr lang="en-US" altLang="de-DE" sz="16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SPB: 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 smtClean="0">
                <a:ea typeface="ＭＳ Ｐゴシック" pitchFamily="34" charset="-128"/>
                <a:cs typeface="Arial" pitchFamily="34" charset="0"/>
              </a:rPr>
              <a:t>d</a:t>
            </a:r>
            <a:r>
              <a:rPr lang="tr-TR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1500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18000 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SPC: 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altLang="de-DE" sz="1400" baseline="-250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tr-TR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2000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den</a:t>
            </a:r>
            <a:r>
              <a:rPr lang="tr-TR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18000 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8V:    L</a:t>
            </a:r>
            <a:r>
              <a:rPr lang="en-US" altLang="de-DE" sz="1400" baseline="-25000" dirty="0"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160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den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700 in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KB 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profil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leri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SPB, SPC, 5V, 8V</a:t>
            </a:r>
          </a:p>
        </p:txBody>
      </p:sp>
      <p:grpSp>
        <p:nvGrpSpPr>
          <p:cNvPr id="20487" name="Gruppieren 1"/>
          <p:cNvGrpSpPr>
            <a:grpSpLocks/>
          </p:cNvGrpSpPr>
          <p:nvPr/>
        </p:nvGrpSpPr>
        <p:grpSpPr bwMode="auto">
          <a:xfrm>
            <a:off x="2167335" y="4516438"/>
            <a:ext cx="1344612" cy="585787"/>
            <a:chOff x="457200" y="4525963"/>
            <a:chExt cx="1344613" cy="585787"/>
          </a:xfrm>
        </p:grpSpPr>
        <p:pic>
          <p:nvPicPr>
            <p:cNvPr id="20490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5550" y="4525963"/>
              <a:ext cx="57626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5963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feld 2"/>
          <p:cNvSpPr txBox="1"/>
          <p:nvPr/>
        </p:nvSpPr>
        <p:spPr>
          <a:xfrm>
            <a:off x="5453064" y="1485269"/>
            <a:ext cx="4910138" cy="29515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/>
              <a:t>Yüksek performanslı sargılı dar kesitli kayışlar</a:t>
            </a:r>
            <a:endParaRPr lang="en-US" sz="2000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Aramid kord </a:t>
            </a:r>
            <a:r>
              <a:rPr lang="en-US" dirty="0" smtClean="0">
                <a:cs typeface="+mn-cs"/>
              </a:rPr>
              <a:t>– </a:t>
            </a:r>
            <a:r>
              <a:rPr lang="tr-TR" dirty="0" smtClean="0">
                <a:cs typeface="+mn-cs"/>
              </a:rPr>
              <a:t>çok az esneme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Standart dar kesitli V-kayışlarına nazaran  </a:t>
            </a:r>
            <a:r>
              <a:rPr lang="tr-T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 kat </a:t>
            </a:r>
            <a:r>
              <a:rPr lang="tr-TR" dirty="0" smtClean="0">
                <a:cs typeface="+mn-cs"/>
              </a:rPr>
              <a:t>daha fazla güç kapasitesi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Avare kasnaklar için uyumlu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Yüksek sıcaklıklarda yüksek performans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Çok büyük güç iletimi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Kısıtlı alanlar için daha az kayış</a:t>
            </a:r>
            <a:endParaRPr lang="de-DE" dirty="0">
              <a:cs typeface="+mn-cs"/>
            </a:endParaRPr>
          </a:p>
        </p:txBody>
      </p:sp>
      <p:pic>
        <p:nvPicPr>
          <p:cNvPr id="20489" name="Picture 11" descr="C:\Users\MUrgelles\Desktop\Bilder ppt Mediathek\IND_KB_BP_GB_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4" y="1747620"/>
            <a:ext cx="2879725" cy="250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9000" y="58293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FF0000"/>
                </a:solidFill>
              </a:rPr>
              <a:t>Not: Tozlu, nemli ve  su ile teması olabilecek yerlerde kullanımı önerilmez. </a:t>
            </a:r>
            <a:r>
              <a:rPr lang="tr-TR" sz="1200" b="1" dirty="0" err="1" smtClean="0">
                <a:solidFill>
                  <a:srgbClr val="FF0000"/>
                </a:solidFill>
              </a:rPr>
              <a:t>Aramid</a:t>
            </a:r>
            <a:r>
              <a:rPr lang="tr-TR" sz="1200" b="1" dirty="0" smtClean="0">
                <a:solidFill>
                  <a:srgbClr val="FF0000"/>
                </a:solidFill>
              </a:rPr>
              <a:t> </a:t>
            </a:r>
            <a:r>
              <a:rPr lang="tr-TR" sz="1200" b="1" dirty="0" err="1" smtClean="0">
                <a:solidFill>
                  <a:srgbClr val="FF0000"/>
                </a:solidFill>
              </a:rPr>
              <a:t>kord</a:t>
            </a:r>
            <a:r>
              <a:rPr lang="tr-TR" sz="1200" b="1" dirty="0" smtClean="0">
                <a:solidFill>
                  <a:srgbClr val="FF0000"/>
                </a:solidFill>
              </a:rPr>
              <a:t> yüzünden kullanılırsa kopma kuvveti </a:t>
            </a:r>
            <a:r>
              <a:rPr lang="tr-TR" sz="1200" b="1" dirty="0" err="1" smtClean="0">
                <a:solidFill>
                  <a:srgbClr val="FF0000"/>
                </a:solidFill>
              </a:rPr>
              <a:t>azalacağndan</a:t>
            </a:r>
            <a:r>
              <a:rPr lang="tr-TR" sz="1200" b="1" dirty="0" smtClean="0">
                <a:solidFill>
                  <a:srgbClr val="FF0000"/>
                </a:solidFill>
              </a:rPr>
              <a:t> dolayı güç aktarımı azalır.</a:t>
            </a:r>
            <a:endParaRPr lang="tr-TR" sz="12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ea typeface="+mj-ea"/>
              </a:rPr>
              <a:t>dk</a:t>
            </a:r>
            <a:endParaRPr lang="en-US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32771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2773" name="Textplatzhalter 4"/>
          <p:cNvSpPr txBox="1">
            <a:spLocks/>
          </p:cNvSpPr>
          <p:nvPr/>
        </p:nvSpPr>
        <p:spPr bwMode="auto">
          <a:xfrm>
            <a:off x="1696244" y="5224457"/>
            <a:ext cx="1903411" cy="78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r>
              <a:rPr lang="en-US" altLang="de-DE" sz="1800" dirty="0">
                <a:cs typeface="Arial" pitchFamily="34" charset="0"/>
              </a:rPr>
              <a:t>:</a:t>
            </a: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-35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+85 ̊C</a:t>
            </a:r>
          </a:p>
        </p:txBody>
      </p:sp>
      <p:sp>
        <p:nvSpPr>
          <p:cNvPr id="32774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de-DE" altLang="de-DE" sz="1400" dirty="0" smtClean="0">
                <a:ea typeface="ＭＳ Ｐゴシック" pitchFamily="34" charset="-128"/>
                <a:cs typeface="Arial" pitchFamily="34" charset="0"/>
              </a:rPr>
              <a:t>AA/HAA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BB/HBB, CC/HCC, DD/HDD, 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22 x 22, 25 x 22</a:t>
            </a:r>
          </a:p>
          <a:p>
            <a:pPr lvl="2" eaLnBrk="1" hangingPunct="1"/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1350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19500 mm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*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092700" y="1882776"/>
            <a:ext cx="5180013" cy="1632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>
                <a:cs typeface="+mn-cs"/>
              </a:rPr>
              <a:t>Çift taraflı</a:t>
            </a:r>
            <a:r>
              <a:rPr lang="en-US" sz="2000" dirty="0">
                <a:cs typeface="+mn-cs"/>
              </a:rPr>
              <a:t> V-</a:t>
            </a:r>
            <a:r>
              <a:rPr lang="tr-TR" sz="2000" dirty="0">
                <a:cs typeface="+mn-cs"/>
              </a:rPr>
              <a:t>kayışları</a:t>
            </a:r>
            <a:endParaRPr lang="en-US" sz="2000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>
                <a:cs typeface="+mn-cs"/>
              </a:rPr>
              <a:t>Polyester </a:t>
            </a:r>
            <a:r>
              <a:rPr lang="tr-TR" dirty="0" smtClean="0">
                <a:cs typeface="+mn-cs"/>
              </a:rPr>
              <a:t>ya da</a:t>
            </a:r>
            <a:r>
              <a:rPr lang="en-US" dirty="0" smtClean="0">
                <a:cs typeface="+mn-cs"/>
              </a:rPr>
              <a:t> </a:t>
            </a:r>
            <a:r>
              <a:rPr lang="en-US" dirty="0">
                <a:cs typeface="+mn-cs"/>
              </a:rPr>
              <a:t>aramid </a:t>
            </a:r>
            <a:r>
              <a:rPr lang="tr-TR" dirty="0" smtClean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r>
              <a:rPr lang="en-US" dirty="0" smtClean="0">
                <a:cs typeface="+mn-cs"/>
              </a:rPr>
              <a:t> </a:t>
            </a:r>
            <a:r>
              <a:rPr lang="tr-TR" dirty="0" smtClean="0">
                <a:cs typeface="+mn-cs"/>
              </a:rPr>
              <a:t>mevcut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Tek seviyedeki bir kasnak için farklı dönme yönleri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Serpantin (kıvrımlı) dizaynlar için ideal</a:t>
            </a:r>
            <a:endParaRPr lang="de-DE" dirty="0">
              <a:cs typeface="+mn-cs"/>
            </a:endParaRPr>
          </a:p>
        </p:txBody>
      </p:sp>
      <p:sp>
        <p:nvSpPr>
          <p:cNvPr id="32776" name="Textfeld 2"/>
          <p:cNvSpPr txBox="1">
            <a:spLocks noChangeArrowheads="1"/>
          </p:cNvSpPr>
          <p:nvPr/>
        </p:nvSpPr>
        <p:spPr bwMode="auto">
          <a:xfrm>
            <a:off x="2071688" y="6027738"/>
            <a:ext cx="3409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z="1200" dirty="0">
                <a:cs typeface="Arial" pitchFamily="34" charset="0"/>
              </a:rPr>
              <a:t>* </a:t>
            </a:r>
            <a:r>
              <a:rPr lang="tr-TR" altLang="de-DE" sz="1200" dirty="0">
                <a:cs typeface="Arial" pitchFamily="34" charset="0"/>
              </a:rPr>
              <a:t>Kesite bağlıdır</a:t>
            </a:r>
            <a:endParaRPr lang="en-US" altLang="de-DE" sz="1200" dirty="0">
              <a:cs typeface="Arial" pitchFamily="34" charset="0"/>
            </a:endParaRPr>
          </a:p>
        </p:txBody>
      </p:sp>
      <p:pic>
        <p:nvPicPr>
          <p:cNvPr id="32777" name="Picture 12" descr="C:\Users\MUrgelles\Desktop\Bilder ppt Mediathek\IND_DK_DK_EB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1734346"/>
            <a:ext cx="2879725" cy="250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8" name="Gruppieren 11"/>
          <p:cNvGrpSpPr>
            <a:grpSpLocks/>
          </p:cNvGrpSpPr>
          <p:nvPr/>
        </p:nvGrpSpPr>
        <p:grpSpPr bwMode="auto">
          <a:xfrm>
            <a:off x="1817688" y="4562475"/>
            <a:ext cx="1344612" cy="585787"/>
            <a:chOff x="457200" y="4525963"/>
            <a:chExt cx="1344613" cy="585787"/>
          </a:xfrm>
        </p:grpSpPr>
        <p:pic>
          <p:nvPicPr>
            <p:cNvPr id="32779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5550" y="4525963"/>
              <a:ext cx="57626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5963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7052" y="152400"/>
            <a:ext cx="8532282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</a:t>
            </a:r>
            <a:r>
              <a:rPr lang="en-US" dirty="0"/>
              <a:t>S=C </a:t>
            </a:r>
            <a:r>
              <a:rPr lang="tr-TR" cap="none" dirty="0"/>
              <a:t>P</a:t>
            </a:r>
            <a:r>
              <a:rPr lang="en-US" cap="none" dirty="0" err="1" smtClean="0"/>
              <a:t>lus</a:t>
            </a:r>
            <a:r>
              <a:rPr lang="en-US" dirty="0" smtClean="0"/>
              <a:t> </a:t>
            </a:r>
            <a:r>
              <a:rPr lang="tr-TR" dirty="0" smtClean="0"/>
              <a:t>KALİTESİ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din/</a:t>
            </a:r>
            <a:r>
              <a:rPr lang="tr-TR" dirty="0" err="1"/>
              <a:t>I</a:t>
            </a:r>
            <a:r>
              <a:rPr lang="en-US" dirty="0" smtClean="0"/>
              <a:t>so </a:t>
            </a:r>
            <a:r>
              <a:rPr lang="tr-TR" dirty="0" smtClean="0"/>
              <a:t>UZUNLUK TOLERANSLARI</a:t>
            </a:r>
            <a:endParaRPr lang="de-DE" dirty="0">
              <a:ea typeface="+mj-ea"/>
            </a:endParaRPr>
          </a:p>
        </p:txBody>
      </p:sp>
      <p:sp>
        <p:nvSpPr>
          <p:cNvPr id="25603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25605" name="Gruppieren 63"/>
          <p:cNvGrpSpPr>
            <a:grpSpLocks/>
          </p:cNvGrpSpPr>
          <p:nvPr/>
        </p:nvGrpSpPr>
        <p:grpSpPr bwMode="auto">
          <a:xfrm>
            <a:off x="2981326" y="1831975"/>
            <a:ext cx="6227763" cy="3949700"/>
            <a:chOff x="1467159" y="1831415"/>
            <a:chExt cx="6228000" cy="3950744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1467159" y="1899696"/>
              <a:ext cx="0" cy="3742726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7695159" y="1899696"/>
              <a:ext cx="0" cy="3742726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>
              <a:off x="1473509" y="5389943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67192" y="5270849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859287" y="5153343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052969" y="5035837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2246652" y="4918331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2438746" y="4799237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632428" y="4681731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2826111" y="4564225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3018206" y="4446719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3211888" y="4327625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3405571" y="4210119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3599253" y="4092613"/>
              <a:ext cx="790605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3791347" y="3975106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985030" y="3856013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4178712" y="3738507"/>
              <a:ext cx="790605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4370807" y="3621001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4564490" y="3501906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4758172" y="3384400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4950267" y="3266894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5143949" y="3149388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5337631" y="3030295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5529727" y="2912789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5723409" y="2795283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5917091" y="2677777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6109186" y="2558682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6302868" y="2441176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6496550" y="2323670"/>
              <a:ext cx="792193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6688646" y="2206164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6882328" y="2087071"/>
              <a:ext cx="792192" cy="5398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>
              <a:off x="6882328" y="1980679"/>
              <a:ext cx="792192" cy="6352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/>
          </p:nvCxnSpPr>
          <p:spPr>
            <a:xfrm>
              <a:off x="6882328" y="1906048"/>
              <a:ext cx="0" cy="21436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hteck 55"/>
            <p:cNvSpPr/>
            <p:nvPr/>
          </p:nvSpPr>
          <p:spPr>
            <a:xfrm>
              <a:off x="7174439" y="1831415"/>
              <a:ext cx="209558" cy="249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b="1" dirty="0">
                  <a:solidFill>
                    <a:schemeClr val="tx1"/>
                  </a:solidFill>
                  <a:ea typeface="ＭＳ Ｐゴシック" pitchFamily="-65" charset="-128"/>
                  <a:cs typeface="Arial" panose="020B0604020202020204" pitchFamily="34" charset="0"/>
                </a:rPr>
                <a:t>B</a:t>
              </a:r>
            </a:p>
          </p:txBody>
        </p:sp>
        <p:cxnSp>
          <p:nvCxnSpPr>
            <p:cNvPr id="60" name="Gerade Verbindung mit Pfeil 59"/>
            <p:cNvCxnSpPr/>
            <p:nvPr/>
          </p:nvCxnSpPr>
          <p:spPr>
            <a:xfrm>
              <a:off x="1473509" y="5642422"/>
              <a:ext cx="6201011" cy="0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hteck 62"/>
            <p:cNvSpPr/>
            <p:nvPr/>
          </p:nvSpPr>
          <p:spPr>
            <a:xfrm>
              <a:off x="4469236" y="5532856"/>
              <a:ext cx="209558" cy="249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b="1" dirty="0">
                  <a:solidFill>
                    <a:schemeClr val="tx1"/>
                  </a:solidFill>
                  <a:latin typeface="Futura Com Heavy"/>
                  <a:ea typeface="ＭＳ Ｐゴシック" pitchFamily="-65" charset="-128"/>
                  <a:cs typeface="Futura Com Heavy"/>
                </a:rPr>
                <a:t>A</a:t>
              </a:r>
            </a:p>
          </p:txBody>
        </p:sp>
        <p:cxnSp>
          <p:nvCxnSpPr>
            <p:cNvPr id="11" name="Gerade Verbindung 10"/>
            <p:cNvCxnSpPr/>
            <p:nvPr/>
          </p:nvCxnSpPr>
          <p:spPr>
            <a:xfrm flipH="1">
              <a:off x="1467159" y="5505861"/>
              <a:ext cx="6228000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06" name="Line 9"/>
          <p:cNvSpPr>
            <a:spLocks noChangeShapeType="1"/>
          </p:cNvSpPr>
          <p:nvPr/>
        </p:nvSpPr>
        <p:spPr bwMode="auto">
          <a:xfrm>
            <a:off x="6088063" y="1898650"/>
            <a:ext cx="0" cy="360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08" name="Text Box 18"/>
          <p:cNvSpPr txBox="1">
            <a:spLocks noChangeArrowheads="1"/>
          </p:cNvSpPr>
          <p:nvPr/>
        </p:nvSpPr>
        <p:spPr bwMode="auto">
          <a:xfrm>
            <a:off x="9269413" y="4845051"/>
            <a:ext cx="647700" cy="646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GB" altLang="de-DE" sz="1800" b="1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de-DE" sz="1800" b="1" baseline="-25000">
                <a:solidFill>
                  <a:schemeClr val="tx1"/>
                </a:solidFill>
                <a:latin typeface="+mn-lt"/>
              </a:rPr>
              <a:t>d</a:t>
            </a:r>
            <a:r>
              <a:rPr lang="en-GB" altLang="de-DE" sz="1800" b="1">
                <a:solidFill>
                  <a:schemeClr val="tx1"/>
                </a:solidFill>
                <a:latin typeface="+mn-lt"/>
              </a:rPr>
              <a:t/>
            </a:r>
            <a:br>
              <a:rPr lang="en-GB" altLang="de-DE" sz="1800" b="1">
                <a:solidFill>
                  <a:schemeClr val="tx1"/>
                </a:solidFill>
                <a:latin typeface="+mn-lt"/>
              </a:rPr>
            </a:br>
            <a:r>
              <a:rPr lang="en-GB" altLang="de-DE" sz="1800" b="1">
                <a:solidFill>
                  <a:schemeClr val="tx1"/>
                </a:solidFill>
                <a:latin typeface="+mn-lt"/>
              </a:rPr>
              <a:t>max</a:t>
            </a:r>
          </a:p>
        </p:txBody>
      </p:sp>
      <p:sp>
        <p:nvSpPr>
          <p:cNvPr id="25609" name="Text Box 22"/>
          <p:cNvSpPr txBox="1">
            <a:spLocks noChangeArrowheads="1"/>
          </p:cNvSpPr>
          <p:nvPr/>
        </p:nvSpPr>
        <p:spPr bwMode="auto">
          <a:xfrm>
            <a:off x="2336801" y="4886326"/>
            <a:ext cx="595313" cy="646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GB" altLang="de-DE" sz="1800" b="1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de-DE" sz="1800" b="1" baseline="-25000">
                <a:solidFill>
                  <a:schemeClr val="tx1"/>
                </a:solidFill>
                <a:latin typeface="+mn-lt"/>
              </a:rPr>
              <a:t>d</a:t>
            </a:r>
            <a:r>
              <a:rPr lang="en-GB" altLang="de-DE" sz="1800" b="1">
                <a:solidFill>
                  <a:schemeClr val="tx1"/>
                </a:solidFill>
                <a:latin typeface="+mn-lt"/>
              </a:rPr>
              <a:t/>
            </a:r>
            <a:br>
              <a:rPr lang="en-GB" altLang="de-DE" sz="1800" b="1">
                <a:solidFill>
                  <a:schemeClr val="tx1"/>
                </a:solidFill>
                <a:latin typeface="+mn-lt"/>
              </a:rPr>
            </a:br>
            <a:r>
              <a:rPr lang="en-GB" altLang="de-DE" sz="1800" b="1">
                <a:solidFill>
                  <a:schemeClr val="tx1"/>
                </a:solidFill>
                <a:latin typeface="+mn-lt"/>
              </a:rPr>
              <a:t>min</a:t>
            </a: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2343150" y="2205038"/>
            <a:ext cx="2876550" cy="785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A = </a:t>
            </a:r>
            <a:r>
              <a:rPr lang="tr-TR" altLang="de-DE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tek kayış toleransı</a:t>
            </a:r>
            <a:endParaRPr lang="en-US" altLang="de-DE" sz="18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B = set</a:t>
            </a:r>
            <a:r>
              <a:rPr lang="tr-TR" altLang="de-DE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(takım)</a:t>
            </a:r>
            <a:r>
              <a:rPr lang="en-US" altLang="de-DE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tr-TR" altLang="de-DE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toleransı</a:t>
            </a:r>
            <a:endParaRPr lang="en-US" altLang="de-DE" sz="18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7052" y="152400"/>
            <a:ext cx="8071644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 smtClean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</a:t>
            </a:r>
            <a:r>
              <a:rPr lang="en-US" dirty="0"/>
              <a:t>S=C </a:t>
            </a:r>
            <a:r>
              <a:rPr lang="tr-TR" cap="none" dirty="0"/>
              <a:t>P</a:t>
            </a:r>
            <a:r>
              <a:rPr lang="en-US" cap="none" dirty="0" err="1" smtClean="0"/>
              <a:t>lus</a:t>
            </a:r>
            <a:r>
              <a:rPr lang="en-US" dirty="0" smtClean="0"/>
              <a:t> </a:t>
            </a:r>
            <a:r>
              <a:rPr lang="tr-TR" dirty="0" smtClean="0"/>
              <a:t>KALİTESİ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</a:t>
            </a:r>
            <a:r>
              <a:rPr lang="tr-TR" dirty="0" smtClean="0"/>
              <a:t>I</a:t>
            </a:r>
            <a:r>
              <a:rPr lang="en-US" dirty="0" smtClean="0"/>
              <a:t>n/</a:t>
            </a:r>
            <a:r>
              <a:rPr lang="tr-TR" dirty="0" err="1"/>
              <a:t>I</a:t>
            </a:r>
            <a:r>
              <a:rPr lang="en-US" dirty="0" smtClean="0"/>
              <a:t>so </a:t>
            </a:r>
            <a:r>
              <a:rPr lang="tr-TR" dirty="0" smtClean="0"/>
              <a:t>UZUNLUK TOLERANSLARI</a:t>
            </a:r>
            <a:r>
              <a:rPr lang="en-US" dirty="0" smtClean="0"/>
              <a:t>,</a:t>
            </a:r>
            <a:r>
              <a:rPr lang="tr-TR" dirty="0" smtClean="0"/>
              <a:t> örn. </a:t>
            </a:r>
            <a:r>
              <a:rPr lang="en-US" dirty="0" smtClean="0"/>
              <a:t>SPB 5000 L</a:t>
            </a:r>
            <a:r>
              <a:rPr lang="en-US" cap="none" dirty="0" smtClean="0"/>
              <a:t>d</a:t>
            </a:r>
            <a:endParaRPr lang="de-DE" cap="none" dirty="0">
              <a:ea typeface="+mj-ea"/>
            </a:endParaRPr>
          </a:p>
        </p:txBody>
      </p:sp>
      <p:sp>
        <p:nvSpPr>
          <p:cNvPr id="26627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2981325" y="1900239"/>
            <a:ext cx="0" cy="37417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 bwMode="auto">
          <a:xfrm>
            <a:off x="9209088" y="1900239"/>
            <a:ext cx="0" cy="37417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 bwMode="auto">
          <a:xfrm>
            <a:off x="2987676" y="5389564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Rechteck 15"/>
          <p:cNvSpPr/>
          <p:nvPr/>
        </p:nvSpPr>
        <p:spPr bwMode="auto">
          <a:xfrm>
            <a:off x="3181351" y="5270501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Rechteck 16"/>
          <p:cNvSpPr/>
          <p:nvPr/>
        </p:nvSpPr>
        <p:spPr bwMode="auto">
          <a:xfrm>
            <a:off x="3373438" y="5153026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/>
        </p:nvSpPr>
        <p:spPr bwMode="auto">
          <a:xfrm>
            <a:off x="3567113" y="5035551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echteck 18"/>
          <p:cNvSpPr/>
          <p:nvPr/>
        </p:nvSpPr>
        <p:spPr bwMode="auto">
          <a:xfrm>
            <a:off x="3760788" y="4918076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Rechteck 19"/>
          <p:cNvSpPr/>
          <p:nvPr/>
        </p:nvSpPr>
        <p:spPr bwMode="auto">
          <a:xfrm>
            <a:off x="3952876" y="4799014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/>
        </p:nvSpPr>
        <p:spPr bwMode="auto">
          <a:xfrm>
            <a:off x="4146551" y="4681539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Rechteck 21"/>
          <p:cNvSpPr/>
          <p:nvPr/>
        </p:nvSpPr>
        <p:spPr bwMode="auto">
          <a:xfrm>
            <a:off x="4340226" y="4564064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Rechteck 22"/>
          <p:cNvSpPr/>
          <p:nvPr/>
        </p:nvSpPr>
        <p:spPr bwMode="auto">
          <a:xfrm>
            <a:off x="4532313" y="4446589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Rechteck 23"/>
          <p:cNvSpPr/>
          <p:nvPr/>
        </p:nvSpPr>
        <p:spPr bwMode="auto">
          <a:xfrm>
            <a:off x="4725988" y="4327526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5" name="Rechteck 24"/>
          <p:cNvSpPr/>
          <p:nvPr/>
        </p:nvSpPr>
        <p:spPr bwMode="auto">
          <a:xfrm>
            <a:off x="4919663" y="4210051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Rechteck 25"/>
          <p:cNvSpPr/>
          <p:nvPr/>
        </p:nvSpPr>
        <p:spPr bwMode="auto">
          <a:xfrm>
            <a:off x="5113339" y="4092576"/>
            <a:ext cx="790575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Rechteck 26"/>
          <p:cNvSpPr/>
          <p:nvPr/>
        </p:nvSpPr>
        <p:spPr bwMode="auto">
          <a:xfrm>
            <a:off x="5305426" y="3975101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8" name="Rechteck 27"/>
          <p:cNvSpPr/>
          <p:nvPr/>
        </p:nvSpPr>
        <p:spPr bwMode="auto">
          <a:xfrm>
            <a:off x="5499101" y="3856039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9" name="Rechteck 28"/>
          <p:cNvSpPr/>
          <p:nvPr/>
        </p:nvSpPr>
        <p:spPr bwMode="auto">
          <a:xfrm>
            <a:off x="5692776" y="3738564"/>
            <a:ext cx="790575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0" name="Rechteck 29"/>
          <p:cNvSpPr/>
          <p:nvPr/>
        </p:nvSpPr>
        <p:spPr bwMode="auto">
          <a:xfrm>
            <a:off x="5884863" y="3621089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1" name="Rechteck 30"/>
          <p:cNvSpPr/>
          <p:nvPr/>
        </p:nvSpPr>
        <p:spPr bwMode="auto">
          <a:xfrm>
            <a:off x="6078538" y="3502026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" name="Rechteck 31"/>
          <p:cNvSpPr/>
          <p:nvPr/>
        </p:nvSpPr>
        <p:spPr bwMode="auto">
          <a:xfrm>
            <a:off x="6272213" y="3384551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3" name="Rechteck 32"/>
          <p:cNvSpPr/>
          <p:nvPr/>
        </p:nvSpPr>
        <p:spPr bwMode="auto">
          <a:xfrm>
            <a:off x="6464301" y="3267076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4" name="Rechteck 33"/>
          <p:cNvSpPr/>
          <p:nvPr/>
        </p:nvSpPr>
        <p:spPr bwMode="auto">
          <a:xfrm>
            <a:off x="6657976" y="3149601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" name="Rechteck 34"/>
          <p:cNvSpPr/>
          <p:nvPr/>
        </p:nvSpPr>
        <p:spPr bwMode="auto">
          <a:xfrm>
            <a:off x="6851651" y="3030539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6" name="Rechteck 35"/>
          <p:cNvSpPr/>
          <p:nvPr/>
        </p:nvSpPr>
        <p:spPr bwMode="auto">
          <a:xfrm>
            <a:off x="7043738" y="2913064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7" name="Rechteck 36"/>
          <p:cNvSpPr/>
          <p:nvPr/>
        </p:nvSpPr>
        <p:spPr bwMode="auto">
          <a:xfrm>
            <a:off x="7237413" y="2795589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8" name="Rechteck 37"/>
          <p:cNvSpPr/>
          <p:nvPr/>
        </p:nvSpPr>
        <p:spPr bwMode="auto">
          <a:xfrm>
            <a:off x="7431088" y="2678114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9" name="Rechteck 38"/>
          <p:cNvSpPr/>
          <p:nvPr/>
        </p:nvSpPr>
        <p:spPr bwMode="auto">
          <a:xfrm>
            <a:off x="7623176" y="2559051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0" name="Rechteck 39"/>
          <p:cNvSpPr/>
          <p:nvPr/>
        </p:nvSpPr>
        <p:spPr bwMode="auto">
          <a:xfrm>
            <a:off x="7816851" y="2441576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1" name="Rechteck 40"/>
          <p:cNvSpPr/>
          <p:nvPr/>
        </p:nvSpPr>
        <p:spPr bwMode="auto">
          <a:xfrm>
            <a:off x="8010526" y="2324101"/>
            <a:ext cx="792163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2" name="Rechteck 41"/>
          <p:cNvSpPr/>
          <p:nvPr/>
        </p:nvSpPr>
        <p:spPr bwMode="auto">
          <a:xfrm>
            <a:off x="8202613" y="2206626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7" name="Rechteck 46"/>
          <p:cNvSpPr/>
          <p:nvPr/>
        </p:nvSpPr>
        <p:spPr bwMode="auto">
          <a:xfrm>
            <a:off x="8396288" y="2087564"/>
            <a:ext cx="792162" cy="539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8396288" y="1981200"/>
            <a:ext cx="792162" cy="635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 bwMode="auto">
          <a:xfrm>
            <a:off x="8396288" y="1906588"/>
            <a:ext cx="0" cy="2143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hteck 55"/>
          <p:cNvSpPr/>
          <p:nvPr/>
        </p:nvSpPr>
        <p:spPr bwMode="auto">
          <a:xfrm>
            <a:off x="8688388" y="1831975"/>
            <a:ext cx="209550" cy="24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b="1" dirty="0">
                <a:solidFill>
                  <a:schemeClr val="tx1"/>
                </a:solidFill>
                <a:ea typeface="ＭＳ Ｐゴシック" pitchFamily="-65" charset="-128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60" name="Gerade Verbindung mit Pfeil 59"/>
          <p:cNvCxnSpPr/>
          <p:nvPr/>
        </p:nvCxnSpPr>
        <p:spPr bwMode="auto">
          <a:xfrm>
            <a:off x="2987676" y="5641975"/>
            <a:ext cx="6200775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hteck 62"/>
          <p:cNvSpPr/>
          <p:nvPr/>
        </p:nvSpPr>
        <p:spPr bwMode="auto">
          <a:xfrm>
            <a:off x="5983288" y="5532439"/>
            <a:ext cx="209550" cy="24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b="1" dirty="0">
                <a:solidFill>
                  <a:schemeClr val="tx1"/>
                </a:solidFill>
                <a:latin typeface="Futura Com Heavy"/>
                <a:ea typeface="ＭＳ Ｐゴシック" pitchFamily="-65" charset="-128"/>
                <a:cs typeface="Futura Com Heavy"/>
              </a:rPr>
              <a:t>A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 flipH="1">
            <a:off x="2981326" y="5505450"/>
            <a:ext cx="6227763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66" name="Text Box 6"/>
          <p:cNvSpPr txBox="1">
            <a:spLocks noChangeArrowheads="1"/>
          </p:cNvSpPr>
          <p:nvPr/>
        </p:nvSpPr>
        <p:spPr bwMode="auto">
          <a:xfrm>
            <a:off x="2343150" y="2205038"/>
            <a:ext cx="2876550" cy="785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A = 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tek kayış toleransı</a:t>
            </a:r>
            <a:endParaRPr lang="en-US" altLang="de-DE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B = </a:t>
            </a:r>
            <a:r>
              <a:rPr lang="en-US" altLang="de-DE" sz="1800" b="1" dirty="0">
                <a:solidFill>
                  <a:schemeClr val="tx1"/>
                </a:solidFill>
                <a:cs typeface="Arial" pitchFamily="34" charset="0"/>
              </a:rPr>
              <a:t>set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 (takım)</a:t>
            </a:r>
            <a:r>
              <a:rPr lang="en-US" altLang="de-DE" sz="18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toleransı</a:t>
            </a:r>
            <a:endParaRPr lang="en-US" altLang="de-DE" sz="18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667" name="Text Box 22"/>
          <p:cNvSpPr txBox="1">
            <a:spLocks noChangeArrowheads="1"/>
          </p:cNvSpPr>
          <p:nvPr/>
        </p:nvSpPr>
        <p:spPr bwMode="auto">
          <a:xfrm>
            <a:off x="5060951" y="5805489"/>
            <a:ext cx="2054225" cy="3698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GB" altLang="de-DE" sz="1800" b="1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de-DE" sz="1800" b="1" baseline="-25000">
                <a:solidFill>
                  <a:schemeClr val="tx1"/>
                </a:solidFill>
                <a:latin typeface="+mn-lt"/>
              </a:rPr>
              <a:t>dnom</a:t>
            </a:r>
            <a:r>
              <a:rPr lang="en-GB" altLang="de-DE" sz="1800" b="1">
                <a:solidFill>
                  <a:schemeClr val="tx1"/>
                </a:solidFill>
                <a:latin typeface="+mn-lt"/>
              </a:rPr>
              <a:t> = 5000 mm</a:t>
            </a:r>
          </a:p>
        </p:txBody>
      </p:sp>
      <p:sp>
        <p:nvSpPr>
          <p:cNvPr id="26668" name="Text Box 15"/>
          <p:cNvSpPr txBox="1">
            <a:spLocks noChangeArrowheads="1"/>
          </p:cNvSpPr>
          <p:nvPr/>
        </p:nvSpPr>
        <p:spPr bwMode="auto">
          <a:xfrm>
            <a:off x="7816851" y="4237039"/>
            <a:ext cx="2055813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b="1">
                <a:solidFill>
                  <a:schemeClr val="tx1"/>
                </a:solidFill>
              </a:rPr>
              <a:t>A</a:t>
            </a:r>
            <a:r>
              <a:rPr lang="de-DE" altLang="de-DE" b="1" baseline="-25000">
                <a:solidFill>
                  <a:schemeClr val="tx1"/>
                </a:solidFill>
              </a:rPr>
              <a:t>DIN/ISO</a:t>
            </a:r>
            <a:r>
              <a:rPr lang="de-DE" altLang="de-DE" b="1">
                <a:solidFill>
                  <a:schemeClr val="tx1"/>
                </a:solidFill>
              </a:rPr>
              <a:t> = ± 50</a:t>
            </a:r>
            <a:br>
              <a:rPr lang="de-DE" altLang="de-DE" b="1">
                <a:solidFill>
                  <a:schemeClr val="tx1"/>
                </a:solidFill>
              </a:rPr>
            </a:br>
            <a:r>
              <a:rPr lang="de-DE" altLang="de-DE" b="1">
                <a:solidFill>
                  <a:schemeClr val="tx1"/>
                </a:solidFill>
              </a:rPr>
              <a:t>B</a:t>
            </a:r>
            <a:r>
              <a:rPr lang="de-DE" altLang="de-DE" b="1" baseline="-25000">
                <a:solidFill>
                  <a:schemeClr val="tx1"/>
                </a:solidFill>
              </a:rPr>
              <a:t>DIN/ISO</a:t>
            </a:r>
            <a:r>
              <a:rPr lang="de-DE" altLang="de-DE" b="1">
                <a:solidFill>
                  <a:schemeClr val="tx1"/>
                </a:solidFill>
              </a:rPr>
              <a:t> = 6</a:t>
            </a:r>
          </a:p>
        </p:txBody>
      </p:sp>
      <p:sp>
        <p:nvSpPr>
          <p:cNvPr id="26669" name="Line 9"/>
          <p:cNvSpPr>
            <a:spLocks noChangeShapeType="1"/>
          </p:cNvSpPr>
          <p:nvPr/>
        </p:nvSpPr>
        <p:spPr bwMode="auto">
          <a:xfrm>
            <a:off x="6088063" y="1898650"/>
            <a:ext cx="0" cy="360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70" name="Text Box 22"/>
          <p:cNvSpPr txBox="1">
            <a:spLocks noChangeArrowheads="1"/>
          </p:cNvSpPr>
          <p:nvPr/>
        </p:nvSpPr>
        <p:spPr bwMode="auto">
          <a:xfrm>
            <a:off x="2060575" y="5805488"/>
            <a:ext cx="1841500" cy="368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rIns="3600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GB" altLang="de-DE" sz="1800" b="1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de-DE" sz="1800" b="1" baseline="-25000">
                <a:solidFill>
                  <a:schemeClr val="tx1"/>
                </a:solidFill>
                <a:latin typeface="+mn-lt"/>
              </a:rPr>
              <a:t>dmin</a:t>
            </a:r>
            <a:r>
              <a:rPr lang="en-GB" altLang="de-DE" sz="1800" b="1">
                <a:solidFill>
                  <a:schemeClr val="tx1"/>
                </a:solidFill>
                <a:latin typeface="+mn-lt"/>
              </a:rPr>
              <a:t> = 4950 mm</a:t>
            </a:r>
          </a:p>
        </p:txBody>
      </p:sp>
      <p:sp>
        <p:nvSpPr>
          <p:cNvPr id="26671" name="Text Box 22"/>
          <p:cNvSpPr txBox="1">
            <a:spLocks noChangeArrowheads="1"/>
          </p:cNvSpPr>
          <p:nvPr/>
        </p:nvSpPr>
        <p:spPr bwMode="auto">
          <a:xfrm>
            <a:off x="8281988" y="5805488"/>
            <a:ext cx="1854200" cy="368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rIns="3600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GB" altLang="de-DE" sz="1800" b="1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de-DE" sz="1800" b="1" baseline="-25000">
                <a:solidFill>
                  <a:schemeClr val="tx1"/>
                </a:solidFill>
                <a:latin typeface="+mn-lt"/>
              </a:rPr>
              <a:t>dmax</a:t>
            </a:r>
            <a:r>
              <a:rPr lang="en-GB" altLang="de-DE" sz="1800" b="1">
                <a:solidFill>
                  <a:schemeClr val="tx1"/>
                </a:solidFill>
                <a:latin typeface="+mn-lt"/>
              </a:rPr>
              <a:t> = 5050 mm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</a:t>
            </a:r>
            <a:r>
              <a:rPr lang="en-US" dirty="0"/>
              <a:t>S=C </a:t>
            </a:r>
            <a:r>
              <a:rPr lang="tr-TR" dirty="0" smtClean="0"/>
              <a:t>P</a:t>
            </a:r>
            <a:r>
              <a:rPr lang="en-US" cap="none" dirty="0" err="1" smtClean="0"/>
              <a:t>lus</a:t>
            </a:r>
            <a:r>
              <a:rPr lang="en-US" dirty="0" smtClean="0"/>
              <a:t> </a:t>
            </a:r>
            <a:r>
              <a:rPr lang="tr-TR" dirty="0"/>
              <a:t>KALİTESİ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S=C </a:t>
            </a:r>
            <a:r>
              <a:rPr lang="tr-TR" cap="none" dirty="0"/>
              <a:t>P</a:t>
            </a:r>
            <a:r>
              <a:rPr lang="en-US" cap="none" dirty="0" err="1" smtClean="0"/>
              <a:t>lus</a:t>
            </a:r>
            <a:r>
              <a:rPr lang="en-US" cap="none" dirty="0" smtClean="0"/>
              <a:t> </a:t>
            </a:r>
            <a:r>
              <a:rPr lang="tr-TR" dirty="0"/>
              <a:t>UZUNLUK TOLERANSLARI</a:t>
            </a:r>
            <a:endParaRPr lang="de-DE" dirty="0">
              <a:ea typeface="+mj-ea"/>
            </a:endParaRPr>
          </a:p>
        </p:txBody>
      </p:sp>
      <p:sp>
        <p:nvSpPr>
          <p:cNvPr id="27651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27653" name="Gruppieren 6"/>
          <p:cNvGrpSpPr>
            <a:grpSpLocks/>
          </p:cNvGrpSpPr>
          <p:nvPr/>
        </p:nvGrpSpPr>
        <p:grpSpPr bwMode="auto">
          <a:xfrm>
            <a:off x="2981326" y="1612901"/>
            <a:ext cx="6227763" cy="4168775"/>
            <a:chOff x="1457634" y="1613417"/>
            <a:chExt cx="6228000" cy="4168742"/>
          </a:xfrm>
        </p:grpSpPr>
        <p:grpSp>
          <p:nvGrpSpPr>
            <p:cNvPr id="27658" name="Gruppieren 66"/>
            <p:cNvGrpSpPr>
              <a:grpSpLocks noChangeAspect="1"/>
            </p:cNvGrpSpPr>
            <p:nvPr/>
          </p:nvGrpSpPr>
          <p:grpSpPr bwMode="auto">
            <a:xfrm>
              <a:off x="1457634" y="1613417"/>
              <a:ext cx="6228000" cy="4168742"/>
              <a:chOff x="1467159" y="1613417"/>
              <a:chExt cx="6228000" cy="4168742"/>
            </a:xfrm>
          </p:grpSpPr>
          <p:grpSp>
            <p:nvGrpSpPr>
              <p:cNvPr id="27660" name="Gruppieren 63"/>
              <p:cNvGrpSpPr>
                <a:grpSpLocks/>
              </p:cNvGrpSpPr>
              <p:nvPr/>
            </p:nvGrpSpPr>
            <p:grpSpPr bwMode="auto">
              <a:xfrm>
                <a:off x="1467159" y="1613417"/>
                <a:ext cx="6228000" cy="4168742"/>
                <a:chOff x="1467159" y="1613417"/>
                <a:chExt cx="6228000" cy="4168742"/>
              </a:xfrm>
            </p:grpSpPr>
            <p:cxnSp>
              <p:nvCxnSpPr>
                <p:cNvPr id="3" name="Gerade Verbindung 2"/>
                <p:cNvCxnSpPr/>
                <p:nvPr/>
              </p:nvCxnSpPr>
              <p:spPr>
                <a:xfrm>
                  <a:off x="1467159" y="1899165"/>
                  <a:ext cx="0" cy="3743295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 Verbindung 9"/>
                <p:cNvCxnSpPr/>
                <p:nvPr/>
              </p:nvCxnSpPr>
              <p:spPr>
                <a:xfrm>
                  <a:off x="7695159" y="1899165"/>
                  <a:ext cx="0" cy="3743295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hteck 8"/>
                <p:cNvSpPr/>
                <p:nvPr/>
              </p:nvSpPr>
              <p:spPr>
                <a:xfrm>
                  <a:off x="4270791" y="1899165"/>
                  <a:ext cx="625499" cy="3606771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cxnSp>
              <p:nvCxnSpPr>
                <p:cNvPr id="13" name="Gerade Verbindung mit Pfeil 12"/>
                <p:cNvCxnSpPr/>
                <p:nvPr/>
              </p:nvCxnSpPr>
              <p:spPr>
                <a:xfrm>
                  <a:off x="4270791" y="1762641"/>
                  <a:ext cx="615973" cy="3175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headEnd type="triangl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54"/>
                <p:cNvCxnSpPr/>
                <p:nvPr/>
              </p:nvCxnSpPr>
              <p:spPr>
                <a:xfrm>
                  <a:off x="4281904" y="1684854"/>
                  <a:ext cx="0" cy="21589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hteck 55"/>
                <p:cNvSpPr/>
                <p:nvPr/>
              </p:nvSpPr>
              <p:spPr>
                <a:xfrm>
                  <a:off x="4477174" y="1613417"/>
                  <a:ext cx="209558" cy="2492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de-DE" b="1" dirty="0">
                      <a:solidFill>
                        <a:schemeClr val="tx1"/>
                      </a:solidFill>
                      <a:ea typeface="ＭＳ Ｐゴシック" pitchFamily="-65" charset="-128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cxnSp>
              <p:nvCxnSpPr>
                <p:cNvPr id="60" name="Gerade Verbindung mit Pfeil 59"/>
                <p:cNvCxnSpPr/>
                <p:nvPr/>
              </p:nvCxnSpPr>
              <p:spPr>
                <a:xfrm>
                  <a:off x="4270791" y="5653573"/>
                  <a:ext cx="625499" cy="0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headEnd type="triangl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Rechteck 62"/>
                <p:cNvSpPr/>
                <p:nvPr/>
              </p:nvSpPr>
              <p:spPr>
                <a:xfrm>
                  <a:off x="4469236" y="5532924"/>
                  <a:ext cx="209558" cy="2492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de-DE" b="1" dirty="0">
                      <a:solidFill>
                        <a:schemeClr val="tx1"/>
                      </a:solidFill>
                      <a:ea typeface="ＭＳ Ｐゴシック" pitchFamily="-65" charset="-128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cxnSp>
              <p:nvCxnSpPr>
                <p:cNvPr id="61" name="Gerade Verbindung mit Pfeil 60"/>
                <p:cNvCxnSpPr/>
                <p:nvPr/>
              </p:nvCxnSpPr>
              <p:spPr>
                <a:xfrm>
                  <a:off x="3985030" y="1981714"/>
                  <a:ext cx="285761" cy="0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headEnd type="non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 Verbindung mit Pfeil 65"/>
                <p:cNvCxnSpPr/>
                <p:nvPr/>
              </p:nvCxnSpPr>
              <p:spPr>
                <a:xfrm flipH="1">
                  <a:off x="4896289" y="1988064"/>
                  <a:ext cx="287349" cy="0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headEnd type="non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Gerade Verbindung 10"/>
                <p:cNvCxnSpPr/>
                <p:nvPr/>
              </p:nvCxnSpPr>
              <p:spPr>
                <a:xfrm flipH="1">
                  <a:off x="1467159" y="5505936"/>
                  <a:ext cx="6228000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Rechteck 70"/>
              <p:cNvSpPr/>
              <p:nvPr/>
            </p:nvSpPr>
            <p:spPr>
              <a:xfrm>
                <a:off x="2630841" y="1859478"/>
                <a:ext cx="1354189" cy="249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DE" b="1" dirty="0">
                    <a:solidFill>
                      <a:schemeClr val="accent5"/>
                    </a:solidFill>
                    <a:ea typeface="ＭＳ Ｐゴシック" pitchFamily="-65" charset="-128"/>
                    <a:cs typeface="Futura Com Heavy"/>
                  </a:rPr>
                  <a:t>S=C plus</a:t>
                </a:r>
              </a:p>
            </p:txBody>
          </p:sp>
        </p:grpSp>
        <p:cxnSp>
          <p:nvCxnSpPr>
            <p:cNvPr id="51" name="Gerade Verbindung 50"/>
            <p:cNvCxnSpPr/>
            <p:nvPr/>
          </p:nvCxnSpPr>
          <p:spPr>
            <a:xfrm>
              <a:off x="4869302" y="1684854"/>
              <a:ext cx="0" cy="215898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343150" y="2205038"/>
            <a:ext cx="28765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A = 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tek kayış toleransı</a:t>
            </a:r>
            <a:endParaRPr lang="en-US" altLang="de-DE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B = </a:t>
            </a:r>
            <a:r>
              <a:rPr lang="en-US" altLang="de-DE" sz="1800" b="1" dirty="0">
                <a:solidFill>
                  <a:schemeClr val="tx1"/>
                </a:solidFill>
                <a:cs typeface="Arial" pitchFamily="34" charset="0"/>
              </a:rPr>
              <a:t>set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 (takım)</a:t>
            </a:r>
            <a:r>
              <a:rPr lang="en-US" altLang="de-DE" sz="18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toleransı</a:t>
            </a:r>
            <a:endParaRPr lang="en-US" altLang="de-DE" sz="1800" b="1" dirty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54" name="Gerade Verbindung 53"/>
          <p:cNvCxnSpPr/>
          <p:nvPr/>
        </p:nvCxnSpPr>
        <p:spPr>
          <a:xfrm>
            <a:off x="5786438" y="5505450"/>
            <a:ext cx="0" cy="2159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>
            <a:off x="6402388" y="5513388"/>
            <a:ext cx="0" cy="2159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6088063" y="1898650"/>
            <a:ext cx="0" cy="360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7051" y="152400"/>
            <a:ext cx="8142289" cy="1143000"/>
          </a:xfrm>
        </p:spPr>
        <p:txBody>
          <a:bodyPr vert="horz" wrap="square" lIns="91440" tIns="45720" rIns="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</a:t>
            </a:r>
            <a:r>
              <a:rPr lang="en-US" dirty="0"/>
              <a:t>S=C </a:t>
            </a:r>
            <a:r>
              <a:rPr lang="tr-TR" cap="none" dirty="0"/>
              <a:t>P</a:t>
            </a:r>
            <a:r>
              <a:rPr lang="en-US" cap="none" dirty="0" err="1" smtClean="0"/>
              <a:t>lus</a:t>
            </a:r>
            <a:r>
              <a:rPr lang="en-US" dirty="0" smtClean="0"/>
              <a:t> </a:t>
            </a:r>
            <a:r>
              <a:rPr lang="tr-TR" dirty="0"/>
              <a:t>KALİTESİ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S=C </a:t>
            </a:r>
            <a:r>
              <a:rPr lang="tr-TR" cap="none" dirty="0"/>
              <a:t>P</a:t>
            </a:r>
            <a:r>
              <a:rPr lang="en-US" cap="none" dirty="0" err="1" smtClean="0"/>
              <a:t>lus</a:t>
            </a:r>
            <a:r>
              <a:rPr lang="en-US" cap="none" dirty="0" smtClean="0"/>
              <a:t> </a:t>
            </a:r>
            <a:r>
              <a:rPr lang="tr-TR" dirty="0"/>
              <a:t>UZUNLUK TOLERANSLARI</a:t>
            </a:r>
            <a:r>
              <a:rPr lang="en-US" dirty="0" smtClean="0"/>
              <a:t>,</a:t>
            </a:r>
            <a:r>
              <a:rPr lang="tr-TR" dirty="0" smtClean="0"/>
              <a:t>örn. </a:t>
            </a:r>
            <a:r>
              <a:rPr lang="en-US" dirty="0" smtClean="0"/>
              <a:t>SPB 5000 L</a:t>
            </a:r>
            <a:r>
              <a:rPr lang="en-US" cap="none" baseline="-25000" dirty="0" smtClean="0"/>
              <a:t>d</a:t>
            </a:r>
            <a:endParaRPr lang="de-DE" cap="none" baseline="-25000" dirty="0">
              <a:ea typeface="+mj-ea"/>
            </a:endParaRPr>
          </a:p>
        </p:txBody>
      </p:sp>
      <p:sp>
        <p:nvSpPr>
          <p:cNvPr id="28675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28677" name="Gruppieren 6"/>
          <p:cNvGrpSpPr>
            <a:grpSpLocks/>
          </p:cNvGrpSpPr>
          <p:nvPr/>
        </p:nvGrpSpPr>
        <p:grpSpPr bwMode="auto">
          <a:xfrm>
            <a:off x="2981326" y="1612901"/>
            <a:ext cx="6227763" cy="4168775"/>
            <a:chOff x="1457634" y="1613417"/>
            <a:chExt cx="6228000" cy="4168742"/>
          </a:xfrm>
        </p:grpSpPr>
        <p:grpSp>
          <p:nvGrpSpPr>
            <p:cNvPr id="28686" name="Gruppieren 66"/>
            <p:cNvGrpSpPr>
              <a:grpSpLocks noChangeAspect="1"/>
            </p:cNvGrpSpPr>
            <p:nvPr/>
          </p:nvGrpSpPr>
          <p:grpSpPr bwMode="auto">
            <a:xfrm>
              <a:off x="1457634" y="1613417"/>
              <a:ext cx="6228000" cy="4168742"/>
              <a:chOff x="1467159" y="1613417"/>
              <a:chExt cx="6228000" cy="4168742"/>
            </a:xfrm>
          </p:grpSpPr>
          <p:grpSp>
            <p:nvGrpSpPr>
              <p:cNvPr id="28688" name="Gruppieren 63"/>
              <p:cNvGrpSpPr>
                <a:grpSpLocks/>
              </p:cNvGrpSpPr>
              <p:nvPr/>
            </p:nvGrpSpPr>
            <p:grpSpPr bwMode="auto">
              <a:xfrm>
                <a:off x="1467159" y="1613417"/>
                <a:ext cx="6228000" cy="4168742"/>
                <a:chOff x="1467159" y="1613417"/>
                <a:chExt cx="6228000" cy="4168742"/>
              </a:xfrm>
            </p:grpSpPr>
            <p:cxnSp>
              <p:nvCxnSpPr>
                <p:cNvPr id="3" name="Gerade Verbindung 2"/>
                <p:cNvCxnSpPr/>
                <p:nvPr/>
              </p:nvCxnSpPr>
              <p:spPr>
                <a:xfrm>
                  <a:off x="1467159" y="1899165"/>
                  <a:ext cx="0" cy="3743295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 Verbindung 9"/>
                <p:cNvCxnSpPr/>
                <p:nvPr/>
              </p:nvCxnSpPr>
              <p:spPr>
                <a:xfrm>
                  <a:off x="7695159" y="1899165"/>
                  <a:ext cx="0" cy="3743295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hteck 8"/>
                <p:cNvSpPr/>
                <p:nvPr/>
              </p:nvSpPr>
              <p:spPr>
                <a:xfrm>
                  <a:off x="4270791" y="1899165"/>
                  <a:ext cx="625499" cy="3606771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cxnSp>
              <p:nvCxnSpPr>
                <p:cNvPr id="11" name="Gerade Verbindung 10"/>
                <p:cNvCxnSpPr/>
                <p:nvPr/>
              </p:nvCxnSpPr>
              <p:spPr>
                <a:xfrm flipH="1">
                  <a:off x="1467159" y="5505936"/>
                  <a:ext cx="6228000" cy="0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mit Pfeil 12"/>
                <p:cNvCxnSpPr/>
                <p:nvPr/>
              </p:nvCxnSpPr>
              <p:spPr>
                <a:xfrm>
                  <a:off x="4270791" y="1762641"/>
                  <a:ext cx="615973" cy="3175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headEnd type="triangl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54"/>
                <p:cNvCxnSpPr/>
                <p:nvPr/>
              </p:nvCxnSpPr>
              <p:spPr>
                <a:xfrm>
                  <a:off x="4281904" y="1684854"/>
                  <a:ext cx="0" cy="215898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hteck 55"/>
                <p:cNvSpPr/>
                <p:nvPr/>
              </p:nvSpPr>
              <p:spPr>
                <a:xfrm>
                  <a:off x="4477174" y="1613417"/>
                  <a:ext cx="209558" cy="2492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de-DE" b="1" dirty="0">
                      <a:solidFill>
                        <a:schemeClr val="tx1"/>
                      </a:solidFill>
                      <a:ea typeface="ＭＳ Ｐゴシック" pitchFamily="-65" charset="-128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cxnSp>
              <p:nvCxnSpPr>
                <p:cNvPr id="60" name="Gerade Verbindung mit Pfeil 59"/>
                <p:cNvCxnSpPr/>
                <p:nvPr/>
              </p:nvCxnSpPr>
              <p:spPr>
                <a:xfrm>
                  <a:off x="4270791" y="5642460"/>
                  <a:ext cx="625499" cy="0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headEnd type="triangl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Rechteck 62"/>
                <p:cNvSpPr/>
                <p:nvPr/>
              </p:nvSpPr>
              <p:spPr>
                <a:xfrm>
                  <a:off x="4469236" y="5532924"/>
                  <a:ext cx="209558" cy="2492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de-DE" b="1" dirty="0">
                      <a:solidFill>
                        <a:schemeClr val="tx1"/>
                      </a:solidFill>
                      <a:ea typeface="ＭＳ Ｐゴシック" pitchFamily="-65" charset="-128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cxnSp>
              <p:nvCxnSpPr>
                <p:cNvPr id="61" name="Gerade Verbindung mit Pfeil 60"/>
                <p:cNvCxnSpPr/>
                <p:nvPr/>
              </p:nvCxnSpPr>
              <p:spPr>
                <a:xfrm>
                  <a:off x="3985030" y="1981714"/>
                  <a:ext cx="285761" cy="0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headEnd type="non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 Verbindung mit Pfeil 65"/>
                <p:cNvCxnSpPr/>
                <p:nvPr/>
              </p:nvCxnSpPr>
              <p:spPr>
                <a:xfrm flipH="1">
                  <a:off x="4896289" y="1988064"/>
                  <a:ext cx="287349" cy="0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headEnd type="non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Rechteck 70"/>
              <p:cNvSpPr/>
              <p:nvPr/>
            </p:nvSpPr>
            <p:spPr>
              <a:xfrm>
                <a:off x="2630841" y="1859478"/>
                <a:ext cx="1354189" cy="249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DE" b="1" dirty="0">
                    <a:solidFill>
                      <a:schemeClr val="accent5"/>
                    </a:solidFill>
                    <a:ea typeface="ＭＳ Ｐゴシック" pitchFamily="-65" charset="-128"/>
                    <a:cs typeface="Futura Com Heavy"/>
                  </a:rPr>
                  <a:t>S=C plus</a:t>
                </a:r>
              </a:p>
            </p:txBody>
          </p:sp>
        </p:grpSp>
        <p:cxnSp>
          <p:nvCxnSpPr>
            <p:cNvPr id="51" name="Gerade Verbindung 50"/>
            <p:cNvCxnSpPr/>
            <p:nvPr/>
          </p:nvCxnSpPr>
          <p:spPr>
            <a:xfrm>
              <a:off x="4869302" y="1684854"/>
              <a:ext cx="0" cy="215898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343150" y="2205038"/>
            <a:ext cx="28765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A = 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tek kayış toleransı</a:t>
            </a:r>
            <a:endParaRPr lang="en-US" altLang="de-DE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B = </a:t>
            </a:r>
            <a:r>
              <a:rPr lang="en-US" altLang="de-DE" sz="1800" b="1" dirty="0">
                <a:solidFill>
                  <a:schemeClr val="tx1"/>
                </a:solidFill>
                <a:cs typeface="Arial" pitchFamily="34" charset="0"/>
              </a:rPr>
              <a:t>set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 (takım)</a:t>
            </a:r>
            <a:r>
              <a:rPr lang="en-US" altLang="de-DE" sz="18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toleransı</a:t>
            </a:r>
            <a:endParaRPr lang="en-US" altLang="de-DE" sz="1800" b="1" dirty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54" name="Gerade Verbindung 53"/>
          <p:cNvCxnSpPr/>
          <p:nvPr/>
        </p:nvCxnSpPr>
        <p:spPr>
          <a:xfrm>
            <a:off x="5786438" y="5505450"/>
            <a:ext cx="0" cy="2159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>
            <a:off x="6402388" y="5513388"/>
            <a:ext cx="0" cy="2159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1" name="Text Box 15"/>
          <p:cNvSpPr txBox="1">
            <a:spLocks noChangeArrowheads="1"/>
          </p:cNvSpPr>
          <p:nvPr/>
        </p:nvSpPr>
        <p:spPr bwMode="auto">
          <a:xfrm>
            <a:off x="7816851" y="4237038"/>
            <a:ext cx="2373313" cy="646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b="1">
                <a:solidFill>
                  <a:schemeClr val="tx1"/>
                </a:solidFill>
              </a:rPr>
              <a:t>A</a:t>
            </a:r>
            <a:r>
              <a:rPr lang="de-DE" altLang="de-DE" sz="1800" b="1" baseline="-25000">
                <a:solidFill>
                  <a:schemeClr val="tx1"/>
                </a:solidFill>
              </a:rPr>
              <a:t>S=C plus</a:t>
            </a:r>
            <a:r>
              <a:rPr lang="de-DE" altLang="de-DE" sz="1800" b="1">
                <a:solidFill>
                  <a:schemeClr val="tx1"/>
                </a:solidFill>
              </a:rPr>
              <a:t> = ± 2</a:t>
            </a:r>
            <a:br>
              <a:rPr lang="de-DE" altLang="de-DE" sz="1800" b="1">
                <a:solidFill>
                  <a:schemeClr val="tx1"/>
                </a:solidFill>
              </a:rPr>
            </a:br>
            <a:r>
              <a:rPr lang="de-DE" altLang="de-DE" sz="1800" b="1">
                <a:solidFill>
                  <a:schemeClr val="tx1"/>
                </a:solidFill>
              </a:rPr>
              <a:t>B</a:t>
            </a:r>
            <a:r>
              <a:rPr lang="de-DE" altLang="de-DE" sz="1800" b="1" baseline="-25000">
                <a:solidFill>
                  <a:schemeClr val="tx1"/>
                </a:solidFill>
              </a:rPr>
              <a:t>S=C plus</a:t>
            </a:r>
            <a:r>
              <a:rPr lang="de-DE" altLang="de-DE" sz="1800" b="1">
                <a:solidFill>
                  <a:schemeClr val="tx1"/>
                </a:solidFill>
              </a:rPr>
              <a:t> = 4</a:t>
            </a:r>
          </a:p>
        </p:txBody>
      </p:sp>
      <p:sp>
        <p:nvSpPr>
          <p:cNvPr id="28682" name="Line 9"/>
          <p:cNvSpPr>
            <a:spLocks noChangeShapeType="1"/>
          </p:cNvSpPr>
          <p:nvPr/>
        </p:nvSpPr>
        <p:spPr bwMode="auto">
          <a:xfrm>
            <a:off x="6088063" y="1898650"/>
            <a:ext cx="0" cy="360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3" name="Text Box 22"/>
          <p:cNvSpPr txBox="1">
            <a:spLocks noChangeArrowheads="1"/>
          </p:cNvSpPr>
          <p:nvPr/>
        </p:nvSpPr>
        <p:spPr bwMode="auto">
          <a:xfrm>
            <a:off x="3944938" y="5622925"/>
            <a:ext cx="1841500" cy="368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rIns="3600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GB" altLang="de-DE" sz="1800" b="1" dirty="0" err="1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de-DE" sz="1800" b="1" baseline="-25000" dirty="0" err="1">
                <a:solidFill>
                  <a:schemeClr val="tx1"/>
                </a:solidFill>
                <a:latin typeface="+mn-lt"/>
              </a:rPr>
              <a:t>dmin</a:t>
            </a:r>
            <a:r>
              <a:rPr lang="en-GB" altLang="de-DE" sz="1800" b="1" dirty="0">
                <a:solidFill>
                  <a:schemeClr val="tx1"/>
                </a:solidFill>
                <a:latin typeface="+mn-lt"/>
              </a:rPr>
              <a:t> = 4998 mm</a:t>
            </a:r>
          </a:p>
        </p:txBody>
      </p:sp>
      <p:sp>
        <p:nvSpPr>
          <p:cNvPr id="28684" name="Text Box 22"/>
          <p:cNvSpPr txBox="1">
            <a:spLocks noChangeArrowheads="1"/>
          </p:cNvSpPr>
          <p:nvPr/>
        </p:nvSpPr>
        <p:spPr bwMode="auto">
          <a:xfrm>
            <a:off x="6402388" y="5622925"/>
            <a:ext cx="1854200" cy="368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rIns="3600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GB" altLang="de-DE" sz="1800" b="1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de-DE" sz="1800" b="1" baseline="-25000">
                <a:solidFill>
                  <a:schemeClr val="tx1"/>
                </a:solidFill>
                <a:latin typeface="+mn-lt"/>
              </a:rPr>
              <a:t>dmax</a:t>
            </a:r>
            <a:r>
              <a:rPr lang="en-GB" altLang="de-DE" sz="1800" b="1">
                <a:solidFill>
                  <a:schemeClr val="tx1"/>
                </a:solidFill>
                <a:latin typeface="+mn-lt"/>
              </a:rPr>
              <a:t> = 5002 mm</a:t>
            </a:r>
          </a:p>
        </p:txBody>
      </p:sp>
      <p:sp>
        <p:nvSpPr>
          <p:cNvPr id="28685" name="Text Box 22"/>
          <p:cNvSpPr txBox="1">
            <a:spLocks noChangeArrowheads="1"/>
          </p:cNvSpPr>
          <p:nvPr/>
        </p:nvSpPr>
        <p:spPr bwMode="auto">
          <a:xfrm>
            <a:off x="5060951" y="6018214"/>
            <a:ext cx="2054225" cy="3698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GB" altLang="de-DE" sz="1800" b="1">
                <a:solidFill>
                  <a:schemeClr val="tx1"/>
                </a:solidFill>
                <a:latin typeface="+mn-lt"/>
              </a:rPr>
              <a:t>L</a:t>
            </a:r>
            <a:r>
              <a:rPr lang="en-GB" altLang="de-DE" sz="1800" b="1" baseline="-25000">
                <a:solidFill>
                  <a:schemeClr val="tx1"/>
                </a:solidFill>
                <a:latin typeface="+mn-lt"/>
              </a:rPr>
              <a:t>dnom</a:t>
            </a:r>
            <a:r>
              <a:rPr lang="en-GB" altLang="de-DE" sz="1800" b="1">
                <a:solidFill>
                  <a:schemeClr val="tx1"/>
                </a:solidFill>
                <a:latin typeface="+mn-lt"/>
              </a:rPr>
              <a:t> = 5000 mm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7051" y="180113"/>
            <a:ext cx="8467725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 smtClean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</a:t>
            </a:r>
            <a:r>
              <a:rPr lang="en-US" dirty="0"/>
              <a:t>S=C </a:t>
            </a:r>
            <a:r>
              <a:rPr lang="tr-TR" dirty="0" smtClean="0"/>
              <a:t>P</a:t>
            </a:r>
            <a:r>
              <a:rPr lang="en-US" cap="none" dirty="0" err="1" smtClean="0"/>
              <a:t>lus</a:t>
            </a:r>
            <a:r>
              <a:rPr lang="en-US" dirty="0" smtClean="0"/>
              <a:t> </a:t>
            </a:r>
            <a:r>
              <a:rPr lang="tr-TR" dirty="0"/>
              <a:t>KALİTESİ</a:t>
            </a:r>
            <a:r>
              <a:rPr lang="en-US" dirty="0"/>
              <a:t/>
            </a:r>
            <a:br>
              <a:rPr lang="en-US" dirty="0"/>
            </a:br>
            <a:r>
              <a:rPr lang="tr-TR" dirty="0"/>
              <a:t>UZUNLUK TOLERANSLARI 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5"/>
                </a:solidFill>
              </a:rPr>
              <a:t>S=C </a:t>
            </a:r>
            <a:r>
              <a:rPr lang="en-US" cap="none" dirty="0" smtClean="0">
                <a:solidFill>
                  <a:schemeClr val="accent5"/>
                </a:solidFill>
              </a:rPr>
              <a:t>plus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tr-TR" dirty="0" smtClean="0"/>
              <a:t>- </a:t>
            </a:r>
            <a:r>
              <a:rPr lang="en-US" dirty="0" smtClean="0"/>
              <a:t>D</a:t>
            </a:r>
            <a:r>
              <a:rPr lang="tr-TR" dirty="0" smtClean="0"/>
              <a:t>I</a:t>
            </a:r>
            <a:r>
              <a:rPr lang="en-US" dirty="0" smtClean="0"/>
              <a:t>n/ISO</a:t>
            </a:r>
            <a:endParaRPr lang="de-DE" dirty="0">
              <a:ea typeface="+mj-ea"/>
            </a:endParaRPr>
          </a:p>
        </p:txBody>
      </p:sp>
      <p:sp>
        <p:nvSpPr>
          <p:cNvPr id="29699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29701" name="Gruppieren 66"/>
          <p:cNvGrpSpPr>
            <a:grpSpLocks noChangeAspect="1"/>
          </p:cNvGrpSpPr>
          <p:nvPr/>
        </p:nvGrpSpPr>
        <p:grpSpPr bwMode="auto">
          <a:xfrm>
            <a:off x="2981326" y="1831975"/>
            <a:ext cx="6227763" cy="3949700"/>
            <a:chOff x="1467159" y="1831415"/>
            <a:chExt cx="6228000" cy="3950744"/>
          </a:xfrm>
        </p:grpSpPr>
        <p:grpSp>
          <p:nvGrpSpPr>
            <p:cNvPr id="29705" name="Gruppieren 63"/>
            <p:cNvGrpSpPr>
              <a:grpSpLocks/>
            </p:cNvGrpSpPr>
            <p:nvPr/>
          </p:nvGrpSpPr>
          <p:grpSpPr bwMode="auto">
            <a:xfrm>
              <a:off x="1467159" y="1831415"/>
              <a:ext cx="6228000" cy="3950744"/>
              <a:chOff x="1467159" y="1831415"/>
              <a:chExt cx="6228000" cy="3950744"/>
            </a:xfrm>
          </p:grpSpPr>
          <p:cxnSp>
            <p:nvCxnSpPr>
              <p:cNvPr id="3" name="Gerade Verbindung 2"/>
              <p:cNvCxnSpPr/>
              <p:nvPr/>
            </p:nvCxnSpPr>
            <p:spPr>
              <a:xfrm>
                <a:off x="1467159" y="1899696"/>
                <a:ext cx="0" cy="374272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9"/>
              <p:cNvCxnSpPr/>
              <p:nvPr/>
            </p:nvCxnSpPr>
            <p:spPr>
              <a:xfrm>
                <a:off x="7695159" y="1899696"/>
                <a:ext cx="0" cy="374272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hteck 8"/>
              <p:cNvSpPr/>
              <p:nvPr/>
            </p:nvSpPr>
            <p:spPr>
              <a:xfrm>
                <a:off x="4270791" y="1899696"/>
                <a:ext cx="625499" cy="360616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cxnSp>
            <p:nvCxnSpPr>
              <p:cNvPr id="11" name="Gerade Verbindung 10"/>
              <p:cNvCxnSpPr/>
              <p:nvPr/>
            </p:nvCxnSpPr>
            <p:spPr>
              <a:xfrm flipH="1">
                <a:off x="1467159" y="5505861"/>
                <a:ext cx="6228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hteck 14"/>
              <p:cNvSpPr/>
              <p:nvPr/>
            </p:nvSpPr>
            <p:spPr>
              <a:xfrm>
                <a:off x="1473509" y="5389943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1667192" y="5270849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1859287" y="5153343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2052969" y="5035837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2246652" y="4918331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2438746" y="4799237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2632428" y="4681731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2826111" y="4564225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3018206" y="4446719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3211888" y="4327625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3405571" y="4210119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3599253" y="4092613"/>
                <a:ext cx="790605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3791347" y="3975106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3985030" y="3856013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4178712" y="3738507"/>
                <a:ext cx="790605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4370807" y="3621001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4564490" y="3501906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4758172" y="3384400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4950267" y="3266894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4" name="Rechteck 33"/>
              <p:cNvSpPr/>
              <p:nvPr/>
            </p:nvSpPr>
            <p:spPr>
              <a:xfrm>
                <a:off x="5143949" y="3149388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5337631" y="3030295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5529727" y="2912789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5723409" y="2795283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8" name="Rechteck 37"/>
              <p:cNvSpPr/>
              <p:nvPr/>
            </p:nvSpPr>
            <p:spPr>
              <a:xfrm>
                <a:off x="5917091" y="2677777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6109186" y="2558682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6302868" y="2441176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1" name="Rechteck 40"/>
              <p:cNvSpPr/>
              <p:nvPr/>
            </p:nvSpPr>
            <p:spPr>
              <a:xfrm>
                <a:off x="6496550" y="2323670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2" name="Rechteck 41"/>
              <p:cNvSpPr/>
              <p:nvPr/>
            </p:nvSpPr>
            <p:spPr>
              <a:xfrm>
                <a:off x="6688646" y="2206164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7" name="Rechteck 46"/>
              <p:cNvSpPr/>
              <p:nvPr/>
            </p:nvSpPr>
            <p:spPr>
              <a:xfrm>
                <a:off x="6882328" y="2087071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>
              <a:xfrm>
                <a:off x="6882328" y="1980679"/>
                <a:ext cx="792192" cy="6352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/>
            </p:nvCxnSpPr>
            <p:spPr>
              <a:xfrm>
                <a:off x="6882328" y="1906048"/>
                <a:ext cx="0" cy="214369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hteck 55"/>
              <p:cNvSpPr/>
              <p:nvPr/>
            </p:nvSpPr>
            <p:spPr>
              <a:xfrm>
                <a:off x="7174439" y="1831415"/>
                <a:ext cx="209558" cy="249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DE" b="1" dirty="0">
                    <a:solidFill>
                      <a:schemeClr val="tx1"/>
                    </a:solidFill>
                    <a:latin typeface="Futura Com Heavy"/>
                    <a:ea typeface="ＭＳ Ｐゴシック" pitchFamily="-65" charset="-128"/>
                    <a:cs typeface="Futura Com Heavy"/>
                  </a:rPr>
                  <a:t>B</a:t>
                </a:r>
              </a:p>
            </p:txBody>
          </p:sp>
          <p:cxnSp>
            <p:nvCxnSpPr>
              <p:cNvPr id="60" name="Gerade Verbindung mit Pfeil 59"/>
              <p:cNvCxnSpPr/>
              <p:nvPr/>
            </p:nvCxnSpPr>
            <p:spPr>
              <a:xfrm>
                <a:off x="1483035" y="5667829"/>
                <a:ext cx="6201011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hteck 62"/>
              <p:cNvSpPr/>
              <p:nvPr/>
            </p:nvSpPr>
            <p:spPr>
              <a:xfrm>
                <a:off x="4469236" y="5532856"/>
                <a:ext cx="209558" cy="249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DE" b="1" dirty="0">
                    <a:solidFill>
                      <a:schemeClr val="tx1"/>
                    </a:solidFill>
                    <a:latin typeface="Futura Com Heavy"/>
                    <a:ea typeface="ＭＳ Ｐゴシック" pitchFamily="-65" charset="-128"/>
                    <a:cs typeface="Futura Com Heavy"/>
                  </a:rPr>
                  <a:t>A</a:t>
                </a:r>
              </a:p>
            </p:txBody>
          </p:sp>
          <p:cxnSp>
            <p:nvCxnSpPr>
              <p:cNvPr id="61" name="Gerade Verbindung mit Pfeil 60"/>
              <p:cNvCxnSpPr/>
              <p:nvPr/>
            </p:nvCxnSpPr>
            <p:spPr>
              <a:xfrm>
                <a:off x="3985030" y="1980679"/>
                <a:ext cx="285761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none" w="med" len="lg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mit Pfeil 65"/>
              <p:cNvCxnSpPr/>
              <p:nvPr/>
            </p:nvCxnSpPr>
            <p:spPr>
              <a:xfrm flipH="1">
                <a:off x="4896289" y="1987031"/>
                <a:ext cx="287349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none" w="med" len="lg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echteck 70"/>
            <p:cNvSpPr/>
            <p:nvPr/>
          </p:nvSpPr>
          <p:spPr>
            <a:xfrm>
              <a:off x="2630841" y="1859998"/>
              <a:ext cx="1354189" cy="249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b="1" dirty="0">
                  <a:solidFill>
                    <a:schemeClr val="accent5"/>
                  </a:solidFill>
                  <a:ea typeface="ＭＳ Ｐゴシック" pitchFamily="-65" charset="-128"/>
                  <a:cs typeface="Futura Com Heavy"/>
                </a:rPr>
                <a:t>S=C plus</a:t>
              </a:r>
            </a:p>
          </p:txBody>
        </p:sp>
      </p:grp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2125663" y="2271714"/>
            <a:ext cx="2792412" cy="31700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S=C plus  </a:t>
            </a:r>
            <a:br>
              <a:rPr lang="en-US" altLang="de-DE" sz="1800" b="1" dirty="0">
                <a:solidFill>
                  <a:schemeClr val="tx1"/>
                </a:solidFill>
                <a:latin typeface="+mn-lt"/>
              </a:rPr>
            </a:br>
            <a:r>
              <a:rPr lang="tr-TR" altLang="de-DE" sz="1800" dirty="0">
                <a:solidFill>
                  <a:schemeClr val="tx1"/>
                </a:solidFill>
                <a:latin typeface="+mn-lt"/>
              </a:rPr>
              <a:t>Nominal uzunlukta tek kayış toleransı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                        A: ± 2 mm</a:t>
            </a:r>
            <a:br>
              <a:rPr lang="en-US" altLang="de-DE" sz="1800" dirty="0">
                <a:solidFill>
                  <a:schemeClr val="tx1"/>
                </a:solidFill>
                <a:latin typeface="+mn-lt"/>
              </a:rPr>
            </a:br>
            <a:r>
              <a:rPr lang="en-US" altLang="de-DE" dirty="0">
                <a:latin typeface="+mn-lt"/>
              </a:rPr>
              <a:t/>
            </a:r>
            <a:br>
              <a:rPr lang="en-US" altLang="de-DE" dirty="0">
                <a:latin typeface="+mn-lt"/>
              </a:rPr>
            </a:b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n-US" altLang="de-DE" sz="1800" b="1" dirty="0">
                <a:solidFill>
                  <a:schemeClr val="tx1"/>
                </a:solidFill>
                <a:latin typeface="+mn-lt"/>
              </a:rPr>
            </a:b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S=C plus  </a:t>
            </a:r>
            <a:br>
              <a:rPr lang="en-US" altLang="de-DE" sz="1800" b="1" dirty="0">
                <a:solidFill>
                  <a:schemeClr val="tx1"/>
                </a:solidFill>
                <a:latin typeface="+mn-lt"/>
              </a:rPr>
            </a:br>
            <a:r>
              <a:rPr lang="tr-TR" altLang="de-DE" sz="1800" dirty="0">
                <a:solidFill>
                  <a:schemeClr val="tx1"/>
                </a:solidFill>
              </a:rPr>
              <a:t>Nominal uzunlukta 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set </a:t>
            </a:r>
            <a:r>
              <a:rPr lang="tr-TR" altLang="de-DE" sz="1800" dirty="0">
                <a:solidFill>
                  <a:schemeClr val="tx1"/>
                </a:solidFill>
                <a:latin typeface="+mn-lt"/>
              </a:rPr>
              <a:t>(takım) </a:t>
            </a:r>
            <a:r>
              <a:rPr lang="en-US" altLang="de-DE" sz="1800" dirty="0" err="1">
                <a:solidFill>
                  <a:schemeClr val="tx1"/>
                </a:solidFill>
                <a:latin typeface="+mn-lt"/>
              </a:rPr>
              <a:t>toleran</a:t>
            </a:r>
            <a:r>
              <a:rPr lang="tr-TR" altLang="de-DE" sz="1800" dirty="0">
                <a:solidFill>
                  <a:schemeClr val="tx1"/>
                </a:solidFill>
                <a:latin typeface="+mn-lt"/>
              </a:rPr>
              <a:t>sı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                                   B: 4 mm </a:t>
            </a:r>
            <a:r>
              <a:rPr lang="en-US" altLang="de-DE" sz="1800" dirty="0">
                <a:solidFill>
                  <a:schemeClr val="tx1"/>
                </a:solidFill>
                <a:latin typeface="+mn-lt"/>
                <a:sym typeface="Wingdings" pitchFamily="2" charset="2"/>
              </a:rPr>
              <a:t>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 A : ± 2 mm</a:t>
            </a:r>
            <a:br>
              <a:rPr lang="en-US" altLang="de-DE" sz="1800" dirty="0">
                <a:solidFill>
                  <a:schemeClr val="tx1"/>
                </a:solidFill>
                <a:latin typeface="+mn-lt"/>
              </a:rPr>
            </a:br>
            <a:endParaRPr lang="en-US" altLang="de-DE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7256463" y="2755901"/>
            <a:ext cx="2474912" cy="20304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DIN/ISO  </a:t>
            </a:r>
            <a:br>
              <a:rPr lang="en-US" altLang="de-DE" sz="1800" b="1" dirty="0">
                <a:solidFill>
                  <a:schemeClr val="tx1"/>
                </a:solidFill>
                <a:latin typeface="+mn-lt"/>
              </a:rPr>
            </a:br>
            <a:r>
              <a:rPr lang="tr-TR" altLang="de-DE" sz="1800" dirty="0">
                <a:solidFill>
                  <a:schemeClr val="tx1"/>
                </a:solidFill>
                <a:latin typeface="+mn-lt"/>
              </a:rPr>
              <a:t>tek kayış toleransı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/>
            </a:r>
            <a:br>
              <a:rPr lang="en-US" altLang="de-DE" sz="1800" dirty="0">
                <a:solidFill>
                  <a:schemeClr val="tx1"/>
                </a:solidFill>
                <a:latin typeface="+mn-lt"/>
              </a:rPr>
            </a:b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A: ± 50 mm</a:t>
            </a: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n-US" altLang="de-DE" sz="1800" b="1" dirty="0">
                <a:solidFill>
                  <a:schemeClr val="tx1"/>
                </a:solidFill>
                <a:latin typeface="+mn-lt"/>
              </a:rPr>
            </a:b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n-US" altLang="de-DE" sz="1800" b="1" dirty="0">
                <a:solidFill>
                  <a:schemeClr val="tx1"/>
                </a:solidFill>
                <a:latin typeface="+mn-lt"/>
              </a:rPr>
            </a:b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DIN/ISO  </a:t>
            </a:r>
            <a:br>
              <a:rPr lang="en-US" altLang="de-DE" sz="1800" b="1" dirty="0">
                <a:solidFill>
                  <a:schemeClr val="tx1"/>
                </a:solidFill>
                <a:latin typeface="+mn-lt"/>
              </a:rPr>
            </a:br>
            <a:r>
              <a:rPr lang="en-US" altLang="de-DE" sz="1800" dirty="0">
                <a:solidFill>
                  <a:schemeClr val="tx1"/>
                </a:solidFill>
              </a:rPr>
              <a:t>set </a:t>
            </a:r>
            <a:r>
              <a:rPr lang="tr-TR" altLang="de-DE" sz="1800" dirty="0">
                <a:solidFill>
                  <a:schemeClr val="tx1"/>
                </a:solidFill>
              </a:rPr>
              <a:t>(takım) </a:t>
            </a:r>
            <a:r>
              <a:rPr lang="en-US" altLang="de-DE" sz="1800" dirty="0" err="1">
                <a:solidFill>
                  <a:schemeClr val="tx1"/>
                </a:solidFill>
              </a:rPr>
              <a:t>toleran</a:t>
            </a:r>
            <a:r>
              <a:rPr lang="tr-TR" altLang="de-DE" sz="1800" dirty="0">
                <a:solidFill>
                  <a:schemeClr val="tx1"/>
                </a:solidFill>
              </a:rPr>
              <a:t>sı 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B: 6 mm</a:t>
            </a:r>
          </a:p>
        </p:txBody>
      </p:sp>
      <p:sp>
        <p:nvSpPr>
          <p:cNvPr id="29704" name="Line 9"/>
          <p:cNvSpPr>
            <a:spLocks noChangeShapeType="1"/>
          </p:cNvSpPr>
          <p:nvPr/>
        </p:nvSpPr>
        <p:spPr bwMode="auto">
          <a:xfrm>
            <a:off x="6088063" y="1898650"/>
            <a:ext cx="0" cy="360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7052" y="152400"/>
            <a:ext cx="8532282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</a:t>
            </a:r>
            <a:r>
              <a:rPr lang="en-US" dirty="0"/>
              <a:t>S=C </a:t>
            </a:r>
            <a:r>
              <a:rPr lang="tr-TR" cap="none" dirty="0"/>
              <a:t>P</a:t>
            </a:r>
            <a:r>
              <a:rPr lang="en-US" cap="none" dirty="0" err="1" smtClean="0"/>
              <a:t>lus</a:t>
            </a:r>
            <a:r>
              <a:rPr lang="en-US" cap="none" dirty="0" smtClean="0"/>
              <a:t> </a:t>
            </a:r>
            <a:r>
              <a:rPr lang="tr-TR" dirty="0"/>
              <a:t>KALİTESİ</a:t>
            </a:r>
            <a:r>
              <a:rPr lang="en-US" dirty="0"/>
              <a:t/>
            </a:r>
            <a:br>
              <a:rPr lang="en-US" dirty="0"/>
            </a:br>
            <a:r>
              <a:rPr lang="tr-TR" dirty="0"/>
              <a:t>UZUNLUK TOLERANSLARI 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5"/>
                </a:solidFill>
              </a:rPr>
              <a:t>S=C </a:t>
            </a:r>
            <a:r>
              <a:rPr lang="en-US" cap="none" dirty="0" smtClean="0">
                <a:solidFill>
                  <a:schemeClr val="accent5"/>
                </a:solidFill>
              </a:rPr>
              <a:t>plus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tr-TR" dirty="0"/>
              <a:t>-</a:t>
            </a:r>
            <a:r>
              <a:rPr lang="en-US" dirty="0" smtClean="0"/>
              <a:t> D</a:t>
            </a:r>
            <a:r>
              <a:rPr lang="tr-TR" dirty="0" smtClean="0"/>
              <a:t>I</a:t>
            </a:r>
            <a:r>
              <a:rPr lang="en-US" dirty="0" smtClean="0"/>
              <a:t>n/ISO</a:t>
            </a:r>
            <a:endParaRPr lang="de-DE" dirty="0">
              <a:ea typeface="+mj-ea"/>
            </a:endParaRPr>
          </a:p>
        </p:txBody>
      </p:sp>
      <p:sp>
        <p:nvSpPr>
          <p:cNvPr id="30723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30725" name="Gruppieren 66"/>
          <p:cNvGrpSpPr>
            <a:grpSpLocks noChangeAspect="1"/>
          </p:cNvGrpSpPr>
          <p:nvPr/>
        </p:nvGrpSpPr>
        <p:grpSpPr bwMode="auto">
          <a:xfrm>
            <a:off x="2981326" y="1831975"/>
            <a:ext cx="6227763" cy="3949700"/>
            <a:chOff x="1467159" y="1831415"/>
            <a:chExt cx="6228000" cy="3950744"/>
          </a:xfrm>
        </p:grpSpPr>
        <p:grpSp>
          <p:nvGrpSpPr>
            <p:cNvPr id="30728" name="Gruppieren 63"/>
            <p:cNvGrpSpPr>
              <a:grpSpLocks/>
            </p:cNvGrpSpPr>
            <p:nvPr/>
          </p:nvGrpSpPr>
          <p:grpSpPr bwMode="auto">
            <a:xfrm>
              <a:off x="1467159" y="1831415"/>
              <a:ext cx="6228000" cy="3950744"/>
              <a:chOff x="1467159" y="1831415"/>
              <a:chExt cx="6228000" cy="3950744"/>
            </a:xfrm>
          </p:grpSpPr>
          <p:cxnSp>
            <p:nvCxnSpPr>
              <p:cNvPr id="3" name="Gerade Verbindung 2"/>
              <p:cNvCxnSpPr/>
              <p:nvPr/>
            </p:nvCxnSpPr>
            <p:spPr>
              <a:xfrm>
                <a:off x="1467159" y="1899696"/>
                <a:ext cx="0" cy="374272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9"/>
              <p:cNvCxnSpPr/>
              <p:nvPr/>
            </p:nvCxnSpPr>
            <p:spPr>
              <a:xfrm>
                <a:off x="7695159" y="1899696"/>
                <a:ext cx="0" cy="374272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hteck 8"/>
              <p:cNvSpPr/>
              <p:nvPr/>
            </p:nvSpPr>
            <p:spPr>
              <a:xfrm>
                <a:off x="4270791" y="1899696"/>
                <a:ext cx="625499" cy="360616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cxnSp>
            <p:nvCxnSpPr>
              <p:cNvPr id="11" name="Gerade Verbindung 10"/>
              <p:cNvCxnSpPr/>
              <p:nvPr/>
            </p:nvCxnSpPr>
            <p:spPr>
              <a:xfrm flipH="1">
                <a:off x="1467159" y="5505861"/>
                <a:ext cx="6228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hteck 14"/>
              <p:cNvSpPr/>
              <p:nvPr/>
            </p:nvSpPr>
            <p:spPr>
              <a:xfrm>
                <a:off x="1473509" y="5389943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1667192" y="5270849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1859287" y="5153343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2052969" y="5035837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2246652" y="4918331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2438746" y="4799237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2632428" y="4681731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2826111" y="4564225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3018206" y="4446719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3211888" y="4327625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3405571" y="4210119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3599253" y="4092613"/>
                <a:ext cx="790605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3791347" y="3975106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3985030" y="3856013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4178712" y="3738507"/>
                <a:ext cx="790605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4370807" y="3621001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4564490" y="3501906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4758172" y="3384400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4950267" y="3266894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4" name="Rechteck 33"/>
              <p:cNvSpPr/>
              <p:nvPr/>
            </p:nvSpPr>
            <p:spPr>
              <a:xfrm>
                <a:off x="5143949" y="3149388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5337631" y="3030295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5529727" y="2912789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5723409" y="2795283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8" name="Rechteck 37"/>
              <p:cNvSpPr/>
              <p:nvPr/>
            </p:nvSpPr>
            <p:spPr>
              <a:xfrm>
                <a:off x="5917091" y="2677777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6109186" y="2558682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6302868" y="2441176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1" name="Rechteck 40"/>
              <p:cNvSpPr/>
              <p:nvPr/>
            </p:nvSpPr>
            <p:spPr>
              <a:xfrm>
                <a:off x="6496550" y="2323670"/>
                <a:ext cx="792193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2" name="Rechteck 41"/>
              <p:cNvSpPr/>
              <p:nvPr/>
            </p:nvSpPr>
            <p:spPr>
              <a:xfrm>
                <a:off x="6688646" y="2206164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7" name="Rechteck 46"/>
              <p:cNvSpPr/>
              <p:nvPr/>
            </p:nvSpPr>
            <p:spPr>
              <a:xfrm>
                <a:off x="6882328" y="2087071"/>
                <a:ext cx="792192" cy="5398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cxnSp>
            <p:nvCxnSpPr>
              <p:cNvPr id="13" name="Gerade Verbindung mit Pfeil 12"/>
              <p:cNvCxnSpPr/>
              <p:nvPr/>
            </p:nvCxnSpPr>
            <p:spPr>
              <a:xfrm>
                <a:off x="6882328" y="1980679"/>
                <a:ext cx="792192" cy="6352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/>
            </p:nvCxnSpPr>
            <p:spPr>
              <a:xfrm>
                <a:off x="6882328" y="1906048"/>
                <a:ext cx="0" cy="214369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hteck 55"/>
              <p:cNvSpPr/>
              <p:nvPr/>
            </p:nvSpPr>
            <p:spPr>
              <a:xfrm>
                <a:off x="7174439" y="1831415"/>
                <a:ext cx="209558" cy="249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DE" b="1" dirty="0">
                    <a:solidFill>
                      <a:schemeClr val="tx1"/>
                    </a:solidFill>
                    <a:ea typeface="ＭＳ Ｐゴシック" pitchFamily="-65" charset="-128"/>
                    <a:cs typeface="Arial" panose="020B0604020202020204" pitchFamily="34" charset="0"/>
                  </a:rPr>
                  <a:t>B</a:t>
                </a:r>
              </a:p>
            </p:txBody>
          </p:sp>
          <p:cxnSp>
            <p:nvCxnSpPr>
              <p:cNvPr id="60" name="Gerade Verbindung mit Pfeil 59"/>
              <p:cNvCxnSpPr/>
              <p:nvPr/>
            </p:nvCxnSpPr>
            <p:spPr>
              <a:xfrm>
                <a:off x="1473509" y="5667829"/>
                <a:ext cx="6201011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triangle" w="med" len="lg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hteck 62"/>
              <p:cNvSpPr/>
              <p:nvPr/>
            </p:nvSpPr>
            <p:spPr>
              <a:xfrm>
                <a:off x="4469236" y="5532856"/>
                <a:ext cx="209558" cy="249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DE" b="1" dirty="0">
                    <a:solidFill>
                      <a:schemeClr val="tx1"/>
                    </a:solidFill>
                    <a:ea typeface="ＭＳ Ｐゴシック" pitchFamily="-65" charset="-128"/>
                    <a:cs typeface="Arial" panose="020B0604020202020204" pitchFamily="34" charset="0"/>
                  </a:rPr>
                  <a:t>A</a:t>
                </a:r>
              </a:p>
            </p:txBody>
          </p:sp>
          <p:cxnSp>
            <p:nvCxnSpPr>
              <p:cNvPr id="61" name="Gerade Verbindung mit Pfeil 60"/>
              <p:cNvCxnSpPr/>
              <p:nvPr/>
            </p:nvCxnSpPr>
            <p:spPr>
              <a:xfrm>
                <a:off x="3985030" y="1980679"/>
                <a:ext cx="285761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none" w="med" len="lg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mit Pfeil 65"/>
              <p:cNvCxnSpPr/>
              <p:nvPr/>
            </p:nvCxnSpPr>
            <p:spPr>
              <a:xfrm flipH="1">
                <a:off x="4896289" y="1987031"/>
                <a:ext cx="287349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headEnd type="none" w="med" len="lg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echteck 70"/>
            <p:cNvSpPr/>
            <p:nvPr/>
          </p:nvSpPr>
          <p:spPr>
            <a:xfrm>
              <a:off x="2630841" y="1859998"/>
              <a:ext cx="1354189" cy="249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b="1" dirty="0">
                  <a:solidFill>
                    <a:schemeClr val="accent5"/>
                  </a:solidFill>
                  <a:ea typeface="ＭＳ Ｐゴシック" pitchFamily="-65" charset="-128"/>
                  <a:cs typeface="Futura Com Heavy"/>
                </a:rPr>
                <a:t>S=C plus</a:t>
              </a:r>
            </a:p>
          </p:txBody>
        </p:sp>
      </p:grp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343150" y="2205038"/>
            <a:ext cx="2876550" cy="785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A = 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tek kayış toleransı</a:t>
            </a:r>
            <a:endParaRPr lang="en-US" altLang="de-DE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de-DE" sz="1800" b="1" dirty="0">
                <a:solidFill>
                  <a:schemeClr val="tx1"/>
                </a:solidFill>
                <a:latin typeface="+mn-lt"/>
              </a:rPr>
              <a:t>B = </a:t>
            </a:r>
            <a:r>
              <a:rPr lang="en-US" altLang="de-DE" sz="1800" b="1" dirty="0">
                <a:solidFill>
                  <a:schemeClr val="tx1"/>
                </a:solidFill>
                <a:cs typeface="Arial" pitchFamily="34" charset="0"/>
              </a:rPr>
              <a:t>set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 (takım)</a:t>
            </a:r>
            <a:r>
              <a:rPr lang="en-US" altLang="de-DE" sz="18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tr-TR" altLang="de-DE" sz="1800" b="1" dirty="0">
                <a:solidFill>
                  <a:schemeClr val="tx1"/>
                </a:solidFill>
                <a:cs typeface="Arial" pitchFamily="34" charset="0"/>
              </a:rPr>
              <a:t>toleransı</a:t>
            </a:r>
            <a:endParaRPr lang="en-US" altLang="de-DE" sz="18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>
            <a:off x="6088063" y="1898650"/>
            <a:ext cx="0" cy="360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 smtClean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S=C </a:t>
            </a:r>
            <a:r>
              <a:rPr lang="tr-TR" dirty="0" smtClean="0"/>
              <a:t>P</a:t>
            </a:r>
            <a:r>
              <a:rPr lang="en-US" cap="none" dirty="0" err="1" smtClean="0"/>
              <a:t>lus</a:t>
            </a:r>
            <a:r>
              <a:rPr lang="en-US" dirty="0" smtClean="0"/>
              <a:t> </a:t>
            </a:r>
            <a:r>
              <a:rPr lang="tr-TR" dirty="0" smtClean="0"/>
              <a:t>KALİTESİ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r-TR" dirty="0" smtClean="0"/>
              <a:t>SARGILI KAYIŞLARIN VULKANİZASYONU</a:t>
            </a:r>
            <a:endParaRPr lang="en-US" dirty="0">
              <a:ea typeface="+mj-ea"/>
            </a:endParaRPr>
          </a:p>
        </p:txBody>
      </p:sp>
      <p:sp>
        <p:nvSpPr>
          <p:cNvPr id="31747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31749" name="Gruppieren 13"/>
          <p:cNvGrpSpPr>
            <a:grpSpLocks/>
          </p:cNvGrpSpPr>
          <p:nvPr/>
        </p:nvGrpSpPr>
        <p:grpSpPr bwMode="auto">
          <a:xfrm>
            <a:off x="2836863" y="2463800"/>
            <a:ext cx="6654800" cy="3595688"/>
            <a:chOff x="1312751" y="2463075"/>
            <a:chExt cx="6654299" cy="3595679"/>
          </a:xfrm>
        </p:grpSpPr>
        <p:grpSp>
          <p:nvGrpSpPr>
            <p:cNvPr id="31764" name="Gruppieren 36872"/>
            <p:cNvGrpSpPr>
              <a:grpSpLocks noChangeAspect="1"/>
            </p:cNvGrpSpPr>
            <p:nvPr/>
          </p:nvGrpSpPr>
          <p:grpSpPr bwMode="auto">
            <a:xfrm>
              <a:off x="1608138" y="2490788"/>
              <a:ext cx="5917885" cy="3546475"/>
              <a:chOff x="1733549" y="2143124"/>
              <a:chExt cx="5917452" cy="3547235"/>
            </a:xfrm>
          </p:grpSpPr>
          <p:sp>
            <p:nvSpPr>
              <p:cNvPr id="36872" name="Rechteck 36871"/>
              <p:cNvSpPr/>
              <p:nvPr/>
            </p:nvSpPr>
            <p:spPr>
              <a:xfrm>
                <a:off x="5685703" y="3569863"/>
                <a:ext cx="1647580" cy="10797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3" name="Rechteck 42"/>
              <p:cNvSpPr/>
              <p:nvPr/>
            </p:nvSpPr>
            <p:spPr>
              <a:xfrm>
                <a:off x="5709511" y="4125606"/>
                <a:ext cx="1623772" cy="10797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5" name="Kreis 44"/>
              <p:cNvSpPr/>
              <p:nvPr/>
            </p:nvSpPr>
            <p:spPr>
              <a:xfrm rot="5400000">
                <a:off x="5338752" y="2929308"/>
                <a:ext cx="741519" cy="755538"/>
              </a:xfrm>
              <a:prstGeom prst="pie">
                <a:avLst>
                  <a:gd name="adj1" fmla="val 56865"/>
                  <a:gd name="adj2" fmla="val 3699470"/>
                </a:avLst>
              </a:prstGeom>
              <a:solidFill>
                <a:schemeClr val="accent6">
                  <a:lumMod val="50000"/>
                </a:schemeClr>
              </a:solidFill>
              <a:ln w="38100"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Kreis 43"/>
              <p:cNvSpPr/>
              <p:nvPr/>
            </p:nvSpPr>
            <p:spPr>
              <a:xfrm rot="10800000">
                <a:off x="5368250" y="4125606"/>
                <a:ext cx="719030" cy="719290"/>
              </a:xfrm>
              <a:prstGeom prst="pie">
                <a:avLst>
                  <a:gd name="adj1" fmla="val 2349047"/>
                  <a:gd name="adj2" fmla="val 5348008"/>
                </a:avLst>
              </a:prstGeom>
              <a:solidFill>
                <a:schemeClr val="accent6">
                  <a:lumMod val="50000"/>
                </a:schemeClr>
              </a:solidFill>
              <a:ln w="38100"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Kreis 2"/>
              <p:cNvSpPr/>
              <p:nvPr/>
            </p:nvSpPr>
            <p:spPr>
              <a:xfrm>
                <a:off x="1733415" y="3390438"/>
                <a:ext cx="1044420" cy="1043208"/>
              </a:xfrm>
              <a:prstGeom prst="pie">
                <a:avLst>
                  <a:gd name="adj1" fmla="val 7461256"/>
                  <a:gd name="adj2" fmla="val 14475400"/>
                </a:avLst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Kreis 14"/>
              <p:cNvSpPr/>
              <p:nvPr/>
            </p:nvSpPr>
            <p:spPr>
              <a:xfrm>
                <a:off x="4228594" y="2142399"/>
                <a:ext cx="504750" cy="503344"/>
              </a:xfrm>
              <a:prstGeom prst="pie">
                <a:avLst>
                  <a:gd name="adj1" fmla="val 13957131"/>
                  <a:gd name="adj2" fmla="val 18423967"/>
                </a:avLst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4265101" y="2178919"/>
                <a:ext cx="431736" cy="431891"/>
              </a:xfrm>
              <a:prstGeom prst="ellipse">
                <a:avLst/>
              </a:prstGeom>
              <a:solidFill>
                <a:schemeClr val="bg1"/>
              </a:solidFill>
              <a:ln w="381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" name="Kreis 15"/>
              <p:cNvSpPr/>
              <p:nvPr/>
            </p:nvSpPr>
            <p:spPr>
              <a:xfrm rot="10800000">
                <a:off x="4228594" y="5186280"/>
                <a:ext cx="504750" cy="503345"/>
              </a:xfrm>
              <a:prstGeom prst="pie">
                <a:avLst>
                  <a:gd name="adj1" fmla="val 13787244"/>
                  <a:gd name="adj2" fmla="val 18683608"/>
                </a:avLst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Kreis 16"/>
              <p:cNvSpPr/>
              <p:nvPr/>
            </p:nvSpPr>
            <p:spPr>
              <a:xfrm rot="10800000">
                <a:off x="5457137" y="4238343"/>
                <a:ext cx="504750" cy="503344"/>
              </a:xfrm>
              <a:prstGeom prst="pie">
                <a:avLst>
                  <a:gd name="adj1" fmla="val 1380325"/>
                  <a:gd name="adj2" fmla="val 13941475"/>
                </a:avLst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Kreis 17"/>
              <p:cNvSpPr/>
              <p:nvPr/>
            </p:nvSpPr>
            <p:spPr>
              <a:xfrm rot="10800000">
                <a:off x="5457137" y="3056992"/>
                <a:ext cx="504750" cy="503344"/>
              </a:xfrm>
              <a:prstGeom prst="pie">
                <a:avLst>
                  <a:gd name="adj1" fmla="val 8221494"/>
                  <a:gd name="adj2" fmla="val 20368707"/>
                </a:avLst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Kreis 18"/>
              <p:cNvSpPr/>
              <p:nvPr/>
            </p:nvSpPr>
            <p:spPr>
              <a:xfrm>
                <a:off x="3328615" y="2777533"/>
                <a:ext cx="2266613" cy="2269017"/>
              </a:xfrm>
              <a:prstGeom prst="pie">
                <a:avLst>
                  <a:gd name="adj1" fmla="val 1587606"/>
                  <a:gd name="adj2" fmla="val 19933047"/>
                </a:avLst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3382582" y="2831520"/>
                <a:ext cx="2158679" cy="2161045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7" name="Gerade Verbindung 6"/>
              <p:cNvCxnSpPr/>
              <p:nvPr/>
            </p:nvCxnSpPr>
            <p:spPr>
              <a:xfrm flipV="1">
                <a:off x="1995313" y="2178919"/>
                <a:ext cx="2352326" cy="1282972"/>
              </a:xfrm>
              <a:prstGeom prst="line">
                <a:avLst/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cxnSp>
            <p:nvCxnSpPr>
              <p:cNvPr id="24" name="Gerade Verbindung 23"/>
              <p:cNvCxnSpPr/>
              <p:nvPr/>
            </p:nvCxnSpPr>
            <p:spPr>
              <a:xfrm>
                <a:off x="1961981" y="4343140"/>
                <a:ext cx="2352326" cy="1286147"/>
              </a:xfrm>
              <a:prstGeom prst="line">
                <a:avLst/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sp>
            <p:nvSpPr>
              <p:cNvPr id="2" name="Ellipse 1"/>
              <p:cNvSpPr/>
              <p:nvPr/>
            </p:nvSpPr>
            <p:spPr>
              <a:xfrm>
                <a:off x="1769922" y="3425370"/>
                <a:ext cx="971406" cy="971756"/>
              </a:xfrm>
              <a:prstGeom prst="ellipse">
                <a:avLst/>
              </a:prstGeom>
              <a:solidFill>
                <a:schemeClr val="bg1"/>
              </a:solidFill>
              <a:ln w="381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cxnSp>
            <p:nvCxnSpPr>
              <p:cNvPr id="29" name="Gerade Verbindung 28"/>
              <p:cNvCxnSpPr/>
              <p:nvPr/>
            </p:nvCxnSpPr>
            <p:spPr>
              <a:xfrm flipH="1">
                <a:off x="4617474" y="4662294"/>
                <a:ext cx="1268225" cy="990810"/>
              </a:xfrm>
              <a:prstGeom prst="line">
                <a:avLst/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sp>
            <p:nvSpPr>
              <p:cNvPr id="12" name="Ellipse 11"/>
              <p:cNvSpPr/>
              <p:nvPr/>
            </p:nvSpPr>
            <p:spPr>
              <a:xfrm>
                <a:off x="5493643" y="4273275"/>
                <a:ext cx="431736" cy="431891"/>
              </a:xfrm>
              <a:prstGeom prst="ellipse">
                <a:avLst/>
              </a:prstGeom>
              <a:solidFill>
                <a:schemeClr val="bg1"/>
              </a:solidFill>
              <a:ln w="381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4265101" y="5221213"/>
                <a:ext cx="431736" cy="431891"/>
              </a:xfrm>
              <a:prstGeom prst="ellipse">
                <a:avLst/>
              </a:prstGeom>
              <a:solidFill>
                <a:schemeClr val="bg1"/>
              </a:solidFill>
              <a:ln w="381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cxnSp>
            <p:nvCxnSpPr>
              <p:cNvPr id="36" name="Gerade Verbindung 35"/>
              <p:cNvCxnSpPr/>
              <p:nvPr/>
            </p:nvCxnSpPr>
            <p:spPr>
              <a:xfrm flipH="1" flipV="1">
                <a:off x="4617474" y="2178919"/>
                <a:ext cx="1268225" cy="955877"/>
              </a:xfrm>
              <a:prstGeom prst="line">
                <a:avLst/>
              </a:prstGeom>
              <a:noFill/>
              <a:ln w="38100"/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sp>
            <p:nvSpPr>
              <p:cNvPr id="11" name="Ellipse 10"/>
              <p:cNvSpPr/>
              <p:nvPr/>
            </p:nvSpPr>
            <p:spPr>
              <a:xfrm>
                <a:off x="5493643" y="3093512"/>
                <a:ext cx="431736" cy="431891"/>
              </a:xfrm>
              <a:prstGeom prst="ellipse">
                <a:avLst/>
              </a:prstGeom>
              <a:solidFill>
                <a:schemeClr val="bg1"/>
              </a:solidFill>
              <a:ln w="381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48" name="Kreis 47"/>
              <p:cNvSpPr/>
              <p:nvPr/>
            </p:nvSpPr>
            <p:spPr>
              <a:xfrm rot="10800000">
                <a:off x="6966625" y="3569863"/>
                <a:ext cx="684111" cy="663716"/>
              </a:xfrm>
              <a:prstGeom prst="pie">
                <a:avLst>
                  <a:gd name="adj1" fmla="val 5395507"/>
                  <a:gd name="adj2" fmla="val 16200313"/>
                </a:avLst>
              </a:prstGeom>
              <a:solidFill>
                <a:schemeClr val="accent6">
                  <a:lumMod val="50000"/>
                </a:schemeClr>
              </a:solidFill>
              <a:ln w="57150"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7071384" y="3666722"/>
                <a:ext cx="468243" cy="468411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5" name="Trapezoid 4"/>
            <p:cNvSpPr/>
            <p:nvPr/>
          </p:nvSpPr>
          <p:spPr bwMode="auto">
            <a:xfrm>
              <a:off x="6801913" y="4242659"/>
              <a:ext cx="763530" cy="676273"/>
            </a:xfrm>
            <a:prstGeom prst="trapezoid">
              <a:avLst>
                <a:gd name="adj" fmla="val 31961"/>
              </a:avLst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" name="Gebogener Pfeil 7"/>
            <p:cNvSpPr/>
            <p:nvPr/>
          </p:nvSpPr>
          <p:spPr>
            <a:xfrm rot="16200000">
              <a:off x="3330236" y="3234673"/>
              <a:ext cx="2052633" cy="2052483"/>
            </a:xfrm>
            <a:prstGeom prst="circularArrow">
              <a:avLst>
                <a:gd name="adj1" fmla="val 2268"/>
                <a:gd name="adj2" fmla="val 999091"/>
                <a:gd name="adj3" fmla="val 17579822"/>
                <a:gd name="adj4" fmla="val 12499263"/>
                <a:gd name="adj5" fmla="val 4038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767" name="Line 11"/>
            <p:cNvSpPr>
              <a:spLocks noChangeShapeType="1"/>
            </p:cNvSpPr>
            <p:nvPr/>
          </p:nvSpPr>
          <p:spPr bwMode="auto">
            <a:xfrm flipH="1" flipV="1">
              <a:off x="4337050" y="3071470"/>
              <a:ext cx="19050" cy="23796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68" name="Line 10"/>
            <p:cNvSpPr>
              <a:spLocks noChangeShapeType="1"/>
            </p:cNvSpPr>
            <p:nvPr/>
          </p:nvSpPr>
          <p:spPr bwMode="auto">
            <a:xfrm>
              <a:off x="5344036" y="4852691"/>
              <a:ext cx="540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69" name="Line 11"/>
            <p:cNvSpPr>
              <a:spLocks noChangeShapeType="1"/>
            </p:cNvSpPr>
            <p:nvPr/>
          </p:nvSpPr>
          <p:spPr bwMode="auto">
            <a:xfrm flipH="1" flipV="1">
              <a:off x="5585212" y="4582691"/>
              <a:ext cx="0" cy="540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0" name="Line 10"/>
            <p:cNvSpPr>
              <a:spLocks noChangeShapeType="1"/>
            </p:cNvSpPr>
            <p:nvPr/>
          </p:nvSpPr>
          <p:spPr bwMode="auto">
            <a:xfrm>
              <a:off x="4113019" y="2733075"/>
              <a:ext cx="540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1" name="Line 11"/>
            <p:cNvSpPr>
              <a:spLocks noChangeShapeType="1"/>
            </p:cNvSpPr>
            <p:nvPr/>
          </p:nvSpPr>
          <p:spPr bwMode="auto">
            <a:xfrm flipH="1" flipV="1">
              <a:off x="4354195" y="2463075"/>
              <a:ext cx="0" cy="540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2" name="Line 10"/>
            <p:cNvSpPr>
              <a:spLocks noChangeShapeType="1"/>
            </p:cNvSpPr>
            <p:nvPr/>
          </p:nvSpPr>
          <p:spPr bwMode="auto">
            <a:xfrm>
              <a:off x="5352149" y="3657600"/>
              <a:ext cx="540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3" name="Line 11"/>
            <p:cNvSpPr>
              <a:spLocks noChangeShapeType="1"/>
            </p:cNvSpPr>
            <p:nvPr/>
          </p:nvSpPr>
          <p:spPr bwMode="auto">
            <a:xfrm flipH="1" flipV="1">
              <a:off x="5593325" y="3387600"/>
              <a:ext cx="0" cy="540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4" name="Line 10"/>
            <p:cNvSpPr>
              <a:spLocks noChangeShapeType="1"/>
            </p:cNvSpPr>
            <p:nvPr/>
          </p:nvSpPr>
          <p:spPr bwMode="auto">
            <a:xfrm>
              <a:off x="4112207" y="5788754"/>
              <a:ext cx="540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5" name="Line 11"/>
            <p:cNvSpPr>
              <a:spLocks noChangeShapeType="1"/>
            </p:cNvSpPr>
            <p:nvPr/>
          </p:nvSpPr>
          <p:spPr bwMode="auto">
            <a:xfrm flipH="1" flipV="1">
              <a:off x="4353383" y="5518754"/>
              <a:ext cx="0" cy="540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6" name="Line 11"/>
            <p:cNvSpPr>
              <a:spLocks noChangeShapeType="1"/>
            </p:cNvSpPr>
            <p:nvPr/>
          </p:nvSpPr>
          <p:spPr bwMode="auto">
            <a:xfrm flipH="1" flipV="1">
              <a:off x="2094528" y="3657600"/>
              <a:ext cx="0" cy="1188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7" name="Line 11"/>
            <p:cNvSpPr>
              <a:spLocks noChangeShapeType="1"/>
            </p:cNvSpPr>
            <p:nvPr/>
          </p:nvSpPr>
          <p:spPr bwMode="auto">
            <a:xfrm flipH="1" flipV="1">
              <a:off x="7184231" y="3892142"/>
              <a:ext cx="0" cy="720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78" name="Line 10"/>
            <p:cNvSpPr>
              <a:spLocks noChangeShapeType="1"/>
            </p:cNvSpPr>
            <p:nvPr/>
          </p:nvSpPr>
          <p:spPr bwMode="auto">
            <a:xfrm flipV="1">
              <a:off x="1312751" y="4243387"/>
              <a:ext cx="665429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0" name="Rechteck 19"/>
          <p:cNvSpPr/>
          <p:nvPr/>
        </p:nvSpPr>
        <p:spPr>
          <a:xfrm>
            <a:off x="6904039" y="2463801"/>
            <a:ext cx="2263775" cy="246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tr-TR" sz="1600" dirty="0"/>
              <a:t>Zırhlı </a:t>
            </a:r>
            <a:r>
              <a:rPr lang="de-DE" sz="1600" dirty="0"/>
              <a:t>ban</a:t>
            </a:r>
            <a:r>
              <a:rPr lang="tr-TR" sz="1600" dirty="0"/>
              <a:t>t</a:t>
            </a:r>
            <a:r>
              <a:rPr lang="de-DE" sz="1600" dirty="0"/>
              <a:t> / </a:t>
            </a:r>
            <a:r>
              <a:rPr lang="tr-TR" sz="1600" dirty="0"/>
              <a:t>Çelik</a:t>
            </a:r>
            <a:r>
              <a:rPr lang="de-DE" sz="1600" dirty="0"/>
              <a:t> ban</a:t>
            </a:r>
            <a:r>
              <a:rPr lang="tr-TR" sz="1600" dirty="0"/>
              <a:t>t</a:t>
            </a:r>
            <a:endParaRPr lang="de-DE" sz="1600" dirty="0"/>
          </a:p>
        </p:txBody>
      </p:sp>
      <p:sp>
        <p:nvSpPr>
          <p:cNvPr id="59" name="Rechteck 58"/>
          <p:cNvSpPr/>
          <p:nvPr/>
        </p:nvSpPr>
        <p:spPr>
          <a:xfrm>
            <a:off x="2095501" y="5100400"/>
            <a:ext cx="174466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tr-TR" sz="1600" dirty="0"/>
              <a:t>Isıtılmış vulkanizasyon tamburu</a:t>
            </a:r>
            <a:endParaRPr lang="en-US" sz="1600" dirty="0"/>
          </a:p>
        </p:txBody>
      </p:sp>
      <p:sp>
        <p:nvSpPr>
          <p:cNvPr id="60" name="Rechteck 59"/>
          <p:cNvSpPr/>
          <p:nvPr/>
        </p:nvSpPr>
        <p:spPr>
          <a:xfrm>
            <a:off x="1565275" y="3327401"/>
            <a:ext cx="2401888" cy="246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tr-TR" sz="1600" dirty="0"/>
              <a:t>Gerdirme tamburu</a:t>
            </a:r>
            <a:endParaRPr lang="en-US" sz="1600" dirty="0"/>
          </a:p>
        </p:txBody>
      </p:sp>
      <p:sp>
        <p:nvSpPr>
          <p:cNvPr id="61" name="Rechteck 60"/>
          <p:cNvSpPr/>
          <p:nvPr/>
        </p:nvSpPr>
        <p:spPr>
          <a:xfrm>
            <a:off x="7515225" y="3392488"/>
            <a:ext cx="787400" cy="247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en-US" sz="1600" dirty="0"/>
              <a:t>V-</a:t>
            </a:r>
            <a:r>
              <a:rPr lang="tr-TR" sz="1600" dirty="0"/>
              <a:t>kayışı</a:t>
            </a:r>
            <a:endParaRPr lang="en-US" sz="1600" dirty="0"/>
          </a:p>
        </p:txBody>
      </p:sp>
      <p:sp>
        <p:nvSpPr>
          <p:cNvPr id="62" name="Rechteck 61"/>
          <p:cNvSpPr/>
          <p:nvPr/>
        </p:nvSpPr>
        <p:spPr>
          <a:xfrm>
            <a:off x="8747126" y="3017600"/>
            <a:ext cx="118586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tr-TR" sz="1600" dirty="0"/>
              <a:t>Kayış gerdirme kasnağı</a:t>
            </a:r>
            <a:endParaRPr lang="en-US" sz="1600" dirty="0"/>
          </a:p>
        </p:txBody>
      </p:sp>
      <p:sp>
        <p:nvSpPr>
          <p:cNvPr id="63" name="Rechteck 62"/>
          <p:cNvSpPr/>
          <p:nvPr/>
        </p:nvSpPr>
        <p:spPr>
          <a:xfrm>
            <a:off x="7324726" y="5462588"/>
            <a:ext cx="1541463" cy="246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tr-TR" sz="1600" dirty="0"/>
              <a:t>Rehber silindirler</a:t>
            </a:r>
            <a:endParaRPr lang="en-US" sz="1600" dirty="0"/>
          </a:p>
        </p:txBody>
      </p:sp>
      <p:cxnSp>
        <p:nvCxnSpPr>
          <p:cNvPr id="22" name="Gerade Verbindung mit Pfeil 21"/>
          <p:cNvCxnSpPr>
            <a:stCxn id="59" idx="3"/>
            <a:endCxn id="13" idx="3"/>
          </p:cNvCxnSpPr>
          <p:nvPr/>
        </p:nvCxnSpPr>
        <p:spPr>
          <a:xfrm flipV="1">
            <a:off x="3840164" y="5023940"/>
            <a:ext cx="1257565" cy="445793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/>
          <p:cNvCxnSpPr>
            <a:stCxn id="60" idx="2"/>
            <a:endCxn id="2" idx="1"/>
          </p:cNvCxnSpPr>
          <p:nvPr/>
        </p:nvCxnSpPr>
        <p:spPr>
          <a:xfrm>
            <a:off x="2765425" y="3573463"/>
            <a:ext cx="546100" cy="3429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>
            <a:stCxn id="20" idx="1"/>
          </p:cNvCxnSpPr>
          <p:nvPr/>
        </p:nvCxnSpPr>
        <p:spPr>
          <a:xfrm flipH="1">
            <a:off x="6562726" y="2587626"/>
            <a:ext cx="341313" cy="30797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>
            <a:stCxn id="61" idx="2"/>
            <a:endCxn id="36872" idx="0"/>
          </p:cNvCxnSpPr>
          <p:nvPr/>
        </p:nvCxnSpPr>
        <p:spPr>
          <a:xfrm>
            <a:off x="7908925" y="3640138"/>
            <a:ext cx="0" cy="27781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>
            <a:stCxn id="63" idx="1"/>
            <a:endCxn id="10" idx="6"/>
          </p:cNvCxnSpPr>
          <p:nvPr/>
        </p:nvCxnSpPr>
        <p:spPr>
          <a:xfrm flipH="1">
            <a:off x="6096001" y="5586414"/>
            <a:ext cx="1228725" cy="19843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stCxn id="63" idx="1"/>
          </p:cNvCxnSpPr>
          <p:nvPr/>
        </p:nvCxnSpPr>
        <p:spPr>
          <a:xfrm flipH="1" flipV="1">
            <a:off x="7085013" y="5010151"/>
            <a:ext cx="239712" cy="57626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>
            <a:stCxn id="62" idx="2"/>
            <a:endCxn id="47" idx="7"/>
          </p:cNvCxnSpPr>
          <p:nvPr/>
        </p:nvCxnSpPr>
        <p:spPr>
          <a:xfrm flipH="1">
            <a:off x="8870631" y="3756265"/>
            <a:ext cx="469427" cy="327107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63" name="Textfeld 5"/>
          <p:cNvSpPr txBox="1">
            <a:spLocks noChangeArrowheads="1"/>
          </p:cNvSpPr>
          <p:nvPr/>
        </p:nvSpPr>
        <p:spPr bwMode="auto">
          <a:xfrm>
            <a:off x="1981200" y="1882776"/>
            <a:ext cx="8267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z="1800" dirty="0">
                <a:solidFill>
                  <a:schemeClr val="tx1"/>
                </a:solidFill>
              </a:rPr>
              <a:t>ORV </a:t>
            </a:r>
            <a:r>
              <a:rPr lang="tr-TR" altLang="de-DE" sz="1800" dirty="0">
                <a:solidFill>
                  <a:schemeClr val="tx1"/>
                </a:solidFill>
              </a:rPr>
              <a:t>ya da</a:t>
            </a:r>
            <a:r>
              <a:rPr lang="en-US" altLang="de-DE" sz="1800" dirty="0">
                <a:solidFill>
                  <a:schemeClr val="tx1"/>
                </a:solidFill>
              </a:rPr>
              <a:t> </a:t>
            </a:r>
            <a:r>
              <a:rPr lang="tr-TR" altLang="de-DE" sz="1800" b="1" dirty="0" err="1">
                <a:solidFill>
                  <a:schemeClr val="tx1"/>
                </a:solidFill>
              </a:rPr>
              <a:t>O</a:t>
            </a:r>
            <a:r>
              <a:rPr lang="en-US" altLang="de-DE" sz="1800" dirty="0" err="1">
                <a:solidFill>
                  <a:schemeClr val="tx1"/>
                </a:solidFill>
              </a:rPr>
              <a:t>ptibelt</a:t>
            </a:r>
            <a:r>
              <a:rPr lang="en-US" altLang="de-DE" sz="1800" dirty="0">
                <a:solidFill>
                  <a:schemeClr val="tx1"/>
                </a:solidFill>
              </a:rPr>
              <a:t> </a:t>
            </a:r>
            <a:r>
              <a:rPr lang="en-US" altLang="de-DE" sz="1800" b="1" dirty="0">
                <a:solidFill>
                  <a:schemeClr val="tx1"/>
                </a:solidFill>
              </a:rPr>
              <a:t>R</a:t>
            </a:r>
            <a:r>
              <a:rPr lang="en-US" altLang="de-DE" sz="1800" dirty="0">
                <a:solidFill>
                  <a:schemeClr val="tx1"/>
                </a:solidFill>
              </a:rPr>
              <a:t>OTA</a:t>
            </a:r>
            <a:r>
              <a:rPr lang="tr-TR" altLang="de-DE" sz="1800" dirty="0">
                <a:solidFill>
                  <a:schemeClr val="tx1"/>
                </a:solidFill>
              </a:rPr>
              <a:t>TİF</a:t>
            </a:r>
            <a:r>
              <a:rPr lang="en-US" altLang="de-DE" sz="1800" dirty="0">
                <a:solidFill>
                  <a:schemeClr val="tx1"/>
                </a:solidFill>
              </a:rPr>
              <a:t> </a:t>
            </a:r>
            <a:r>
              <a:rPr lang="en-US" altLang="de-DE" sz="1800" b="1" dirty="0">
                <a:solidFill>
                  <a:schemeClr val="tx1"/>
                </a:solidFill>
              </a:rPr>
              <a:t>V</a:t>
            </a:r>
            <a:r>
              <a:rPr lang="en-US" altLang="de-DE" sz="1800" dirty="0">
                <a:solidFill>
                  <a:schemeClr val="tx1"/>
                </a:solidFill>
              </a:rPr>
              <a:t>U</a:t>
            </a:r>
            <a:r>
              <a:rPr lang="tr-TR" altLang="de-DE" sz="1800" dirty="0">
                <a:solidFill>
                  <a:schemeClr val="tx1"/>
                </a:solidFill>
              </a:rPr>
              <a:t>LKANİZASYON (kauçuğun pişirilmesi) sürekli biçimde</a:t>
            </a:r>
            <a:r>
              <a:rPr lang="en-US" altLang="de-DE" sz="1800" dirty="0">
                <a:solidFill>
                  <a:schemeClr val="tx1"/>
                </a:solidFill>
              </a:rPr>
              <a:t> </a:t>
            </a:r>
            <a:r>
              <a:rPr lang="tr-TR" altLang="de-DE" sz="1800" dirty="0">
                <a:solidFill>
                  <a:schemeClr val="tx1"/>
                </a:solidFill>
              </a:rPr>
              <a:t>dar kesitli</a:t>
            </a:r>
            <a:r>
              <a:rPr lang="en-US" altLang="de-DE" sz="1800" dirty="0">
                <a:solidFill>
                  <a:schemeClr val="tx1"/>
                </a:solidFill>
              </a:rPr>
              <a:t> </a:t>
            </a:r>
            <a:r>
              <a:rPr lang="tr-TR" altLang="de-DE" sz="1800" dirty="0">
                <a:solidFill>
                  <a:schemeClr val="tx1"/>
                </a:solidFill>
              </a:rPr>
              <a:t>ve klasik</a:t>
            </a:r>
            <a:r>
              <a:rPr lang="en-US" altLang="de-DE" sz="1800" dirty="0">
                <a:solidFill>
                  <a:schemeClr val="tx1"/>
                </a:solidFill>
              </a:rPr>
              <a:t> </a:t>
            </a:r>
            <a:r>
              <a:rPr lang="tr-TR" altLang="de-DE" sz="1800" dirty="0">
                <a:solidFill>
                  <a:schemeClr val="tx1"/>
                </a:solidFill>
              </a:rPr>
              <a:t>V-kayışı tamburları ile yapılır.</a:t>
            </a:r>
            <a:endParaRPr lang="de-DE" altLang="de-DE" sz="1800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Karşılaştırma tablosu</a:t>
            </a:r>
            <a:endParaRPr lang="tr-TR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139866"/>
              </p:ext>
            </p:extLst>
          </p:nvPr>
        </p:nvGraphicFramePr>
        <p:xfrm>
          <a:off x="609600" y="1435101"/>
          <a:ext cx="10972800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1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TEMEL ÜRÜN BİLGİSİ</a:t>
            </a:r>
            <a:endParaRPr lang="en-US" dirty="0">
              <a:ea typeface="+mj-ea"/>
            </a:endParaRPr>
          </a:p>
        </p:txBody>
      </p:sp>
      <p:sp>
        <p:nvSpPr>
          <p:cNvPr id="8195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endParaRPr lang="en-US" alt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197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1454"/>
            <a:ext cx="8449733" cy="889001"/>
          </a:xfrm>
        </p:spPr>
        <p:txBody>
          <a:bodyPr/>
          <a:lstStyle/>
          <a:p>
            <a:r>
              <a:rPr lang="tr-TR" dirty="0" smtClean="0"/>
              <a:t>Değerlendİrme-1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1018"/>
            <a:ext cx="4953000" cy="4302125"/>
          </a:xfrm>
        </p:spPr>
        <p:txBody>
          <a:bodyPr/>
          <a:lstStyle/>
          <a:p>
            <a:r>
              <a:rPr lang="tr-TR" dirty="0" smtClean="0"/>
              <a:t>8 V 2000 </a:t>
            </a:r>
            <a:r>
              <a:rPr lang="tr-TR" dirty="0" err="1" smtClean="0"/>
              <a:t>Ld</a:t>
            </a:r>
            <a:r>
              <a:rPr lang="tr-TR" dirty="0" smtClean="0"/>
              <a:t> için;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Küçük kasnak nominal ölçüsü d=450mm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/>
              <a:t>Hız oranı i&gt;1.57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endParaRPr lang="tr-TR" dirty="0" smtClean="0"/>
          </a:p>
          <a:p>
            <a:pPr marL="0" indent="0"/>
            <a:r>
              <a:rPr lang="tr-TR" dirty="0" smtClean="0">
                <a:solidFill>
                  <a:srgbClr val="FF0000"/>
                </a:solidFill>
              </a:rPr>
              <a:t>Grafiğe göre </a:t>
            </a:r>
            <a:r>
              <a:rPr lang="tr-TR" dirty="0" err="1" smtClean="0">
                <a:solidFill>
                  <a:srgbClr val="FF0000"/>
                </a:solidFill>
              </a:rPr>
              <a:t>aramid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kordlu</a:t>
            </a:r>
            <a:r>
              <a:rPr lang="tr-TR" dirty="0" smtClean="0">
                <a:solidFill>
                  <a:srgbClr val="FF0000"/>
                </a:solidFill>
              </a:rPr>
              <a:t> V kayışı yüksek seviyede güç iletimini sağladığı görünmektedir.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90" y="1343819"/>
            <a:ext cx="4696887" cy="4117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 rot="1091558">
            <a:off x="6266742" y="1803252"/>
            <a:ext cx="461665" cy="2577744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vert="vert270" wrap="square" rtlCol="0">
            <a:spAutoFit/>
          </a:bodyPr>
          <a:lstStyle/>
          <a:p>
            <a:r>
              <a:rPr lang="tr-TR" dirty="0" smtClean="0"/>
              <a:t>Nominal Güç P [</a:t>
            </a:r>
            <a:r>
              <a:rPr lang="tr-TR" dirty="0" err="1" smtClean="0"/>
              <a:t>Kw</a:t>
            </a:r>
            <a:r>
              <a:rPr lang="tr-TR" dirty="0" smtClean="0"/>
              <a:t>]</a:t>
            </a:r>
            <a:endParaRPr lang="tr-TR" dirty="0"/>
          </a:p>
        </p:txBody>
      </p:sp>
      <p:sp>
        <p:nvSpPr>
          <p:cNvPr id="8" name="TextBox 7"/>
          <p:cNvSpPr txBox="1"/>
          <p:nvPr/>
        </p:nvSpPr>
        <p:spPr>
          <a:xfrm rot="482424">
            <a:off x="6769099" y="5527965"/>
            <a:ext cx="3289300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Hız, n [rpm]</a:t>
            </a:r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7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95628"/>
            <a:ext cx="8449733" cy="879315"/>
          </a:xfrm>
        </p:spPr>
        <p:txBody>
          <a:bodyPr/>
          <a:lstStyle/>
          <a:p>
            <a:r>
              <a:rPr lang="tr-TR" dirty="0" smtClean="0"/>
              <a:t>Değerlendİrme 2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4739" y="1372399"/>
            <a:ext cx="4408789" cy="430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04" y="1821257"/>
            <a:ext cx="4121152" cy="1928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255752">
            <a:off x="6534232" y="5761114"/>
            <a:ext cx="305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Ek </a:t>
            </a:r>
            <a:r>
              <a:rPr lang="tr-TR" dirty="0"/>
              <a:t>merkez</a:t>
            </a:r>
            <a:r>
              <a:rPr lang="tr-TR" dirty="0" smtClean="0"/>
              <a:t> mesafesi x [mm]</a:t>
            </a:r>
            <a:endParaRPr lang="tr-TR" dirty="0"/>
          </a:p>
        </p:txBody>
      </p:sp>
      <p:sp>
        <p:nvSpPr>
          <p:cNvPr id="10" name="TextBox 9"/>
          <p:cNvSpPr txBox="1"/>
          <p:nvPr/>
        </p:nvSpPr>
        <p:spPr>
          <a:xfrm rot="1092152">
            <a:off x="6108700" y="2030354"/>
            <a:ext cx="461665" cy="2222500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vert="vert270" wrap="square" rtlCol="0">
            <a:spAutoFit/>
          </a:bodyPr>
          <a:lstStyle>
            <a:defPPr>
              <a:defRPr lang="de-DE"/>
            </a:defPPr>
          </a:lstStyle>
          <a:p>
            <a:r>
              <a:rPr lang="tr-TR" dirty="0"/>
              <a:t>Çalışma Süresi [</a:t>
            </a:r>
            <a:r>
              <a:rPr lang="tr-TR" dirty="0" err="1"/>
              <a:t>dk</a:t>
            </a:r>
            <a:r>
              <a:rPr lang="tr-TR" dirty="0"/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3600" y="4269352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SPB 2000 </a:t>
            </a:r>
            <a:r>
              <a:rPr lang="tr-TR" dirty="0" err="1" smtClean="0">
                <a:solidFill>
                  <a:srgbClr val="FF0000"/>
                </a:solidFill>
              </a:rPr>
              <a:t>Ld</a:t>
            </a:r>
            <a:r>
              <a:rPr lang="tr-TR" dirty="0" smtClean="0">
                <a:solidFill>
                  <a:srgbClr val="FF0000"/>
                </a:solidFill>
              </a:rPr>
              <a:t> için test düzeneğine göre;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</a:rPr>
              <a:t>Çalışma süresince gerilmeden ötürü kasnaklar arası merkez mesafesi artmaktadır.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</a:rPr>
              <a:t>Polyester </a:t>
            </a:r>
            <a:r>
              <a:rPr lang="tr-TR" dirty="0" err="1" smtClean="0">
                <a:solidFill>
                  <a:srgbClr val="FF0000"/>
                </a:solidFill>
              </a:rPr>
              <a:t>kord</a:t>
            </a:r>
            <a:r>
              <a:rPr lang="tr-TR" dirty="0" smtClean="0">
                <a:solidFill>
                  <a:srgbClr val="FF0000"/>
                </a:solidFill>
              </a:rPr>
              <a:t> yeniden gerdirilmesi gerekir.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61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TIRTILLI </a:t>
            </a:r>
            <a:r>
              <a:rPr lang="en-US" dirty="0" smtClean="0">
                <a:ea typeface="MS PGothic" pitchFamily="34" charset="-128"/>
              </a:rPr>
              <a:t>V-</a:t>
            </a:r>
            <a:r>
              <a:rPr lang="tr-TR" dirty="0" smtClean="0">
                <a:ea typeface="MS PGothic" pitchFamily="34" charset="-128"/>
              </a:rPr>
              <a:t>KAYIŞLARI</a:t>
            </a:r>
            <a:r>
              <a:rPr lang="en-US" dirty="0" smtClean="0">
                <a:ea typeface="MS PGothic" pitchFamily="34" charset="-128"/>
              </a:rPr>
              <a:t> </a:t>
            </a:r>
            <a:r>
              <a:rPr lang="tr-TR" dirty="0" smtClean="0">
                <a:ea typeface="MS PGothic" pitchFamily="34" charset="-128"/>
              </a:rPr>
              <a:t/>
            </a:r>
            <a:br>
              <a:rPr lang="tr-TR" dirty="0" smtClean="0">
                <a:ea typeface="MS PGothic" pitchFamily="34" charset="-128"/>
              </a:rPr>
            </a:br>
            <a:r>
              <a:rPr lang="tr-TR" dirty="0" smtClean="0">
                <a:ea typeface="MS PGothic" pitchFamily="34" charset="-128"/>
              </a:rPr>
              <a:t>VE BİRLEŞİK KAYIŞLAR</a:t>
            </a:r>
            <a:endParaRPr lang="de-DE" dirty="0">
              <a:ea typeface="+mj-ea"/>
            </a:endParaRPr>
          </a:p>
        </p:txBody>
      </p:sp>
      <p:sp>
        <p:nvSpPr>
          <p:cNvPr id="33795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</a:t>
            </a:r>
            <a:endParaRPr lang="de-DE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797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de-DE" cap="none" dirty="0" err="1" smtClean="0">
                <a:ea typeface="+mj-ea"/>
              </a:rPr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super TX </a:t>
            </a:r>
            <a:r>
              <a:rPr lang="de-DE" cap="none" dirty="0" smtClean="0">
                <a:ea typeface="+mj-ea"/>
              </a:rPr>
              <a:t>M=S</a:t>
            </a:r>
            <a:br>
              <a:rPr lang="de-DE" cap="none" dirty="0" smtClean="0">
                <a:ea typeface="+mj-ea"/>
              </a:rPr>
            </a:b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5"/>
                </a:solidFill>
              </a:rPr>
              <a:t>KBX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36867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6869" name="Textplatzhalter 4"/>
          <p:cNvSpPr txBox="1">
            <a:spLocks/>
          </p:cNvSpPr>
          <p:nvPr/>
        </p:nvSpPr>
        <p:spPr bwMode="auto">
          <a:xfrm>
            <a:off x="5645151" y="4804570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ZX/X10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597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3550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AX/X13: 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605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3550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BX/X17: 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610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3550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CX/X22: 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 smtClean="0">
                <a:ea typeface="ＭＳ Ｐゴシック" pitchFamily="34" charset="-128"/>
                <a:cs typeface="Arial" pitchFamily="34" charset="0"/>
              </a:rPr>
              <a:t>d</a:t>
            </a:r>
            <a:r>
              <a:rPr lang="tr-TR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1058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3550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62575" y="1882775"/>
            <a:ext cx="4910138" cy="17481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/>
              <a:t>T</a:t>
            </a:r>
            <a:r>
              <a:rPr lang="tr-TR" sz="2000" dirty="0" smtClean="0"/>
              <a:t>ırtıllı </a:t>
            </a:r>
            <a:r>
              <a:rPr lang="tr-TR" sz="2000" dirty="0"/>
              <a:t>V-kayışları</a:t>
            </a:r>
            <a:endParaRPr lang="en-US" sz="2000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Polyester </a:t>
            </a:r>
            <a:r>
              <a:rPr lang="tr-TR" dirty="0" smtClean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Oldukça düşük kasnak çapları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i=</a:t>
            </a:r>
            <a:r>
              <a:rPr lang="en-US" dirty="0" smtClean="0">
                <a:cs typeface="+mn-cs"/>
              </a:rPr>
              <a:t>1:12</a:t>
            </a:r>
            <a:r>
              <a:rPr lang="tr-TR" dirty="0" smtClean="0">
                <a:cs typeface="+mn-cs"/>
              </a:rPr>
              <a:t> oranına kadar tahrik imkanı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Gelişmiş kayma ve aşınma direnci</a:t>
            </a:r>
            <a:endParaRPr lang="de-DE" dirty="0">
              <a:cs typeface="+mn-cs"/>
            </a:endParaRPr>
          </a:p>
        </p:txBody>
      </p:sp>
      <p:sp>
        <p:nvSpPr>
          <p:cNvPr id="36871" name="Textplatzhalter 4"/>
          <p:cNvSpPr txBox="1">
            <a:spLocks/>
          </p:cNvSpPr>
          <p:nvPr/>
        </p:nvSpPr>
        <p:spPr bwMode="auto">
          <a:xfrm>
            <a:off x="2043245" y="5252242"/>
            <a:ext cx="18580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+90 ̊C</a:t>
            </a:r>
          </a:p>
        </p:txBody>
      </p:sp>
      <p:grpSp>
        <p:nvGrpSpPr>
          <p:cNvPr id="36872" name="Gruppieren 13"/>
          <p:cNvGrpSpPr>
            <a:grpSpLocks/>
          </p:cNvGrpSpPr>
          <p:nvPr/>
        </p:nvGrpSpPr>
        <p:grpSpPr bwMode="auto">
          <a:xfrm>
            <a:off x="1774429" y="4572000"/>
            <a:ext cx="2111375" cy="585787"/>
            <a:chOff x="457200" y="4516438"/>
            <a:chExt cx="2111375" cy="585787"/>
          </a:xfrm>
        </p:grpSpPr>
        <p:pic>
          <p:nvPicPr>
            <p:cNvPr id="36874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993900" y="4516438"/>
              <a:ext cx="57467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0" y="4516438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Picture 10" descr="H:\Eigene Dateien\Eigene Bilder\Piktogramme und Störer\M_S_ungemessen_satzverwendbar_FOGRA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1200"/>
              <a:ext cx="57626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3" name="Picture 14" descr="C:\Users\MUrgelles\Desktop\Bilder ppt Mediathek\IND_KR_SUPER_TX_EB_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8" y="1651794"/>
            <a:ext cx="3037679" cy="264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de-DE" cap="none" dirty="0" err="1" smtClean="0">
                <a:ea typeface="+mj-ea"/>
              </a:rPr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super X-power </a:t>
            </a:r>
            <a:r>
              <a:rPr lang="de-DE" cap="none" dirty="0" smtClean="0">
                <a:ea typeface="+mj-ea"/>
              </a:rPr>
              <a:t>M=S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/>
            </a:r>
            <a:br>
              <a:rPr lang="de-DE" dirty="0" smtClean="0">
                <a:solidFill>
                  <a:schemeClr val="accent5"/>
                </a:solidFill>
                <a:ea typeface="+mj-ea"/>
              </a:rPr>
            </a:b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>
                <a:solidFill>
                  <a:schemeClr val="accent5"/>
                </a:solidFill>
              </a:rPr>
              <a:t>super </a:t>
            </a:r>
            <a:r>
              <a:rPr lang="de-DE" dirty="0" smtClean="0">
                <a:solidFill>
                  <a:schemeClr val="accent5"/>
                </a:solidFill>
              </a:rPr>
              <a:t>KBX-power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34819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821" name="Textplatzhalter 4"/>
          <p:cNvSpPr txBox="1">
            <a:spLocks/>
          </p:cNvSpPr>
          <p:nvPr/>
        </p:nvSpPr>
        <p:spPr bwMode="auto">
          <a:xfrm>
            <a:off x="1696245" y="5341982"/>
            <a:ext cx="1755774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+90 ̊C</a:t>
            </a:r>
          </a:p>
        </p:txBody>
      </p:sp>
      <p:sp>
        <p:nvSpPr>
          <p:cNvPr id="34822" name="Textplatzhalter 4"/>
          <p:cNvSpPr txBox="1">
            <a:spLocks/>
          </p:cNvSpPr>
          <p:nvPr/>
        </p:nvSpPr>
        <p:spPr bwMode="auto">
          <a:xfrm>
            <a:off x="5362575" y="4873629"/>
            <a:ext cx="4910138" cy="160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XPZ, XPA, XPB, XPC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587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3550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3VX, 5VX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25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140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in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KBX 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profil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leri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XPZ, XPA, XPB, 3VX, 5VX </a:t>
            </a:r>
          </a:p>
        </p:txBody>
      </p:sp>
      <p:grpSp>
        <p:nvGrpSpPr>
          <p:cNvPr id="34823" name="Gruppieren 1"/>
          <p:cNvGrpSpPr>
            <a:grpSpLocks/>
          </p:cNvGrpSpPr>
          <p:nvPr/>
        </p:nvGrpSpPr>
        <p:grpSpPr bwMode="auto">
          <a:xfrm>
            <a:off x="1517651" y="4580735"/>
            <a:ext cx="2111375" cy="585787"/>
            <a:chOff x="457200" y="4516438"/>
            <a:chExt cx="2111375" cy="585787"/>
          </a:xfrm>
        </p:grpSpPr>
        <p:pic>
          <p:nvPicPr>
            <p:cNvPr id="34826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993900" y="4516438"/>
              <a:ext cx="57467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0" y="4516438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10" descr="H:\Eigene Dateien\Eigene Bilder\Piktogramme und Störer\M_S_ungemessen_satzverwendbar_FOGRA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1200"/>
              <a:ext cx="57626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5362574" y="1438275"/>
            <a:ext cx="5483225" cy="331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>
                <a:cs typeface="+mn-cs"/>
              </a:rPr>
              <a:t>T</a:t>
            </a:r>
            <a:r>
              <a:rPr lang="tr-TR" sz="2000" dirty="0" smtClean="0">
                <a:cs typeface="+mn-cs"/>
              </a:rPr>
              <a:t>ırtıllı </a:t>
            </a:r>
            <a:r>
              <a:rPr lang="tr-TR" sz="2000" dirty="0">
                <a:cs typeface="+mn-cs"/>
              </a:rPr>
              <a:t>dar kesitli kayışlar</a:t>
            </a:r>
            <a:endParaRPr lang="en-US" sz="2000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>
                <a:cs typeface="+mn-cs"/>
              </a:rPr>
              <a:t>Polyester </a:t>
            </a:r>
            <a:r>
              <a:rPr lang="tr-TR" dirty="0" smtClean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>
                <a:cs typeface="+mn-cs"/>
              </a:rPr>
              <a:t>E</a:t>
            </a:r>
            <a:r>
              <a:rPr lang="tr-TR" dirty="0" smtClean="0">
                <a:cs typeface="+mn-cs"/>
              </a:rPr>
              <a:t>nine fiberli kauçuk dolgulu </a:t>
            </a:r>
            <a:r>
              <a:rPr lang="tr-TR" dirty="0" smtClean="0">
                <a:solidFill>
                  <a:srgbClr val="FF0000"/>
                </a:solidFill>
                <a:cs typeface="+mn-cs"/>
              </a:rPr>
              <a:t>CR</a:t>
            </a:r>
            <a:r>
              <a:rPr lang="tr-TR" dirty="0" smtClean="0">
                <a:cs typeface="+mn-cs"/>
              </a:rPr>
              <a:t> (</a:t>
            </a:r>
            <a:r>
              <a:rPr lang="tr-TR" dirty="0" smtClean="0"/>
              <a:t>chloroprene) bileşik yapı</a:t>
            </a:r>
            <a:endParaRPr lang="en-US" dirty="0" smtClean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Küçük kasnak çapları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Yüksek çevrim hızlarında çalışma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Düşük bakım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Mükemmel sıcaklık ve yağ direnci</a:t>
            </a:r>
            <a:endParaRPr lang="en-US" dirty="0" smtClean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Pürüzsüz (yumuşak) çalışma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Yüksek güç aktarımı</a:t>
            </a:r>
            <a:endParaRPr lang="de-DE" dirty="0">
              <a:cs typeface="+mn-cs"/>
            </a:endParaRPr>
          </a:p>
        </p:txBody>
      </p:sp>
      <p:pic>
        <p:nvPicPr>
          <p:cNvPr id="34825" name="Picture 12" descr="C:\Users\MUrgelles\Desktop\Bilder ppt Mediathek\IND_KB_SUPER_KBX_GB_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1575754"/>
            <a:ext cx="3154364" cy="274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de-DE" cap="none" dirty="0" err="1" smtClean="0">
                <a:ea typeface="+mj-ea"/>
              </a:rPr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super e-power </a:t>
            </a:r>
            <a:r>
              <a:rPr lang="de-DE" cap="none" dirty="0" smtClean="0">
                <a:ea typeface="+mj-ea"/>
              </a:rPr>
              <a:t>M=S</a:t>
            </a:r>
            <a:endParaRPr lang="de-DE" cap="none" dirty="0">
              <a:ea typeface="+mj-ea"/>
            </a:endParaRPr>
          </a:p>
        </p:txBody>
      </p:sp>
      <p:sp>
        <p:nvSpPr>
          <p:cNvPr id="35843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5845" name="Textplatzhalter 4"/>
          <p:cNvSpPr txBox="1">
            <a:spLocks/>
          </p:cNvSpPr>
          <p:nvPr/>
        </p:nvSpPr>
        <p:spPr bwMode="auto">
          <a:xfrm>
            <a:off x="1877220" y="5233210"/>
            <a:ext cx="1839911" cy="83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-40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+120 ̊C</a:t>
            </a:r>
          </a:p>
        </p:txBody>
      </p:sp>
      <p:sp>
        <p:nvSpPr>
          <p:cNvPr id="35846" name="Textplatzhalter 4"/>
          <p:cNvSpPr txBox="1">
            <a:spLocks/>
          </p:cNvSpPr>
          <p:nvPr/>
        </p:nvSpPr>
        <p:spPr bwMode="auto">
          <a:xfrm>
            <a:off x="5362575" y="4899764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XPZ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XPA, XPB, XPC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d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587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3550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3VX, 5VX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25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den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140 in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35847" name="Gruppieren 1"/>
          <p:cNvGrpSpPr>
            <a:grpSpLocks/>
          </p:cNvGrpSpPr>
          <p:nvPr/>
        </p:nvGrpSpPr>
        <p:grpSpPr bwMode="auto">
          <a:xfrm>
            <a:off x="1697832" y="4546584"/>
            <a:ext cx="1346200" cy="585788"/>
            <a:chOff x="457200" y="4521200"/>
            <a:chExt cx="1346200" cy="585788"/>
          </a:xfrm>
        </p:grpSpPr>
        <p:pic>
          <p:nvPicPr>
            <p:cNvPr id="35851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10" descr="H:\Eigene Dateien\Eigene Bilder\Piktogramme und Störer\M_S_ungemessen_satzverwendbar_FOGRA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1200"/>
              <a:ext cx="57626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5362574" y="1360520"/>
            <a:ext cx="5346990" cy="320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/>
              <a:t>Sargısız</a:t>
            </a:r>
            <a:r>
              <a:rPr lang="en-US" sz="2000" dirty="0"/>
              <a:t>, </a:t>
            </a:r>
            <a:r>
              <a:rPr lang="tr-TR" sz="2000" dirty="0"/>
              <a:t>tırtıllı dar kesitli kayışlar</a:t>
            </a:r>
            <a:endParaRPr lang="en-US" sz="2000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Polyester </a:t>
            </a:r>
            <a:r>
              <a:rPr lang="tr-TR" dirty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Enine </a:t>
            </a:r>
            <a:r>
              <a:rPr lang="tr-TR" dirty="0"/>
              <a:t>fiberli kauçuk dolgulu </a:t>
            </a:r>
            <a:r>
              <a:rPr lang="tr-TR" b="1" dirty="0" smtClean="0"/>
              <a:t>EPDM* </a:t>
            </a:r>
            <a:r>
              <a:rPr lang="tr-TR" dirty="0" smtClean="0"/>
              <a:t>kauçuk</a:t>
            </a:r>
            <a:r>
              <a:rPr lang="tr-TR" b="1" dirty="0" smtClean="0"/>
              <a:t> </a:t>
            </a:r>
            <a:r>
              <a:rPr lang="tr-TR" dirty="0" smtClean="0"/>
              <a:t>(</a:t>
            </a:r>
            <a:r>
              <a:rPr lang="tr-TR" b="1" dirty="0" smtClean="0"/>
              <a:t>E</a:t>
            </a:r>
            <a:r>
              <a:rPr lang="tr-TR" dirty="0" smtClean="0"/>
              <a:t>thylene </a:t>
            </a:r>
            <a:r>
              <a:rPr lang="tr-TR" b="1" dirty="0" smtClean="0"/>
              <a:t>P</a:t>
            </a:r>
            <a:r>
              <a:rPr lang="tr-TR" dirty="0" smtClean="0"/>
              <a:t>ropylene </a:t>
            </a:r>
            <a:r>
              <a:rPr lang="tr-TR" b="1" dirty="0" smtClean="0"/>
              <a:t>D</a:t>
            </a:r>
            <a:r>
              <a:rPr lang="tr-TR" dirty="0" smtClean="0"/>
              <a:t>iene </a:t>
            </a:r>
            <a:r>
              <a:rPr lang="tr-TR" b="1" dirty="0" smtClean="0"/>
              <a:t>M</a:t>
            </a:r>
            <a:r>
              <a:rPr lang="tr-TR" dirty="0" smtClean="0"/>
              <a:t>onomer)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Yüksek çevrim hızları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Düşük bakım maliyeti</a:t>
            </a:r>
            <a:endParaRPr lang="en-US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Küçük kasnak çapı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SUPER X-POWER</a:t>
            </a:r>
            <a:r>
              <a:rPr lang="tr-TR" dirty="0" smtClean="0">
                <a:cs typeface="+mn-cs"/>
              </a:rPr>
              <a:t>’e nazaran %20’ye kadar daha fazla güç iletimi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Düşük yağ direnci</a:t>
            </a:r>
            <a:endParaRPr lang="de-DE" dirty="0">
              <a:cs typeface="+mn-cs"/>
            </a:endParaRPr>
          </a:p>
        </p:txBody>
      </p:sp>
      <p:pic>
        <p:nvPicPr>
          <p:cNvPr id="35849" name="Picture 12" descr="C:\Users\MUrgelles\Desktop\Bilder ppt Mediathek\IND_KR_SUPER_EP_EB_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1555749"/>
            <a:ext cx="3262312" cy="2739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2" descr="C:\Users\MUrgelles\Desktop\Bilder ppt Mediathek\Störer-EPDM-4c-300dp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420829"/>
            <a:ext cx="84613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1688" y="6200775"/>
            <a:ext cx="58011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sz="1200" dirty="0"/>
              <a:t>* </a:t>
            </a:r>
            <a:r>
              <a:rPr lang="tr-TR" altLang="de-DE" sz="1200" dirty="0"/>
              <a:t>R</a:t>
            </a:r>
            <a:r>
              <a:rPr lang="tr-TR" sz="1200" dirty="0"/>
              <a:t>afineri ürünü olan Etilen ve Propilen maddelerinden üretilmiş sentetik kauçuktur.</a:t>
            </a:r>
            <a:endParaRPr lang="en-US" altLang="de-DE" sz="1200" dirty="0"/>
          </a:p>
          <a:p>
            <a:endParaRPr lang="tr-TR" dirty="0"/>
          </a:p>
        </p:txBody>
      </p:sp>
      <p:pic>
        <p:nvPicPr>
          <p:cNvPr id="14" name="Picture 18" descr="H:\Eigene Dateien\Eigene Bilder\Piktogramme und Störer\elektrisch_leitfaehi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09" y="4552156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75" autoRev="1" fill="remove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875" autoRev="1" fill="remove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875" autoRev="1" fill="remove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75" autoRev="1" fill="remove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625" autoRev="1" fill="remov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625" autoRev="1" fill="remov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625" autoRev="1" fill="remov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Değerlendİrme -3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686" y="1624410"/>
            <a:ext cx="4161213" cy="4210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3018441" y="5898159"/>
            <a:ext cx="14097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Hız n [</a:t>
            </a:r>
            <a:r>
              <a:rPr lang="tr-TR" dirty="0" err="1" smtClean="0"/>
              <a:t>rpm</a:t>
            </a:r>
            <a:r>
              <a:rPr lang="tr-TR" dirty="0" smtClean="0"/>
              <a:t>]</a:t>
            </a:r>
            <a:endParaRPr lang="tr-TR" dirty="0"/>
          </a:p>
        </p:txBody>
      </p:sp>
      <p:sp>
        <p:nvSpPr>
          <p:cNvPr id="8" name="TextBox 7"/>
          <p:cNvSpPr txBox="1"/>
          <p:nvPr/>
        </p:nvSpPr>
        <p:spPr>
          <a:xfrm>
            <a:off x="889000" y="1522810"/>
            <a:ext cx="461665" cy="386873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dirty="0" smtClean="0"/>
              <a:t>Her V kayışı için Nominal Güç P [</a:t>
            </a:r>
            <a:r>
              <a:rPr lang="tr-TR" dirty="0" err="1" smtClean="0"/>
              <a:t>kN</a:t>
            </a:r>
            <a:r>
              <a:rPr lang="tr-TR" dirty="0" smtClean="0"/>
              <a:t>]</a:t>
            </a:r>
            <a:endParaRPr lang="tr-TR" dirty="0"/>
          </a:p>
        </p:txBody>
      </p:sp>
      <p:sp>
        <p:nvSpPr>
          <p:cNvPr id="9" name="TextBox 8"/>
          <p:cNvSpPr txBox="1"/>
          <p:nvPr/>
        </p:nvSpPr>
        <p:spPr>
          <a:xfrm>
            <a:off x="6578600" y="2512616"/>
            <a:ext cx="4635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altLang="tr-TR" dirty="0" err="1">
                <a:cs typeface="+mn-cs"/>
              </a:rPr>
              <a:t>Optibeltin</a:t>
            </a:r>
            <a:r>
              <a:rPr lang="tr-TR" altLang="tr-TR" dirty="0">
                <a:cs typeface="+mn-cs"/>
              </a:rPr>
              <a:t> hassas kenarlı SUPER X-POWER M = S </a:t>
            </a:r>
            <a:r>
              <a:rPr lang="tr-TR" altLang="tr-TR" dirty="0" smtClean="0">
                <a:cs typeface="+mn-cs"/>
              </a:rPr>
              <a:t>V-kayışı, </a:t>
            </a:r>
            <a:r>
              <a:rPr lang="tr-TR" altLang="tr-TR" dirty="0">
                <a:cs typeface="+mn-cs"/>
              </a:rPr>
              <a:t>kasnak oluklarında düzgün bir şekilde </a:t>
            </a:r>
            <a:r>
              <a:rPr lang="tr-TR" altLang="tr-TR" dirty="0" smtClean="0">
                <a:cs typeface="+mn-cs"/>
              </a:rPr>
              <a:t>oturmasıyla sonuçta </a:t>
            </a:r>
            <a:r>
              <a:rPr lang="tr-TR" altLang="tr-TR" dirty="0">
                <a:cs typeface="+mn-cs"/>
              </a:rPr>
              <a:t>Daha yumuşak </a:t>
            </a:r>
            <a:r>
              <a:rPr lang="tr-TR" altLang="tr-TR" dirty="0" smtClean="0">
                <a:cs typeface="+mn-cs"/>
              </a:rPr>
              <a:t>çalışma sunar.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altLang="tr-TR" dirty="0"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altLang="tr-TR" dirty="0" smtClean="0">
                <a:cs typeface="+mn-cs"/>
              </a:rPr>
              <a:t>Uygun şartlarda kayışların 25.000 saat çalışma ömrü vardır.</a:t>
            </a:r>
            <a:endParaRPr lang="tr-TR" altLang="tr-TR" dirty="0">
              <a:cs typeface="+mn-cs"/>
            </a:endParaRPr>
          </a:p>
          <a:p>
            <a:endParaRPr lang="tr-T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5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5"/>
                </a:solidFill>
              </a:rPr>
              <a:t>Var</a:t>
            </a:r>
            <a:r>
              <a:rPr lang="tr-TR" dirty="0" smtClean="0">
                <a:solidFill>
                  <a:schemeClr val="accent5"/>
                </a:solidFill>
              </a:rPr>
              <a:t>I</a:t>
            </a:r>
            <a:r>
              <a:rPr lang="de-DE" dirty="0" smtClean="0">
                <a:solidFill>
                  <a:schemeClr val="accent5"/>
                </a:solidFill>
              </a:rPr>
              <a:t>o power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38915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8917" name="Textplatzhalter 4"/>
          <p:cNvSpPr txBox="1">
            <a:spLocks/>
          </p:cNvSpPr>
          <p:nvPr/>
        </p:nvSpPr>
        <p:spPr bwMode="auto">
          <a:xfrm>
            <a:off x="1797843" y="5350669"/>
            <a:ext cx="1700211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+90 ̊C</a:t>
            </a:r>
          </a:p>
        </p:txBody>
      </p:sp>
      <p:sp>
        <p:nvSpPr>
          <p:cNvPr id="38918" name="Textplatzhalter 4"/>
          <p:cNvSpPr txBox="1">
            <a:spLocks/>
          </p:cNvSpPr>
          <p:nvPr/>
        </p:nvSpPr>
        <p:spPr bwMode="auto">
          <a:xfrm>
            <a:off x="5362575" y="4826794"/>
            <a:ext cx="49101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90 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 kadar üst genişlik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5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mm 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 kadar kayış kalınlığı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468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3550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38919" name="Gruppieren 1"/>
          <p:cNvGrpSpPr>
            <a:grpSpLocks/>
          </p:cNvGrpSpPr>
          <p:nvPr/>
        </p:nvGrpSpPr>
        <p:grpSpPr bwMode="auto">
          <a:xfrm>
            <a:off x="1978818" y="4525169"/>
            <a:ext cx="1338262" cy="590550"/>
            <a:chOff x="465138" y="4516438"/>
            <a:chExt cx="1338262" cy="590550"/>
          </a:xfrm>
        </p:grpSpPr>
        <p:pic>
          <p:nvPicPr>
            <p:cNvPr id="38922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16438"/>
              <a:ext cx="5762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3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feld 10"/>
          <p:cNvSpPr txBox="1"/>
          <p:nvPr/>
        </p:nvSpPr>
        <p:spPr>
          <a:xfrm>
            <a:off x="5362575" y="1882775"/>
            <a:ext cx="4910138" cy="2759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 smtClean="0">
                <a:cs typeface="+mn-cs"/>
              </a:rPr>
              <a:t>Tırtıllı </a:t>
            </a:r>
            <a:r>
              <a:rPr lang="tr-TR" sz="2000" dirty="0">
                <a:cs typeface="+mn-cs"/>
              </a:rPr>
              <a:t>değişken hız </a:t>
            </a:r>
            <a:r>
              <a:rPr lang="tr-TR" sz="2000" dirty="0" smtClean="0">
                <a:cs typeface="+mn-cs"/>
              </a:rPr>
              <a:t>(varyatör) kayışları</a:t>
            </a:r>
            <a:endParaRPr lang="en-US" sz="2000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Çift tarafı tırtıllı tipleri de mevcuttur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Yüksek güç aktarımı ve çalışma ömrü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Aşınma ve kayma direnci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>
                <a:cs typeface="+mn-cs"/>
              </a:rPr>
              <a:t>Polyester </a:t>
            </a:r>
            <a:r>
              <a:rPr lang="tr-TR" dirty="0" smtClean="0">
                <a:cs typeface="+mn-cs"/>
              </a:rPr>
              <a:t>ya da</a:t>
            </a:r>
            <a:r>
              <a:rPr lang="en-US" dirty="0" smtClean="0">
                <a:cs typeface="+mn-cs"/>
              </a:rPr>
              <a:t> </a:t>
            </a:r>
            <a:r>
              <a:rPr lang="en-US" dirty="0">
                <a:cs typeface="+mn-cs"/>
              </a:rPr>
              <a:t>aramid </a:t>
            </a:r>
            <a:r>
              <a:rPr lang="tr-TR" dirty="0" smtClean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Yüksek enine stabilite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i=</a:t>
            </a:r>
            <a:r>
              <a:rPr lang="en-US" dirty="0" smtClean="0"/>
              <a:t>1:12</a:t>
            </a:r>
            <a:r>
              <a:rPr lang="tr-TR" dirty="0" smtClean="0"/>
              <a:t> </a:t>
            </a:r>
            <a:r>
              <a:rPr lang="tr-TR" dirty="0"/>
              <a:t>oranına kadar tahrik imkanı</a:t>
            </a:r>
            <a:endParaRPr lang="de-DE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EPDM </a:t>
            </a:r>
            <a:r>
              <a:rPr lang="tr-TR" dirty="0" smtClean="0">
                <a:cs typeface="+mn-cs"/>
              </a:rPr>
              <a:t>versiyonu da mevcuttur</a:t>
            </a:r>
            <a:endParaRPr lang="de-DE" dirty="0">
              <a:cs typeface="+mn-cs"/>
            </a:endParaRPr>
          </a:p>
        </p:txBody>
      </p:sp>
      <p:pic>
        <p:nvPicPr>
          <p:cNvPr id="38921" name="Picture 11" descr="C:\Users\MUrgelles\Desktop\Bilder ppt Mediathek\IND_BKR_VP_GB_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7" y="1743075"/>
            <a:ext cx="2879725" cy="250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KanallI kayIşlar KAYIŞLARI</a:t>
            </a:r>
            <a:endParaRPr lang="en-US" dirty="0">
              <a:ea typeface="+mj-ea"/>
            </a:endParaRPr>
          </a:p>
        </p:txBody>
      </p:sp>
      <p:sp>
        <p:nvSpPr>
          <p:cNvPr id="43011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</a:t>
            </a:r>
            <a:endParaRPr lang="de-DE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3013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8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4826"/>
            <a:ext cx="8449733" cy="720574"/>
          </a:xfrm>
        </p:spPr>
        <p:txBody>
          <a:bodyPr>
            <a:normAutofit/>
          </a:bodyPr>
          <a:lstStyle/>
          <a:p>
            <a:r>
              <a:rPr lang="tr-TR" dirty="0" smtClean="0"/>
              <a:t>V KAYIŞ İLE KANALLI KAYIŞ KARŞILAŞTIRMASI</a:t>
            </a: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5" y="2505226"/>
            <a:ext cx="3181350" cy="2505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425" y="2505226"/>
            <a:ext cx="4199073" cy="21683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5325" y="5010301"/>
            <a:ext cx="329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GÜÇ AKTARIMI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2725" y="5010301"/>
            <a:ext cx="329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GÜÇ AKTARIMI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3400" y="1917700"/>
            <a:ext cx="345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KAYIŞI</a:t>
            </a:r>
            <a:endParaRPr lang="tr-T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2725" y="1879600"/>
            <a:ext cx="345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KANALLI KAYIŞ</a:t>
            </a:r>
            <a:endParaRPr lang="tr-T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4976" y="541144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rgbClr val="FF0000"/>
                </a:solidFill>
              </a:rPr>
              <a:t>V kayışlarında </a:t>
            </a:r>
            <a:r>
              <a:rPr lang="tr-TR" sz="1400" dirty="0" err="1" smtClean="0">
                <a:solidFill>
                  <a:srgbClr val="FF0000"/>
                </a:solidFill>
              </a:rPr>
              <a:t>kord</a:t>
            </a:r>
            <a:r>
              <a:rPr lang="tr-TR" sz="1400" dirty="0" smtClean="0">
                <a:solidFill>
                  <a:srgbClr val="FF0000"/>
                </a:solidFill>
              </a:rPr>
              <a:t> kayışın içinde yer aldığı için yüksek güç iletimi sağlar. Kanallı kayışta </a:t>
            </a:r>
            <a:r>
              <a:rPr lang="tr-TR" sz="1400" dirty="0" err="1" smtClean="0">
                <a:solidFill>
                  <a:srgbClr val="FF0000"/>
                </a:solidFill>
              </a:rPr>
              <a:t>kord</a:t>
            </a:r>
            <a:r>
              <a:rPr lang="tr-TR" sz="1400" dirty="0" smtClean="0">
                <a:solidFill>
                  <a:srgbClr val="FF0000"/>
                </a:solidFill>
              </a:rPr>
              <a:t> kasnağın üzerinde kaldığından güç iletimi v kayışına oranla daha düşüktür.</a:t>
            </a:r>
          </a:p>
          <a:p>
            <a:endParaRPr lang="tr-TR" sz="1400" dirty="0">
              <a:solidFill>
                <a:srgbClr val="FF0000"/>
              </a:solidFill>
            </a:endParaRPr>
          </a:p>
          <a:p>
            <a:r>
              <a:rPr lang="tr-TR" sz="1400" dirty="0" smtClean="0">
                <a:solidFill>
                  <a:srgbClr val="FF0000"/>
                </a:solidFill>
              </a:rPr>
              <a:t>Kanallı kayışlar daha düşük kasnak  çaplarında çalışabildiğinden bu ölçülerde yüksek performans gösterir.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0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eck 20"/>
          <p:cNvSpPr/>
          <p:nvPr/>
        </p:nvSpPr>
        <p:spPr>
          <a:xfrm>
            <a:off x="2071689" y="1898650"/>
            <a:ext cx="3959225" cy="642938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 smtClean="0">
                <a:cs typeface="Arial" panose="020B0604020202020204" pitchFamily="34" charset="0"/>
              </a:rPr>
              <a:t>Sürtünme bazlı temas</a:t>
            </a:r>
            <a:endParaRPr lang="en-US" b="1" dirty="0"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tr-TR" b="1" dirty="0">
                <a:cs typeface="Arial" panose="020B0604020202020204" pitchFamily="34" charset="0"/>
              </a:rPr>
              <a:t>y</a:t>
            </a:r>
            <a:r>
              <a:rPr lang="tr-TR" b="1" dirty="0" smtClean="0">
                <a:cs typeface="Arial" panose="020B0604020202020204" pitchFamily="34" charset="0"/>
              </a:rPr>
              <a:t>a da güç-dengesi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42" name="Rechteck 21"/>
          <p:cNvSpPr/>
          <p:nvPr/>
        </p:nvSpPr>
        <p:spPr>
          <a:xfrm>
            <a:off x="6335714" y="1898650"/>
            <a:ext cx="3959225" cy="642938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 smtClean="0">
                <a:cs typeface="Arial" panose="020B0604020202020204" pitchFamily="34" charset="0"/>
              </a:rPr>
              <a:t>Pozitif temas</a:t>
            </a:r>
            <a:endParaRPr lang="en-US" b="1" dirty="0"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tr-TR" b="1" dirty="0">
                <a:cs typeface="Arial" panose="020B0604020202020204" pitchFamily="34" charset="0"/>
              </a:rPr>
              <a:t>y</a:t>
            </a:r>
            <a:r>
              <a:rPr lang="tr-TR" b="1" dirty="0" smtClean="0">
                <a:cs typeface="Arial" panose="020B0604020202020204" pitchFamily="34" charset="0"/>
              </a:rPr>
              <a:t>a da şekil-dengesi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17" name="L-Form 16"/>
          <p:cNvSpPr/>
          <p:nvPr/>
        </p:nvSpPr>
        <p:spPr>
          <a:xfrm rot="5400000">
            <a:off x="7097043" y="3041235"/>
            <a:ext cx="887891" cy="968721"/>
          </a:xfrm>
          <a:prstGeom prst="corner">
            <a:avLst>
              <a:gd name="adj1" fmla="val 43981"/>
              <a:gd name="adj2" fmla="val 68386"/>
            </a:avLst>
          </a:prstGeom>
          <a:gradFill flip="none" rotWithShape="0"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GÜÇ AKTARIMI</a:t>
            </a: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tr-TR" dirty="0" smtClean="0">
                <a:ea typeface="+mj-ea"/>
              </a:rPr>
              <a:t>TAHRİK GÜCÜ TİPLERİ</a:t>
            </a:r>
            <a:endParaRPr lang="en-US" dirty="0">
              <a:ea typeface="+mj-ea"/>
            </a:endParaRPr>
          </a:p>
        </p:txBody>
      </p:sp>
      <p:sp>
        <p:nvSpPr>
          <p:cNvPr id="9224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2088427" y="3692737"/>
            <a:ext cx="3959999" cy="180000"/>
          </a:xfrm>
          <a:prstGeom prst="round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9229" name="Group 3"/>
          <p:cNvGrpSpPr>
            <a:grpSpLocks/>
          </p:cNvGrpSpPr>
          <p:nvPr/>
        </p:nvGrpSpPr>
        <p:grpSpPr bwMode="auto">
          <a:xfrm>
            <a:off x="2071688" y="4319588"/>
            <a:ext cx="3960812" cy="1905000"/>
            <a:chOff x="-3681" y="4496"/>
            <a:chExt cx="2495" cy="1200"/>
          </a:xfrm>
        </p:grpSpPr>
        <p:sp>
          <p:nvSpPr>
            <p:cNvPr id="9259" name="Rectangle 4"/>
            <p:cNvSpPr>
              <a:spLocks noChangeArrowheads="1"/>
            </p:cNvSpPr>
            <p:nvPr/>
          </p:nvSpPr>
          <p:spPr bwMode="auto">
            <a:xfrm>
              <a:off x="-3681" y="4496"/>
              <a:ext cx="2495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9260" name="Rectangle 5"/>
            <p:cNvSpPr>
              <a:spLocks noChangeArrowheads="1"/>
            </p:cNvSpPr>
            <p:nvPr/>
          </p:nvSpPr>
          <p:spPr bwMode="auto">
            <a:xfrm>
              <a:off x="-3681" y="4516"/>
              <a:ext cx="67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tr-TR" altLang="de-DE" sz="1600" dirty="0">
                  <a:solidFill>
                    <a:schemeClr val="tx1"/>
                  </a:solidFill>
                </a:rPr>
                <a:t>Örnek</a:t>
              </a:r>
              <a:r>
                <a:rPr lang="en-US" altLang="de-DE" sz="1600" dirty="0">
                  <a:solidFill>
                    <a:schemeClr val="tx1"/>
                  </a:solidFill>
                </a:rPr>
                <a:t>:</a:t>
              </a:r>
            </a:p>
          </p:txBody>
        </p:sp>
        <p:sp>
          <p:nvSpPr>
            <p:cNvPr id="9261" name="Text Box 6"/>
            <p:cNvSpPr txBox="1">
              <a:spLocks noChangeArrowheads="1"/>
            </p:cNvSpPr>
            <p:nvPr/>
          </p:nvSpPr>
          <p:spPr bwMode="auto">
            <a:xfrm>
              <a:off x="-3681" y="5438"/>
              <a:ext cx="2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tr-TR" altLang="de-DE" sz="1600" dirty="0">
                  <a:solidFill>
                    <a:schemeClr val="tx1"/>
                  </a:solidFill>
                </a:rPr>
                <a:t>V-yivli (oluklu) kasnak içinde</a:t>
              </a:r>
              <a:endParaRPr lang="en-US" alt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1306" name="Text Box 8"/>
            <p:cNvSpPr txBox="1">
              <a:spLocks noChangeArrowheads="1"/>
            </p:cNvSpPr>
            <p:nvPr/>
          </p:nvSpPr>
          <p:spPr bwMode="auto">
            <a:xfrm>
              <a:off x="-2438" y="4581"/>
              <a:ext cx="12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Futura Com Heavy" pitchFamily="-65" charset="0"/>
                  <a:ea typeface="MS PGothic" pitchFamily="34" charset="-128"/>
                  <a:cs typeface="Futura Com Heavy" pitchFamily="-65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004985"/>
                  </a:solidFill>
                  <a:latin typeface="Futura Com Heavy" pitchFamily="-65" charset="0"/>
                  <a:ea typeface="MS PGothic" pitchFamily="34" charset="-128"/>
                  <a:cs typeface="Futura Com Heavy" pitchFamily="-65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de-DE" dirty="0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r>
                <a:rPr lang="en-US" altLang="de-DE" sz="1600" dirty="0">
                  <a:solidFill>
                    <a:schemeClr val="tx1"/>
                  </a:solidFill>
                  <a:latin typeface="Futura Com Book"/>
                  <a:ea typeface="+mn-ea"/>
                  <a:cs typeface="Arial" panose="020B0604020202020204" pitchFamily="34" charset="0"/>
                </a:rPr>
                <a:t>V-</a:t>
              </a:r>
              <a:r>
                <a:rPr lang="tr-TR" altLang="de-DE" sz="1600" dirty="0">
                  <a:solidFill>
                    <a:schemeClr val="tx1"/>
                  </a:solidFill>
                  <a:latin typeface="Futura Com Book"/>
                  <a:ea typeface="+mn-ea"/>
                  <a:cs typeface="Arial" panose="020B0604020202020204" pitchFamily="34" charset="0"/>
                </a:rPr>
                <a:t>kayışı</a:t>
              </a:r>
              <a:endParaRPr lang="en-US" altLang="de-DE" sz="1600" dirty="0">
                <a:solidFill>
                  <a:schemeClr val="tx1"/>
                </a:solidFill>
                <a:latin typeface="Futura Com Book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3505295" y="3078171"/>
            <a:ext cx="968721" cy="614567"/>
          </a:xfrm>
          <a:prstGeom prst="rect">
            <a:avLst/>
          </a:prstGeom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Pfeil nach rechts 5"/>
          <p:cNvSpPr/>
          <p:nvPr/>
        </p:nvSpPr>
        <p:spPr>
          <a:xfrm>
            <a:off x="4475163" y="3332164"/>
            <a:ext cx="900112" cy="142875"/>
          </a:xfrm>
          <a:prstGeom prst="rightArrow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234" name="Textfeld 7"/>
          <p:cNvSpPr txBox="1">
            <a:spLocks noChangeArrowheads="1"/>
          </p:cNvSpPr>
          <p:nvPr/>
        </p:nvSpPr>
        <p:spPr bwMode="auto">
          <a:xfrm>
            <a:off x="4519613" y="3078164"/>
            <a:ext cx="15017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tr-TR" altLang="de-DE" sz="1600" dirty="0">
                <a:solidFill>
                  <a:schemeClr val="tx1"/>
                </a:solidFill>
              </a:rPr>
              <a:t>Çekme kuvveti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16" name="Pfeil nach unten 15"/>
          <p:cNvSpPr/>
          <p:nvPr/>
        </p:nvSpPr>
        <p:spPr>
          <a:xfrm>
            <a:off x="3917951" y="2698751"/>
            <a:ext cx="144463" cy="360363"/>
          </a:xfrm>
          <a:prstGeom prst="downArrow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236" name="Textfeld 19"/>
          <p:cNvSpPr txBox="1">
            <a:spLocks noChangeArrowheads="1"/>
          </p:cNvSpPr>
          <p:nvPr/>
        </p:nvSpPr>
        <p:spPr bwMode="auto">
          <a:xfrm>
            <a:off x="4071938" y="2717801"/>
            <a:ext cx="1573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tr-TR" altLang="de-DE" sz="1600" dirty="0">
                <a:solidFill>
                  <a:schemeClr val="tx1"/>
                </a:solidFill>
              </a:rPr>
              <a:t>Basınç kuvveti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21" name="Pfeil nach rechts 20"/>
          <p:cNvSpPr/>
          <p:nvPr/>
        </p:nvSpPr>
        <p:spPr>
          <a:xfrm rot="10800000">
            <a:off x="3221039" y="3609975"/>
            <a:ext cx="720725" cy="179388"/>
          </a:xfrm>
          <a:prstGeom prst="rightArrow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238" name="Textfeld 21"/>
          <p:cNvSpPr txBox="1">
            <a:spLocks noChangeArrowheads="1"/>
          </p:cNvSpPr>
          <p:nvPr/>
        </p:nvSpPr>
        <p:spPr bwMode="auto">
          <a:xfrm>
            <a:off x="1628130" y="3351928"/>
            <a:ext cx="17389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tr-TR" altLang="de-DE" sz="1600" dirty="0">
                <a:solidFill>
                  <a:schemeClr val="tx1"/>
                </a:solidFill>
              </a:rPr>
              <a:t>Sürtünme kuvveti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23" name="Pfeil nach rechts 22"/>
          <p:cNvSpPr/>
          <p:nvPr/>
        </p:nvSpPr>
        <p:spPr>
          <a:xfrm>
            <a:off x="3960814" y="3609975"/>
            <a:ext cx="719137" cy="179388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Abgerundetes Rechteck 23"/>
          <p:cNvSpPr/>
          <p:nvPr/>
        </p:nvSpPr>
        <p:spPr>
          <a:xfrm>
            <a:off x="7447283" y="3692737"/>
            <a:ext cx="2827710" cy="399912"/>
          </a:xfrm>
          <a:prstGeom prst="round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Pfeil nach rechts 25"/>
          <p:cNvSpPr/>
          <p:nvPr/>
        </p:nvSpPr>
        <p:spPr>
          <a:xfrm>
            <a:off x="8024813" y="3313113"/>
            <a:ext cx="900112" cy="144462"/>
          </a:xfrm>
          <a:prstGeom prst="rightArrow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244" name="Textfeld 26"/>
          <p:cNvSpPr txBox="1">
            <a:spLocks noChangeArrowheads="1"/>
          </p:cNvSpPr>
          <p:nvPr/>
        </p:nvSpPr>
        <p:spPr bwMode="auto">
          <a:xfrm>
            <a:off x="8080375" y="3078164"/>
            <a:ext cx="16430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tr-TR" altLang="de-DE" sz="1600" dirty="0">
                <a:solidFill>
                  <a:schemeClr val="tx1"/>
                </a:solidFill>
              </a:rPr>
              <a:t>Çekme kuvveti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30" name="Pfeil nach rechts 29"/>
          <p:cNvSpPr/>
          <p:nvPr/>
        </p:nvSpPr>
        <p:spPr>
          <a:xfrm rot="10800000">
            <a:off x="6718301" y="3802064"/>
            <a:ext cx="720725" cy="180975"/>
          </a:xfrm>
          <a:prstGeom prst="rightArrow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246" name="Textfeld 30"/>
          <p:cNvSpPr txBox="1">
            <a:spLocks noChangeArrowheads="1"/>
          </p:cNvSpPr>
          <p:nvPr/>
        </p:nvSpPr>
        <p:spPr bwMode="auto">
          <a:xfrm>
            <a:off x="6113463" y="3983038"/>
            <a:ext cx="1308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tr-TR" altLang="de-DE" sz="1600" dirty="0">
                <a:solidFill>
                  <a:schemeClr val="tx1"/>
                </a:solidFill>
              </a:rPr>
              <a:t>Normal kuvvet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sp>
        <p:nvSpPr>
          <p:cNvPr id="32" name="Pfeil nach rechts 31"/>
          <p:cNvSpPr/>
          <p:nvPr/>
        </p:nvSpPr>
        <p:spPr>
          <a:xfrm>
            <a:off x="7458076" y="3802064"/>
            <a:ext cx="720725" cy="180975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9248" name="Group 9"/>
          <p:cNvGrpSpPr>
            <a:grpSpLocks/>
          </p:cNvGrpSpPr>
          <p:nvPr/>
        </p:nvGrpSpPr>
        <p:grpSpPr bwMode="auto">
          <a:xfrm>
            <a:off x="6313488" y="4319589"/>
            <a:ext cx="3960812" cy="1895475"/>
            <a:chOff x="2956" y="2638"/>
            <a:chExt cx="2257" cy="1200"/>
          </a:xfrm>
        </p:grpSpPr>
        <p:sp>
          <p:nvSpPr>
            <p:cNvPr id="9255" name="Rectangle 10"/>
            <p:cNvSpPr>
              <a:spLocks noChangeArrowheads="1"/>
            </p:cNvSpPr>
            <p:nvPr/>
          </p:nvSpPr>
          <p:spPr bwMode="auto">
            <a:xfrm>
              <a:off x="2956" y="2638"/>
              <a:ext cx="2256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9256" name="Rectangle 11"/>
            <p:cNvSpPr>
              <a:spLocks noChangeArrowheads="1"/>
            </p:cNvSpPr>
            <p:nvPr/>
          </p:nvSpPr>
          <p:spPr bwMode="auto">
            <a:xfrm>
              <a:off x="2956" y="2652"/>
              <a:ext cx="45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tr-TR" altLang="de-DE" sz="1600" dirty="0">
                  <a:solidFill>
                    <a:schemeClr val="tx1"/>
                  </a:solidFill>
                </a:rPr>
                <a:t>Örnek</a:t>
              </a:r>
              <a:r>
                <a:rPr lang="en-US" altLang="de-DE" sz="1600" dirty="0">
                  <a:solidFill>
                    <a:schemeClr val="tx1"/>
                  </a:solidFill>
                </a:rPr>
                <a:t>:</a:t>
              </a:r>
            </a:p>
          </p:txBody>
        </p:sp>
        <p:sp>
          <p:nvSpPr>
            <p:cNvPr id="9257" name="Text Box 12"/>
            <p:cNvSpPr txBox="1">
              <a:spLocks noChangeArrowheads="1"/>
            </p:cNvSpPr>
            <p:nvPr/>
          </p:nvSpPr>
          <p:spPr bwMode="auto">
            <a:xfrm>
              <a:off x="2956" y="3590"/>
              <a:ext cx="225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tr-TR" altLang="de-DE" sz="1600" dirty="0">
                  <a:solidFill>
                    <a:schemeClr val="tx1"/>
                  </a:solidFill>
                </a:rPr>
                <a:t>Zaman kayışı kasnağı içinde</a:t>
              </a:r>
              <a:endParaRPr lang="en-US" alt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1302" name="Text Box 14"/>
            <p:cNvSpPr txBox="1">
              <a:spLocks noChangeArrowheads="1"/>
            </p:cNvSpPr>
            <p:nvPr/>
          </p:nvSpPr>
          <p:spPr bwMode="auto">
            <a:xfrm>
              <a:off x="4084" y="2737"/>
              <a:ext cx="11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Futura Com Heavy" pitchFamily="-65" charset="0"/>
                  <a:ea typeface="MS PGothic" pitchFamily="34" charset="-128"/>
                  <a:cs typeface="Futura Com Heavy" pitchFamily="-65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004985"/>
                  </a:solidFill>
                  <a:latin typeface="Futura Com Heavy" pitchFamily="-65" charset="0"/>
                  <a:ea typeface="MS PGothic" pitchFamily="34" charset="-128"/>
                  <a:cs typeface="Futura Com Heavy" pitchFamily="-65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Futura Com Book" pitchFamily="-65" charset="0"/>
                  <a:ea typeface="MS PGothic" pitchFamily="34" charset="-128"/>
                  <a:cs typeface="Futura Com Book" pitchFamily="-65" charset="0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tr-TR" altLang="de-DE" sz="1600" dirty="0">
                  <a:solidFill>
                    <a:schemeClr val="tx1"/>
                  </a:solidFill>
                  <a:latin typeface="Futura Com Book"/>
                  <a:ea typeface="+mn-ea"/>
                  <a:cs typeface="Arial" panose="020B0604020202020204" pitchFamily="34" charset="0"/>
                </a:rPr>
                <a:t>Zaman kayışı</a:t>
              </a:r>
              <a:endParaRPr lang="en-US" altLang="de-DE" sz="1600" dirty="0">
                <a:solidFill>
                  <a:schemeClr val="tx1"/>
                </a:solidFill>
                <a:latin typeface="Futura Com Book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249" name="Gruppieren 13"/>
          <p:cNvGrpSpPr>
            <a:grpSpLocks/>
          </p:cNvGrpSpPr>
          <p:nvPr/>
        </p:nvGrpSpPr>
        <p:grpSpPr bwMode="auto">
          <a:xfrm>
            <a:off x="6796088" y="4649789"/>
            <a:ext cx="2432050" cy="1208087"/>
            <a:chOff x="5272759" y="4650344"/>
            <a:chExt cx="2432050" cy="1206770"/>
          </a:xfrm>
        </p:grpSpPr>
        <p:pic>
          <p:nvPicPr>
            <p:cNvPr id="9253" name="Picture 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759" y="4805363"/>
              <a:ext cx="2432050" cy="102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Gerade Verbindung 9"/>
            <p:cNvCxnSpPr/>
            <p:nvPr/>
          </p:nvCxnSpPr>
          <p:spPr>
            <a:xfrm>
              <a:off x="6133184" y="4650344"/>
              <a:ext cx="0" cy="1206770"/>
            </a:xfrm>
            <a:prstGeom prst="line">
              <a:avLst/>
            </a:prstGeom>
            <a:ln w="3175">
              <a:solidFill>
                <a:schemeClr val="accent6"/>
              </a:solidFill>
              <a:prstDash val="lgDash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250" name="Gruppieren 14"/>
          <p:cNvGrpSpPr>
            <a:grpSpLocks/>
          </p:cNvGrpSpPr>
          <p:nvPr/>
        </p:nvGrpSpPr>
        <p:grpSpPr bwMode="auto">
          <a:xfrm>
            <a:off x="2425700" y="4667250"/>
            <a:ext cx="2768600" cy="1181100"/>
            <a:chOff x="901116" y="4668013"/>
            <a:chExt cx="2769768" cy="1179551"/>
          </a:xfrm>
        </p:grpSpPr>
        <p:pic>
          <p:nvPicPr>
            <p:cNvPr id="9251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1" r="24757" b="74268"/>
            <a:stretch>
              <a:fillRect/>
            </a:stretch>
          </p:blipFill>
          <p:spPr bwMode="auto">
            <a:xfrm>
              <a:off x="901116" y="4821050"/>
              <a:ext cx="2769768" cy="99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0" name="Gerade Verbindung 39"/>
            <p:cNvCxnSpPr/>
            <p:nvPr/>
          </p:nvCxnSpPr>
          <p:spPr>
            <a:xfrm>
              <a:off x="1842901" y="4668013"/>
              <a:ext cx="0" cy="1179551"/>
            </a:xfrm>
            <a:prstGeom prst="line">
              <a:avLst/>
            </a:prstGeom>
            <a:ln w="3175">
              <a:solidFill>
                <a:schemeClr val="accent6"/>
              </a:solidFill>
              <a:prstDash val="lgDashDot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Kanallı kayışların yapısı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900" y="2155151"/>
            <a:ext cx="5122334" cy="280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8" name="Line Callout 1 (Accent Bar) 7"/>
          <p:cNvSpPr/>
          <p:nvPr/>
        </p:nvSpPr>
        <p:spPr>
          <a:xfrm>
            <a:off x="6953251" y="1910381"/>
            <a:ext cx="4127500" cy="473487"/>
          </a:xfrm>
          <a:prstGeom prst="accentCallout1">
            <a:avLst>
              <a:gd name="adj1" fmla="val 18750"/>
              <a:gd name="adj2" fmla="val -8333"/>
              <a:gd name="adj3" fmla="val 171509"/>
              <a:gd name="adj4" fmla="val -3802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Üst Yüzey</a:t>
            </a:r>
            <a:endParaRPr lang="tr-TR" dirty="0"/>
          </a:p>
        </p:txBody>
      </p:sp>
      <p:sp>
        <p:nvSpPr>
          <p:cNvPr id="9" name="Line Callout 1 (Accent Bar) 8"/>
          <p:cNvSpPr/>
          <p:nvPr/>
        </p:nvSpPr>
        <p:spPr>
          <a:xfrm>
            <a:off x="6999817" y="3006313"/>
            <a:ext cx="4127500" cy="473487"/>
          </a:xfrm>
          <a:prstGeom prst="accentCallout1">
            <a:avLst>
              <a:gd name="adj1" fmla="val 18750"/>
              <a:gd name="adj2" fmla="val -8333"/>
              <a:gd name="adj3" fmla="val 171509"/>
              <a:gd name="adj4" fmla="val -3802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Özel </a:t>
            </a:r>
            <a:r>
              <a:rPr lang="tr-TR" dirty="0" smtClean="0"/>
              <a:t>Plaka</a:t>
            </a:r>
            <a:endParaRPr lang="tr-TR" dirty="0"/>
          </a:p>
        </p:txBody>
      </p:sp>
      <p:sp>
        <p:nvSpPr>
          <p:cNvPr id="10" name="Line Callout 1 (Accent Bar) 9"/>
          <p:cNvSpPr/>
          <p:nvPr/>
        </p:nvSpPr>
        <p:spPr>
          <a:xfrm>
            <a:off x="6999817" y="4078389"/>
            <a:ext cx="4127500" cy="473487"/>
          </a:xfrm>
          <a:prstGeom prst="accentCallout1">
            <a:avLst>
              <a:gd name="adj1" fmla="val 18750"/>
              <a:gd name="adj2" fmla="val -8333"/>
              <a:gd name="adj3" fmla="val -115489"/>
              <a:gd name="adj4" fmla="val -39872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Kord</a:t>
            </a:r>
            <a:endParaRPr lang="tr-TR" dirty="0"/>
          </a:p>
        </p:txBody>
      </p:sp>
      <p:sp>
        <p:nvSpPr>
          <p:cNvPr id="11" name="Line Callout 1 (Accent Bar) 10"/>
          <p:cNvSpPr/>
          <p:nvPr/>
        </p:nvSpPr>
        <p:spPr>
          <a:xfrm>
            <a:off x="6999817" y="5059655"/>
            <a:ext cx="4127500" cy="473487"/>
          </a:xfrm>
          <a:prstGeom prst="accentCallout1">
            <a:avLst>
              <a:gd name="adj1" fmla="val 18750"/>
              <a:gd name="adj2" fmla="val -8333"/>
              <a:gd name="adj3" fmla="val -115489"/>
              <a:gd name="adj4" fmla="val -39872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Kanallar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3250" y="5595687"/>
            <a:ext cx="41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Aşınma dirençli kauçuk</a:t>
            </a:r>
            <a:endParaRPr lang="tr-TR" dirty="0"/>
          </a:p>
        </p:txBody>
      </p:sp>
      <p:sp>
        <p:nvSpPr>
          <p:cNvPr id="15" name="TextBox 14"/>
          <p:cNvSpPr txBox="1"/>
          <p:nvPr/>
        </p:nvSpPr>
        <p:spPr>
          <a:xfrm>
            <a:off x="6953251" y="4592137"/>
            <a:ext cx="41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Polyamid(EPJ) / Polyester(PJ)</a:t>
            </a:r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6953251" y="2464063"/>
            <a:ext cx="412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Pamuklu kauçuk kaplama</a:t>
            </a:r>
            <a:endParaRPr lang="tr-T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28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de-DE" cap="none" dirty="0" err="1" smtClean="0">
                <a:ea typeface="+mj-ea"/>
              </a:rPr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rgbClr val="FF0000"/>
                </a:solidFill>
                <a:ea typeface="+mj-ea"/>
              </a:rPr>
              <a:t>RBS</a:t>
            </a:r>
            <a:endParaRPr lang="de-DE" cap="none" dirty="0">
              <a:ea typeface="+mj-ea"/>
            </a:endParaRPr>
          </a:p>
        </p:txBody>
      </p:sp>
      <p:sp>
        <p:nvSpPr>
          <p:cNvPr id="40963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609600" y="4253703"/>
            <a:ext cx="4910138" cy="1612107"/>
          </a:xfrm>
        </p:spPr>
        <p:txBody>
          <a:bodyPr/>
          <a:lstStyle/>
          <a:p>
            <a:pPr marL="0" lvl="1">
              <a:defRPr/>
            </a:pPr>
            <a:endParaRPr lang="tr-TR" sz="2000" dirty="0"/>
          </a:p>
          <a:p>
            <a:pPr marL="0" lvl="1">
              <a:defRPr/>
            </a:pPr>
            <a:r>
              <a:rPr lang="tr-TR" sz="2000" dirty="0"/>
              <a:t>Kanallı (taraklı) kayış kasnakları</a:t>
            </a:r>
            <a:endParaRPr lang="en-US" sz="2000" dirty="0"/>
          </a:p>
          <a:p>
            <a:pPr marL="0" lvl="1">
              <a:defRPr/>
            </a:pPr>
            <a:r>
              <a:rPr lang="en-US" altLang="de-DE" sz="20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DIN 7867 / ISO </a:t>
            </a:r>
            <a:r>
              <a:rPr lang="en-US" altLang="de-DE" sz="20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9982</a:t>
            </a:r>
            <a:r>
              <a:rPr lang="tr-TR" altLang="de-DE" sz="20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’e </a:t>
            </a:r>
            <a:r>
              <a:rPr lang="tr-TR" altLang="de-DE" sz="20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göre</a:t>
            </a:r>
            <a:r>
              <a:rPr lang="en-US" altLang="de-DE" sz="20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:</a:t>
            </a:r>
          </a:p>
          <a:p>
            <a:pPr marL="461962" lvl="2">
              <a:defRPr/>
            </a:pP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Profil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ler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PH, PJ, PK, PL, PM</a:t>
            </a:r>
          </a:p>
        </p:txBody>
      </p:sp>
      <p:sp>
        <p:nvSpPr>
          <p:cNvPr id="41988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1991" name="Textplatzhalter 4"/>
          <p:cNvSpPr txBox="1">
            <a:spLocks/>
          </p:cNvSpPr>
          <p:nvPr/>
        </p:nvSpPr>
        <p:spPr bwMode="auto">
          <a:xfrm>
            <a:off x="609600" y="5820563"/>
            <a:ext cx="7353829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Kasnaklar, optibelt TB konik burçları için uygun pilot deliğe sahiptir.</a:t>
            </a:r>
            <a:endParaRPr lang="en-US" altLang="de-DE" sz="1400" dirty="0">
              <a:cs typeface="Arial" pitchFamily="34" charset="0"/>
            </a:endParaRPr>
          </a:p>
        </p:txBody>
      </p:sp>
      <p:pic>
        <p:nvPicPr>
          <p:cNvPr id="41992" name="Picture 9" descr="C:\Users\MUrgelles\Desktop\Bilder ppt Mediathek\RBS 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7" y="1539081"/>
            <a:ext cx="3232157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57" y="2476500"/>
            <a:ext cx="3636964" cy="178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604000" y="4574781"/>
            <a:ext cx="3636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Kanallı Kayışlarda kayış kasnak pozisyonu.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4000" y="5839314"/>
            <a:ext cx="497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Teknik detaylar için teknik manuel kitabı sayfa 36’ya bakınız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ea typeface="+mj-ea"/>
              </a:rPr>
              <a:t>rb</a:t>
            </a:r>
            <a:endParaRPr lang="en-US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39939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9941" name="Textplatzhalter 4"/>
          <p:cNvSpPr txBox="1">
            <a:spLocks/>
          </p:cNvSpPr>
          <p:nvPr/>
        </p:nvSpPr>
        <p:spPr bwMode="auto">
          <a:xfrm>
            <a:off x="1906587" y="5491164"/>
            <a:ext cx="1763711" cy="80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+90 ̊C</a:t>
            </a:r>
          </a:p>
        </p:txBody>
      </p:sp>
      <p:sp>
        <p:nvSpPr>
          <p:cNvPr id="39942" name="Textplatzhalter 4"/>
          <p:cNvSpPr txBox="1">
            <a:spLocks/>
          </p:cNvSpPr>
          <p:nvPr/>
        </p:nvSpPr>
        <p:spPr bwMode="auto">
          <a:xfrm>
            <a:off x="5362575" y="4802187"/>
            <a:ext cx="4910138" cy="149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de-DE" altLang="de-DE" sz="1400" dirty="0" smtClean="0">
                <a:ea typeface="ＭＳ Ｐゴシック" pitchFamily="34" charset="-128"/>
                <a:cs typeface="Arial" pitchFamily="34" charset="0"/>
              </a:rPr>
              <a:t>PH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:	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698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2155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PJ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:	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280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2489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PK:	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630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2845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PL:	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954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6096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PM:	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2286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15266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39943" name="Picture 14" descr="H:\Eigene Dateien\Eigene Bilder\Piktogramme und Störer\Scheiben 3Sor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0"/>
          <a:stretch>
            <a:fillRect/>
          </a:stretch>
        </p:blipFill>
        <p:spPr bwMode="auto">
          <a:xfrm>
            <a:off x="2500312" y="4745037"/>
            <a:ext cx="5762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354108" y="1542622"/>
            <a:ext cx="5618692" cy="2980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>
                <a:cs typeface="+mn-cs"/>
              </a:rPr>
              <a:t>Kanallı (taraklı) kayışlar</a:t>
            </a:r>
            <a:endParaRPr lang="en-US" sz="2000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>
                <a:cs typeface="+mn-cs"/>
              </a:rPr>
              <a:t>Polyester </a:t>
            </a:r>
            <a:r>
              <a:rPr lang="tr-TR" dirty="0" smtClean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Yüksek kayış hızları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/>
              <a:t>Avare dirsek kasnakları için </a:t>
            </a:r>
            <a:r>
              <a:rPr lang="tr-TR" dirty="0" smtClean="0"/>
              <a:t>uygun</a:t>
            </a:r>
            <a:endParaRPr lang="tr-TR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PK</a:t>
            </a:r>
            <a:r>
              <a:rPr lang="en-US" dirty="0">
                <a:cs typeface="+mn-cs"/>
              </a:rPr>
              <a:t>, PL </a:t>
            </a:r>
            <a:r>
              <a:rPr lang="en-US" dirty="0" err="1" smtClean="0">
                <a:cs typeface="+mn-cs"/>
              </a:rPr>
              <a:t>profil</a:t>
            </a:r>
            <a:r>
              <a:rPr lang="tr-TR" dirty="0" smtClean="0">
                <a:cs typeface="+mn-cs"/>
              </a:rPr>
              <a:t>leri için ayrıca </a:t>
            </a:r>
            <a:r>
              <a:rPr lang="en-US" dirty="0" smtClean="0">
                <a:cs typeface="+mn-cs"/>
              </a:rPr>
              <a:t>aramid </a:t>
            </a:r>
            <a:r>
              <a:rPr lang="en-US" dirty="0">
                <a:cs typeface="+mn-cs"/>
              </a:rPr>
              <a:t>cord </a:t>
            </a:r>
            <a:r>
              <a:rPr lang="tr-TR" dirty="0" smtClean="0">
                <a:cs typeface="+mn-cs"/>
              </a:rPr>
              <a:t>seçeneği mevcuttur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DPK</a:t>
            </a:r>
            <a:r>
              <a:rPr lang="tr-TR" dirty="0" smtClean="0">
                <a:cs typeface="+mn-cs"/>
              </a:rPr>
              <a:t>, DPL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profi</a:t>
            </a:r>
            <a:r>
              <a:rPr lang="tr-TR" dirty="0" err="1" smtClean="0">
                <a:cs typeface="+mn-cs"/>
              </a:rPr>
              <a:t>li</a:t>
            </a:r>
            <a:r>
              <a:rPr lang="tr-TR" dirty="0" smtClean="0">
                <a:cs typeface="+mn-cs"/>
              </a:rPr>
              <a:t> bulunur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Küçük kasnak ölçüleri için uygunluk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Yoğun </a:t>
            </a:r>
            <a:r>
              <a:rPr lang="tr-TR" dirty="0" err="1" smtClean="0">
                <a:cs typeface="+mn-cs"/>
              </a:rPr>
              <a:t>tork</a:t>
            </a:r>
            <a:r>
              <a:rPr lang="tr-TR" dirty="0" smtClean="0">
                <a:cs typeface="+mn-cs"/>
              </a:rPr>
              <a:t> etkisi  ve kısa süreli aşırı yükleme</a:t>
            </a:r>
            <a:endParaRPr lang="de-DE" dirty="0">
              <a:cs typeface="+mn-cs"/>
            </a:endParaRPr>
          </a:p>
        </p:txBody>
      </p:sp>
      <p:pic>
        <p:nvPicPr>
          <p:cNvPr id="39945" name="Picture 11" descr="C:\Users\MUrgelles\Desktop\Bilder ppt Mediathek\IND_RB_RB_EB_0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95" y="1639094"/>
            <a:ext cx="3213897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75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625" autoRev="1" fill="remov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625" autoRev="1" fill="remov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625" autoRev="1" fill="remov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25" autoRev="1" fill="remove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625" autoRev="1" fill="remove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625" autoRev="1" fill="remove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ea typeface="+mj-ea"/>
              </a:rPr>
              <a:t>rb</a:t>
            </a:r>
            <a:r>
              <a:rPr lang="en-US" dirty="0" smtClean="0">
                <a:solidFill>
                  <a:schemeClr val="accent5"/>
                </a:solidFill>
                <a:ea typeface="+mj-ea"/>
              </a:rPr>
              <a:t> </a:t>
            </a:r>
            <a:r>
              <a:rPr lang="tr-TR" dirty="0" smtClean="0">
                <a:solidFill>
                  <a:schemeClr val="accent5"/>
                </a:solidFill>
                <a:ea typeface="+mj-ea"/>
              </a:rPr>
              <a:t>E</a:t>
            </a:r>
            <a:r>
              <a:rPr lang="en-US" cap="none" dirty="0" err="1" smtClean="0">
                <a:solidFill>
                  <a:schemeClr val="accent5"/>
                </a:solidFill>
                <a:ea typeface="+mj-ea"/>
              </a:rPr>
              <a:t>lastic</a:t>
            </a:r>
            <a:endParaRPr lang="en-US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40963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0965" name="Textplatzhalter 4"/>
          <p:cNvSpPr txBox="1">
            <a:spLocks/>
          </p:cNvSpPr>
          <p:nvPr/>
        </p:nvSpPr>
        <p:spPr bwMode="auto">
          <a:xfrm>
            <a:off x="2004220" y="5328165"/>
            <a:ext cx="1674811" cy="8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+90 ̊C</a:t>
            </a:r>
          </a:p>
        </p:txBody>
      </p:sp>
      <p:sp>
        <p:nvSpPr>
          <p:cNvPr id="40966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E</a:t>
            </a:r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PH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:	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700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2200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EPJ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:	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280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2500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EPK:	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L</a:t>
            </a:r>
            <a:r>
              <a:rPr lang="en-US" altLang="de-DE" sz="1400" baseline="-25000" dirty="0" err="1">
                <a:ea typeface="ＭＳ Ｐゴシック" pitchFamily="34" charset="-128"/>
                <a:cs typeface="Arial" pitchFamily="34" charset="0"/>
              </a:rPr>
              <a:t>b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774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1873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40967" name="Gruppieren 1"/>
          <p:cNvGrpSpPr>
            <a:grpSpLocks/>
          </p:cNvGrpSpPr>
          <p:nvPr/>
        </p:nvGrpSpPr>
        <p:grpSpPr bwMode="auto">
          <a:xfrm>
            <a:off x="2004220" y="4673621"/>
            <a:ext cx="1346200" cy="585788"/>
            <a:chOff x="457200" y="4521200"/>
            <a:chExt cx="1346200" cy="585788"/>
          </a:xfrm>
        </p:grpSpPr>
        <p:pic>
          <p:nvPicPr>
            <p:cNvPr id="40970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24375"/>
              <a:ext cx="576263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1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feld 10"/>
          <p:cNvSpPr txBox="1"/>
          <p:nvPr/>
        </p:nvSpPr>
        <p:spPr>
          <a:xfrm>
            <a:off x="5362575" y="1882775"/>
            <a:ext cx="4910138" cy="20851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dirty="0" err="1">
                <a:cs typeface="+mn-cs"/>
              </a:rPr>
              <a:t>Elasti</a:t>
            </a:r>
            <a:r>
              <a:rPr lang="tr-TR" sz="2000" dirty="0">
                <a:cs typeface="+mn-cs"/>
              </a:rPr>
              <a:t>k</a:t>
            </a:r>
            <a:r>
              <a:rPr lang="en-US" sz="2000" dirty="0">
                <a:cs typeface="+mn-cs"/>
              </a:rPr>
              <a:t> </a:t>
            </a:r>
            <a:r>
              <a:rPr lang="tr-TR" sz="2000" dirty="0"/>
              <a:t>kanallı (taraklı) kayışlar</a:t>
            </a:r>
            <a:endParaRPr lang="en-US" sz="2000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Polyamide </a:t>
            </a:r>
            <a:r>
              <a:rPr lang="tr-TR" dirty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r>
              <a:rPr lang="en-US" dirty="0" smtClean="0">
                <a:cs typeface="+mn-cs"/>
              </a:rPr>
              <a:t> </a:t>
            </a:r>
            <a:r>
              <a:rPr lang="en-US" dirty="0">
                <a:cs typeface="+mn-cs"/>
              </a:rPr>
              <a:t>- </a:t>
            </a:r>
            <a:r>
              <a:rPr lang="en-US" dirty="0" err="1" smtClean="0">
                <a:cs typeface="+mn-cs"/>
              </a:rPr>
              <a:t>elasti</a:t>
            </a:r>
            <a:r>
              <a:rPr lang="tr-TR" dirty="0" smtClean="0">
                <a:cs typeface="+mn-cs"/>
              </a:rPr>
              <a:t>k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Kayış gerdirme gereksinimi yoktur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Kısıtlı güç değerleri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Kolay montaj</a:t>
            </a: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endParaRPr lang="de-DE" dirty="0">
              <a:cs typeface="+mn-cs"/>
            </a:endParaRPr>
          </a:p>
        </p:txBody>
      </p:sp>
      <p:pic>
        <p:nvPicPr>
          <p:cNvPr id="40969" name="Picture 11" descr="C:\Users\MUrgelles\Desktop\Bilder ppt Mediathek\IND_RB_RB_EB_0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19" y="1658979"/>
            <a:ext cx="3224214" cy="280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75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" autoRev="1" fill="remov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KAUÇUK ZAMAN KAYIŞLARI</a:t>
            </a:r>
            <a:endParaRPr lang="en-US" dirty="0">
              <a:ea typeface="+mj-ea"/>
            </a:endParaRPr>
          </a:p>
        </p:txBody>
      </p:sp>
      <p:sp>
        <p:nvSpPr>
          <p:cNvPr id="43011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</a:t>
            </a:r>
            <a:endParaRPr lang="de-DE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3013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Kauçuk ve polİürethan zaman kayIşlarInIn farklarI</a:t>
            </a: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622400166"/>
              </p:ext>
            </p:extLst>
          </p:nvPr>
        </p:nvGraphicFramePr>
        <p:xfrm>
          <a:off x="1568639" y="1411941"/>
          <a:ext cx="8746937" cy="5739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78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54106"/>
            <a:ext cx="8449733" cy="787260"/>
          </a:xfrm>
        </p:spPr>
        <p:txBody>
          <a:bodyPr/>
          <a:lstStyle/>
          <a:p>
            <a:r>
              <a:rPr lang="tr-TR" dirty="0" smtClean="0"/>
              <a:t>Zaman kayIşlarInIn Avantaj ve dezavantajlarI</a:t>
            </a: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739588" y="2263729"/>
            <a:ext cx="52343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u="sng" dirty="0" smtClean="0"/>
              <a:t>AVANTAJLAR</a:t>
            </a:r>
          </a:p>
          <a:p>
            <a:endParaRPr lang="tr-TR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Sekron</a:t>
            </a:r>
            <a:r>
              <a:rPr lang="tr-TR" dirty="0" smtClean="0"/>
              <a:t> güç iletimi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Yüksek konum doğruluğu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Yeniden gerdirmeye gerek yoktur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%98’e kadar verimlilik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Düşük kayış ağırlığı ve düşük santrifüj etkisi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Küçük temasla yüksek güç iletimi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Düşük kayış gerginlikleri-Düşük rulman  kuvvetleri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Boşta çalışan sabit merkez sürücüleri mümkündür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Zincir tahriklerine göre düşük gürültü seviyesi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6141321" y="2263729"/>
            <a:ext cx="5298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u="sng" dirty="0" smtClean="0"/>
              <a:t>DEZAVANTAJLAR</a:t>
            </a:r>
          </a:p>
          <a:p>
            <a:endParaRPr lang="tr-TR" b="1" u="sng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V Kayışları, kanallı kayışlar ve düz kayışlara göre daha yüksek ses seviyesi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Daha düşük darbe yükü sönümle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Aşırı yük kavrama için uygun değil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V kayışlarına göre daha düşük çalışma ömrü</a:t>
            </a:r>
            <a:endParaRPr lang="tr-T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706" y="1612014"/>
            <a:ext cx="930088" cy="87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378" y="1612015"/>
            <a:ext cx="931527" cy="8747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0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Kauçuk zaman kayışlarının yapısı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552" y="1902969"/>
            <a:ext cx="3365731" cy="19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034" y="2006084"/>
            <a:ext cx="4664347" cy="176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09283" y="4354877"/>
            <a:ext cx="521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b="1" dirty="0" smtClean="0"/>
              <a:t>Kord: </a:t>
            </a:r>
            <a:r>
              <a:rPr lang="tr-TR" dirty="0" smtClean="0"/>
              <a:t>Fiber Glas / Aramid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b="1" dirty="0" smtClean="0"/>
              <a:t>Kayış Yapısı Ve Dişleri; </a:t>
            </a:r>
            <a:r>
              <a:rPr lang="tr-TR" dirty="0" smtClean="0"/>
              <a:t>Polikloropen  birleşim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b="1" dirty="0" smtClean="0"/>
              <a:t>Koruyucu Bez (fabric): </a:t>
            </a:r>
            <a:r>
              <a:rPr lang="tr-TR" dirty="0" smtClean="0"/>
              <a:t>Aşınma dirençli Polyamid bez</a:t>
            </a:r>
            <a:endParaRPr lang="tr-TR" dirty="0"/>
          </a:p>
        </p:txBody>
      </p:sp>
      <p:sp>
        <p:nvSpPr>
          <p:cNvPr id="11" name="TextBox 10"/>
          <p:cNvSpPr txBox="1"/>
          <p:nvPr/>
        </p:nvSpPr>
        <p:spPr>
          <a:xfrm>
            <a:off x="6777318" y="4354877"/>
            <a:ext cx="434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Omega</a:t>
            </a:r>
            <a:r>
              <a:rPr lang="tr-TR" dirty="0" smtClean="0"/>
              <a:t> Serisi, </a:t>
            </a:r>
            <a:r>
              <a:rPr lang="tr-TR" dirty="0" err="1"/>
              <a:t>O</a:t>
            </a:r>
            <a:r>
              <a:rPr lang="tr-TR" dirty="0" err="1" smtClean="0"/>
              <a:t>ptibelt’in</a:t>
            </a:r>
            <a:r>
              <a:rPr lang="tr-TR" dirty="0" smtClean="0"/>
              <a:t> </a:t>
            </a:r>
            <a:r>
              <a:rPr lang="tr-TR" dirty="0" err="1" smtClean="0"/>
              <a:t>eğrisel</a:t>
            </a:r>
            <a:r>
              <a:rPr lang="tr-TR" dirty="0" smtClean="0"/>
              <a:t> dişli geliştirilmiş kayışıdır.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7464114" y="3775592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OMEGA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6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5"/>
                </a:solidFill>
              </a:rPr>
              <a:t>Omega </a:t>
            </a:r>
            <a:r>
              <a:rPr lang="tr-TR" dirty="0" smtClean="0"/>
              <a:t>zaman kayIşI – kasnak sİstem </a:t>
            </a:r>
            <a:r>
              <a:rPr lang="de-DE" dirty="0" smtClean="0"/>
              <a:t> </a:t>
            </a:r>
            <a:r>
              <a:rPr lang="tr-TR" dirty="0" smtClean="0"/>
              <a:t>uygunluğu</a:t>
            </a:r>
            <a:endParaRPr lang="de-DE" dirty="0"/>
          </a:p>
        </p:txBody>
      </p:sp>
      <p:sp>
        <p:nvSpPr>
          <p:cNvPr id="45059" name="Fußzeilenplatzhalt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5061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13792" r="20653" b="9656"/>
          <a:stretch>
            <a:fillRect/>
          </a:stretch>
        </p:blipFill>
        <p:spPr bwMode="auto">
          <a:xfrm>
            <a:off x="2895600" y="1800226"/>
            <a:ext cx="11049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1028"/>
          <p:cNvSpPr txBox="1">
            <a:spLocks noChangeArrowheads="1"/>
          </p:cNvSpPr>
          <p:nvPr/>
        </p:nvSpPr>
        <p:spPr bwMode="auto">
          <a:xfrm>
            <a:off x="2143125" y="2857501"/>
            <a:ext cx="26098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809625" indent="-1698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990600" indent="-14605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257300" indent="-17145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714500" indent="-17145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171700" indent="-17145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628900" indent="-17145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086100" indent="-17145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/>
            <a:r>
              <a:rPr lang="en-GB" altLang="de-DE" sz="1800" dirty="0">
                <a:cs typeface="Arial" pitchFamily="34" charset="0"/>
              </a:rPr>
              <a:t>Omega </a:t>
            </a:r>
            <a:r>
              <a:rPr lang="en-GB" altLang="de-DE" sz="1800" dirty="0" err="1">
                <a:cs typeface="Arial" pitchFamily="34" charset="0"/>
              </a:rPr>
              <a:t>profil</a:t>
            </a:r>
            <a:r>
              <a:rPr lang="tr-TR" altLang="de-DE" sz="1800" dirty="0">
                <a:cs typeface="Arial" pitchFamily="34" charset="0"/>
              </a:rPr>
              <a:t>i</a:t>
            </a:r>
            <a:endParaRPr lang="en-GB" altLang="de-DE" sz="1800" dirty="0">
              <a:cs typeface="Arial" pitchFamily="34" charset="0"/>
            </a:endParaRPr>
          </a:p>
        </p:txBody>
      </p:sp>
      <p:pic>
        <p:nvPicPr>
          <p:cNvPr id="45063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r="12511"/>
          <a:stretch>
            <a:fillRect/>
          </a:stretch>
        </p:blipFill>
        <p:spPr bwMode="auto">
          <a:xfrm>
            <a:off x="5873750" y="1722438"/>
            <a:ext cx="12890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4" name="Rectangle 1033"/>
          <p:cNvSpPr>
            <a:spLocks noChangeArrowheads="1"/>
          </p:cNvSpPr>
          <p:nvPr/>
        </p:nvSpPr>
        <p:spPr bwMode="auto">
          <a:xfrm>
            <a:off x="7381875" y="1871663"/>
            <a:ext cx="289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defRPr/>
            </a:pPr>
            <a:r>
              <a:rPr lang="en-GB" altLang="de-DE" sz="1800" dirty="0">
                <a:cs typeface="Arial" pitchFamily="34" charset="0"/>
              </a:rPr>
              <a:t>HTD </a:t>
            </a:r>
            <a:r>
              <a:rPr lang="tr-TR" altLang="de-DE" sz="1800" dirty="0">
                <a:cs typeface="Arial" pitchFamily="34" charset="0"/>
              </a:rPr>
              <a:t>Kasnağı</a:t>
            </a:r>
            <a:r>
              <a:rPr lang="en-GB" altLang="de-DE" sz="1800" dirty="0">
                <a:cs typeface="Arial" pitchFamily="34" charset="0"/>
              </a:rPr>
              <a:t/>
            </a:r>
            <a:br>
              <a:rPr lang="en-GB" altLang="de-DE" sz="1800" dirty="0">
                <a:cs typeface="Arial" pitchFamily="34" charset="0"/>
              </a:rPr>
            </a:br>
            <a:r>
              <a:rPr lang="en-GB" altLang="de-DE" sz="1800" dirty="0">
                <a:cs typeface="Arial" pitchFamily="34" charset="0"/>
              </a:rPr>
              <a:t>3, 5, 8 </a:t>
            </a:r>
            <a:r>
              <a:rPr lang="tr-TR" altLang="de-DE" sz="1800" dirty="0">
                <a:cs typeface="Arial" pitchFamily="34" charset="0"/>
              </a:rPr>
              <a:t>ve</a:t>
            </a:r>
            <a:r>
              <a:rPr lang="en-GB" altLang="de-DE" sz="1800" dirty="0">
                <a:cs typeface="Arial" pitchFamily="34" charset="0"/>
              </a:rPr>
              <a:t> 14 mm</a:t>
            </a:r>
            <a:r>
              <a:rPr lang="tr-TR" altLang="de-DE" sz="1800" dirty="0">
                <a:cs typeface="Arial" pitchFamily="34" charset="0"/>
              </a:rPr>
              <a:t> lik hatve aralığı</a:t>
            </a:r>
            <a:r>
              <a:rPr lang="en-GB" altLang="de-DE" sz="1800" dirty="0">
                <a:cs typeface="Arial" pitchFamily="34" charset="0"/>
              </a:rPr>
              <a:t/>
            </a:r>
            <a:br>
              <a:rPr lang="en-GB" altLang="de-DE" sz="1800" dirty="0">
                <a:cs typeface="Arial" pitchFamily="34" charset="0"/>
              </a:rPr>
            </a:br>
            <a:r>
              <a:rPr lang="tr-TR" altLang="de-DE" sz="1800" dirty="0">
                <a:solidFill>
                  <a:schemeClr val="accent5"/>
                </a:solidFill>
                <a:cs typeface="Arial" pitchFamily="34" charset="0"/>
              </a:rPr>
              <a:t>Mükemmel uyum !</a:t>
            </a:r>
            <a:endParaRPr lang="en-GB" altLang="de-DE" sz="1800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45065" name="Rectangle 1035"/>
          <p:cNvSpPr>
            <a:spLocks noChangeArrowheads="1"/>
          </p:cNvSpPr>
          <p:nvPr/>
        </p:nvSpPr>
        <p:spPr bwMode="auto">
          <a:xfrm>
            <a:off x="7381875" y="3400425"/>
            <a:ext cx="289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defRPr/>
            </a:pPr>
            <a: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  <a:t>RPP </a:t>
            </a:r>
            <a:r>
              <a:rPr lang="tr-TR" altLang="de-DE" sz="1800" dirty="0">
                <a:solidFill>
                  <a:schemeClr val="tx1"/>
                </a:solidFill>
                <a:cs typeface="Arial" pitchFamily="34" charset="0"/>
              </a:rPr>
              <a:t>Kasnağı</a:t>
            </a:r>
            <a: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  <a:t>3, 5, 8 </a:t>
            </a:r>
            <a:r>
              <a:rPr lang="tr-TR" altLang="de-DE" sz="1800" dirty="0">
                <a:solidFill>
                  <a:schemeClr val="tx1"/>
                </a:solidFill>
                <a:cs typeface="Arial" pitchFamily="34" charset="0"/>
              </a:rPr>
              <a:t>ve</a:t>
            </a:r>
            <a: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  <a:t> 14 mm</a:t>
            </a:r>
            <a:r>
              <a:rPr lang="tr-TR" altLang="de-DE" sz="1800" dirty="0">
                <a:cs typeface="Arial" pitchFamily="34" charset="0"/>
              </a:rPr>
              <a:t> lik hatve aralığı</a:t>
            </a:r>
            <a: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</a:br>
            <a:r>
              <a:rPr lang="tr-TR" altLang="de-DE" sz="1800" dirty="0">
                <a:solidFill>
                  <a:schemeClr val="accent5"/>
                </a:solidFill>
                <a:cs typeface="Arial" pitchFamily="34" charset="0"/>
              </a:rPr>
              <a:t>Mükemmel uyum !</a:t>
            </a:r>
            <a:endParaRPr lang="en-GB" altLang="de-DE" sz="1800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45066" name="Rectangle 1047"/>
          <p:cNvSpPr>
            <a:spLocks noChangeArrowheads="1"/>
          </p:cNvSpPr>
          <p:nvPr/>
        </p:nvSpPr>
        <p:spPr bwMode="auto">
          <a:xfrm>
            <a:off x="7381875" y="4908550"/>
            <a:ext cx="289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defRPr/>
            </a:pPr>
            <a: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  <a:t>MR </a:t>
            </a:r>
            <a:r>
              <a:rPr lang="tr-TR" altLang="de-DE" sz="1800" dirty="0">
                <a:solidFill>
                  <a:schemeClr val="tx1"/>
                </a:solidFill>
                <a:cs typeface="Arial" pitchFamily="34" charset="0"/>
              </a:rPr>
              <a:t>Kasnağı</a:t>
            </a:r>
            <a: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GB" altLang="de-DE" sz="1800" dirty="0">
                <a:solidFill>
                  <a:schemeClr val="tx1"/>
                </a:solidFill>
                <a:cs typeface="Arial" pitchFamily="34" charset="0"/>
              </a:rPr>
              <a:t>2, 3, 5 mm</a:t>
            </a:r>
            <a:r>
              <a:rPr lang="tr-TR" altLang="de-DE" sz="1800" dirty="0">
                <a:cs typeface="Arial" pitchFamily="34" charset="0"/>
              </a:rPr>
              <a:t> lik hatve aralığı</a:t>
            </a:r>
          </a:p>
          <a:p>
            <a:pPr>
              <a:defRPr/>
            </a:pPr>
            <a:r>
              <a:rPr lang="tr-TR" altLang="de-DE" sz="1800" dirty="0">
                <a:solidFill>
                  <a:schemeClr val="accent5"/>
                </a:solidFill>
                <a:cs typeface="Arial" pitchFamily="34" charset="0"/>
              </a:rPr>
              <a:t>Mükemmel uyum !</a:t>
            </a:r>
            <a:endParaRPr lang="en-GB" altLang="de-DE" sz="1800" dirty="0">
              <a:solidFill>
                <a:schemeClr val="accent5"/>
              </a:solidFill>
              <a:cs typeface="Arial" pitchFamily="34" charset="0"/>
            </a:endParaRPr>
          </a:p>
        </p:txBody>
      </p:sp>
      <p:pic>
        <p:nvPicPr>
          <p:cNvPr id="45067" name="Picture 1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4800600"/>
            <a:ext cx="158115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Gewinkelte Verbindung 23"/>
          <p:cNvCxnSpPr>
            <a:stCxn id="45061" idx="3"/>
            <a:endCxn id="45067" idx="1"/>
          </p:cNvCxnSpPr>
          <p:nvPr/>
        </p:nvCxnSpPr>
        <p:spPr>
          <a:xfrm>
            <a:off x="4000500" y="2328863"/>
            <a:ext cx="1703388" cy="2978150"/>
          </a:xfrm>
          <a:prstGeom prst="bentConnector3">
            <a:avLst/>
          </a:prstGeom>
          <a:ln w="57150"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45061" idx="3"/>
          </p:cNvCxnSpPr>
          <p:nvPr/>
        </p:nvCxnSpPr>
        <p:spPr>
          <a:xfrm>
            <a:off x="4000500" y="2328863"/>
            <a:ext cx="1703388" cy="0"/>
          </a:xfrm>
          <a:prstGeom prst="straightConnector1">
            <a:avLst/>
          </a:prstGeom>
          <a:ln w="57150"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winkelte Verbindung 35"/>
          <p:cNvCxnSpPr>
            <a:stCxn id="45061" idx="3"/>
          </p:cNvCxnSpPr>
          <p:nvPr/>
        </p:nvCxnSpPr>
        <p:spPr>
          <a:xfrm>
            <a:off x="4000500" y="2328864"/>
            <a:ext cx="1703388" cy="1539875"/>
          </a:xfrm>
          <a:prstGeom prst="bentConnector3">
            <a:avLst>
              <a:gd name="adj1" fmla="val 50000"/>
            </a:avLst>
          </a:prstGeom>
          <a:ln w="57150"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071" name="Picture 2" descr="C:\Users\MUrgelles\Desktop\Bild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r="11870"/>
          <a:stretch>
            <a:fillRect/>
          </a:stretch>
        </p:blipFill>
        <p:spPr bwMode="auto">
          <a:xfrm>
            <a:off x="5873750" y="3335338"/>
            <a:ext cx="1263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5"/>
                </a:solidFill>
              </a:rPr>
              <a:t>omega</a:t>
            </a:r>
            <a:br>
              <a:rPr lang="de-DE" dirty="0" smtClean="0">
                <a:solidFill>
                  <a:schemeClr val="accent5"/>
                </a:solidFill>
              </a:rPr>
            </a:b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>
                <a:solidFill>
                  <a:schemeClr val="accent5"/>
                </a:solidFill>
              </a:rPr>
              <a:t>omega </a:t>
            </a:r>
            <a:r>
              <a:rPr lang="tr-TR" cap="none" dirty="0" smtClean="0"/>
              <a:t>Çift Taraflı</a:t>
            </a:r>
            <a:endParaRPr lang="de-DE" cap="none" dirty="0"/>
          </a:p>
        </p:txBody>
      </p:sp>
      <p:sp>
        <p:nvSpPr>
          <p:cNvPr id="44035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4037" name="Textplatzhalter 4"/>
          <p:cNvSpPr txBox="1">
            <a:spLocks/>
          </p:cNvSpPr>
          <p:nvPr/>
        </p:nvSpPr>
        <p:spPr bwMode="auto">
          <a:xfrm>
            <a:off x="1705267" y="5381625"/>
            <a:ext cx="1838034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44038" name="Textplatzhalter 4"/>
          <p:cNvSpPr txBox="1">
            <a:spLocks/>
          </p:cNvSpPr>
          <p:nvPr/>
        </p:nvSpPr>
        <p:spPr bwMode="auto">
          <a:xfrm>
            <a:off x="5362575" y="4969295"/>
            <a:ext cx="3696758" cy="8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3M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5M, 8M, 14M, D8M</a:t>
            </a: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100 – 4578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,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profile göre değişir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44039" name="Gruppieren 2"/>
          <p:cNvGrpSpPr>
            <a:grpSpLocks/>
          </p:cNvGrpSpPr>
          <p:nvPr/>
        </p:nvGrpSpPr>
        <p:grpSpPr bwMode="auto">
          <a:xfrm>
            <a:off x="1867192" y="4539457"/>
            <a:ext cx="2103437" cy="585787"/>
            <a:chOff x="465138" y="4516438"/>
            <a:chExt cx="2103437" cy="585787"/>
          </a:xfrm>
        </p:grpSpPr>
        <p:pic>
          <p:nvPicPr>
            <p:cNvPr id="44042" name="Grafi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00" y="4516438"/>
              <a:ext cx="5778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993900" y="4516438"/>
              <a:ext cx="57467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5362575" y="1882775"/>
            <a:ext cx="5319280" cy="219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dirty="0">
                <a:cs typeface="+mn-cs"/>
              </a:rPr>
              <a:t>OMEGA </a:t>
            </a:r>
            <a:r>
              <a:rPr lang="en-US" sz="2000" dirty="0" err="1">
                <a:cs typeface="+mn-cs"/>
              </a:rPr>
              <a:t>profil</a:t>
            </a:r>
            <a:r>
              <a:rPr lang="tr-TR" sz="2000" dirty="0" smtClean="0">
                <a:cs typeface="+mn-cs"/>
              </a:rPr>
              <a:t>indeki </a:t>
            </a:r>
            <a:r>
              <a:rPr lang="tr-TR" sz="2000" dirty="0">
                <a:cs typeface="+mn-cs"/>
              </a:rPr>
              <a:t>kauçuk zaman kayışları</a:t>
            </a:r>
            <a:endParaRPr lang="en-US" sz="2000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Fiberglas</a:t>
            </a:r>
            <a:r>
              <a:rPr lang="tr-TR" dirty="0" smtClean="0">
                <a:cs typeface="+mn-cs"/>
              </a:rPr>
              <a:t> (cam elyafı)</a:t>
            </a:r>
            <a:r>
              <a:rPr lang="en-US" dirty="0" smtClean="0">
                <a:cs typeface="+mn-cs"/>
              </a:rPr>
              <a:t> </a:t>
            </a:r>
            <a:r>
              <a:rPr lang="tr-TR" dirty="0">
                <a:cs typeface="+mn-cs"/>
              </a:rPr>
              <a:t>k</a:t>
            </a:r>
            <a:r>
              <a:rPr lang="en-US" dirty="0" err="1" smtClean="0">
                <a:cs typeface="+mn-cs"/>
              </a:rPr>
              <a:t>ord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Düşük ses seviyesi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en-US" dirty="0" smtClean="0">
                <a:cs typeface="+mn-cs"/>
              </a:rPr>
              <a:t>%</a:t>
            </a:r>
            <a:r>
              <a:rPr lang="tr-TR" dirty="0" smtClean="0">
                <a:cs typeface="+mn-cs"/>
              </a:rPr>
              <a:t>98’e kadar verimlilik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b="1" u="sng" dirty="0" smtClean="0">
                <a:cs typeface="+mn-cs"/>
              </a:rPr>
              <a:t>Anlık ağır yüklenmeler haricinde</a:t>
            </a:r>
            <a:r>
              <a:rPr lang="tr-TR" dirty="0" smtClean="0">
                <a:cs typeface="+mn-cs"/>
              </a:rPr>
              <a:t>, tüm düşük ve yüksek hızdaki güç aktarımları için uygundur.</a:t>
            </a:r>
            <a:endParaRPr lang="de-DE" dirty="0">
              <a:cs typeface="+mn-cs"/>
            </a:endParaRPr>
          </a:p>
        </p:txBody>
      </p:sp>
      <p:pic>
        <p:nvPicPr>
          <p:cNvPr id="44041" name="Picture 2" descr="C:\Users\MUrgelles\Desktop\Bilder ppt Mediathek\IND_ZR_GU_OMEGA_GB_00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557336"/>
            <a:ext cx="3247020" cy="282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4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095947"/>
              </p:ext>
            </p:extLst>
          </p:nvPr>
        </p:nvGraphicFramePr>
        <p:xfrm>
          <a:off x="260351" y="1511301"/>
          <a:ext cx="11372849" cy="46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KAYIŞ TİPLERİ</a:t>
            </a: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0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5"/>
                </a:solidFill>
              </a:rPr>
              <a:t>omega </a:t>
            </a:r>
            <a:r>
              <a:rPr lang="de-DE" dirty="0" err="1" smtClean="0">
                <a:solidFill>
                  <a:schemeClr val="accent5"/>
                </a:solidFill>
              </a:rPr>
              <a:t>hp</a:t>
            </a:r>
            <a:r>
              <a:rPr lang="tr-TR" dirty="0" smtClean="0">
                <a:solidFill>
                  <a:schemeClr val="accent5"/>
                </a:solidFill>
              </a:rPr>
              <a:t> (Yüksek Performans)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47107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4" y="1882776"/>
            <a:ext cx="5762625" cy="3260329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Yüksek performanslı kauçuk zaman kayışları</a:t>
            </a:r>
            <a:endParaRPr lang="en-US" altLang="de-DE" dirty="0" smtClean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Fiberglas</a:t>
            </a:r>
            <a:r>
              <a:rPr lang="tr-TR" dirty="0" smtClean="0"/>
              <a:t> </a:t>
            </a:r>
            <a:r>
              <a:rPr lang="tr-TR" dirty="0"/>
              <a:t>(cam elyafı)</a:t>
            </a:r>
            <a:r>
              <a:rPr lang="en-US" dirty="0"/>
              <a:t> </a:t>
            </a:r>
            <a:r>
              <a:rPr lang="tr-TR" dirty="0"/>
              <a:t>k</a:t>
            </a:r>
            <a:r>
              <a:rPr lang="en-US" dirty="0" err="1"/>
              <a:t>ord</a:t>
            </a:r>
            <a:endParaRPr lang="en-US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Muhtelif hızlarda ağır yüklere uygundur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Aşınmaya dayanıklı ve düşük sürtünmeye sahip doku, kopmaya dayanıklı dişler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Düşük ve yüksek hızlarda, yüksek ve sabit yüklerde çalışmaya uygundur.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OMEGA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’ya nazaran %150’ye kadar fazla güç aktarım kapasitesi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6084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6086" name="Textplatzhalter 4"/>
          <p:cNvSpPr txBox="1">
            <a:spLocks/>
          </p:cNvSpPr>
          <p:nvPr/>
        </p:nvSpPr>
        <p:spPr bwMode="auto">
          <a:xfrm>
            <a:off x="1742283" y="5549107"/>
            <a:ext cx="1865311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-25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46087" name="Textplatzhalter 4"/>
          <p:cNvSpPr txBox="1">
            <a:spLocks/>
          </p:cNvSpPr>
          <p:nvPr/>
        </p:nvSpPr>
        <p:spPr bwMode="auto">
          <a:xfrm>
            <a:off x="5362575" y="5143105"/>
            <a:ext cx="4910138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2968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2MHP, 3MHP, 5MHP, 8MHP, 14MHP</a:t>
            </a: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74 – 4578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>
                <a:ea typeface="ＭＳ Ｐゴシック" pitchFamily="34" charset="-128"/>
                <a:cs typeface="Arial" pitchFamily="34" charset="0"/>
              </a:rPr>
              <a:t>, profile göre değişir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46088" name="Gruppieren 1"/>
          <p:cNvGrpSpPr>
            <a:grpSpLocks/>
          </p:cNvGrpSpPr>
          <p:nvPr/>
        </p:nvGrpSpPr>
        <p:grpSpPr bwMode="auto">
          <a:xfrm>
            <a:off x="1304132" y="4725989"/>
            <a:ext cx="2879725" cy="592137"/>
            <a:chOff x="465138" y="4516438"/>
            <a:chExt cx="2879725" cy="592137"/>
          </a:xfrm>
        </p:grpSpPr>
        <p:pic>
          <p:nvPicPr>
            <p:cNvPr id="46090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4516438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1" name="Grafi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00" y="4516438"/>
              <a:ext cx="5778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2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3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2768600" y="4522788"/>
              <a:ext cx="57626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9" name="Picture 13" descr="C:\Users\MUrgelles\Desktop\Bilder ppt Mediathek\IND_ZR_GU_OMEGA_HP_EB_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4" y="1717371"/>
            <a:ext cx="3071813" cy="267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KarşIlaştIrma</a:t>
            </a:r>
            <a:endParaRPr lang="tr-T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1634" y="2037430"/>
            <a:ext cx="3310639" cy="29427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00" y="2037430"/>
            <a:ext cx="2997200" cy="3072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678783" y="1486063"/>
            <a:ext cx="461665" cy="30853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dirty="0"/>
              <a:t>Ses Seviyesi (</a:t>
            </a:r>
            <a:r>
              <a:rPr lang="tr-TR" dirty="0" err="1"/>
              <a:t>dBA</a:t>
            </a:r>
            <a:r>
              <a:rPr lang="tr-TR" sz="1600" dirty="0" smtClean="0">
                <a:solidFill>
                  <a:schemeClr val="accent6"/>
                </a:solidFill>
              </a:rPr>
              <a:t>)</a:t>
            </a:r>
            <a:endParaRPr lang="tr-TR" sz="1600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2696122" y="176461"/>
            <a:ext cx="461665" cy="30853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tr-TR" dirty="0" smtClean="0"/>
              <a:t>Çalışma Ömrü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157982"/>
            <a:ext cx="499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Optibelt Omega HP, standart zaman kayışlarına göre aynı çalışma koşulunda ve aynı genişlikte yaklaşık %1650 daha fazla çalışma ömrü sunar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9632952" y="3508795"/>
            <a:ext cx="2559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err="1" smtClean="0"/>
              <a:t>Omega</a:t>
            </a:r>
            <a:r>
              <a:rPr lang="tr-TR" sz="1400" b="1" dirty="0" smtClean="0"/>
              <a:t> 1120 8 M 20 için</a:t>
            </a:r>
            <a:r>
              <a:rPr lang="tr-TR" sz="1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1400" dirty="0" smtClean="0"/>
              <a:t>P=4,8 </a:t>
            </a:r>
            <a:r>
              <a:rPr lang="tr-TR" sz="1400" dirty="0" err="1" smtClean="0"/>
              <a:t>kw</a:t>
            </a:r>
            <a:endParaRPr lang="tr-TR" sz="1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1400" dirty="0"/>
              <a:t>n</a:t>
            </a:r>
            <a:r>
              <a:rPr lang="tr-TR" sz="1400" dirty="0" smtClean="0"/>
              <a:t>1=3000rpm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1400" dirty="0"/>
              <a:t>z</a:t>
            </a:r>
            <a:r>
              <a:rPr lang="tr-TR" sz="1400" dirty="0" smtClean="0"/>
              <a:t>1=22,z2=44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1400" dirty="0" smtClean="0"/>
              <a:t>Mil yükü= 600N </a:t>
            </a:r>
            <a:endParaRPr lang="tr-TR" sz="14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7655867" y="174243"/>
            <a:ext cx="461665" cy="30853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tr-TR" dirty="0" smtClean="0"/>
              <a:t>Ses Ölçümü</a:t>
            </a:r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6076952" y="5271841"/>
            <a:ext cx="504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Optibelt</a:t>
            </a:r>
            <a:r>
              <a:rPr lang="tr-TR" dirty="0" smtClean="0"/>
              <a:t> sınıfında düşük ses seviyesine sahiptir</a:t>
            </a:r>
            <a:endParaRPr lang="tr-T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6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omega</a:t>
            </a:r>
            <a:r>
              <a:rPr lang="de-DE" dirty="0" smtClean="0">
                <a:solidFill>
                  <a:schemeClr val="accent5"/>
                </a:solidFill>
              </a:rPr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fan</a:t>
            </a:r>
            <a:r>
              <a:rPr lang="de-DE" dirty="0" smtClean="0">
                <a:solidFill>
                  <a:schemeClr val="accent5"/>
                </a:solidFill>
              </a:rPr>
              <a:t> power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47107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7109" name="Textplatzhalter 4"/>
          <p:cNvSpPr txBox="1">
            <a:spLocks/>
          </p:cNvSpPr>
          <p:nvPr/>
        </p:nvSpPr>
        <p:spPr bwMode="auto">
          <a:xfrm>
            <a:off x="1439596" y="5459412"/>
            <a:ext cx="1846261" cy="8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47110" name="Textplatzhalter 4"/>
          <p:cNvSpPr txBox="1">
            <a:spLocks/>
          </p:cNvSpPr>
          <p:nvPr/>
        </p:nvSpPr>
        <p:spPr bwMode="auto">
          <a:xfrm>
            <a:off x="5453063" y="4837758"/>
            <a:ext cx="4910138" cy="90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2968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8MFP: 960 – 3048 mm</a:t>
            </a: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 14MFP: 966 – 4578 mm</a:t>
            </a:r>
          </a:p>
        </p:txBody>
      </p:sp>
      <p:sp>
        <p:nvSpPr>
          <p:cNvPr id="48138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4" y="1945481"/>
            <a:ext cx="5445125" cy="2505075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>
                <a:latin typeface="Arial" pitchFamily="34" charset="0"/>
                <a:ea typeface="ＭＳ Ｐゴシック" pitchFamily="34" charset="-128"/>
              </a:rPr>
              <a:t>Yüksek performanslı kauçuk zaman kayışları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dirty="0"/>
              <a:t>Fiberglas</a:t>
            </a:r>
            <a:r>
              <a:rPr lang="tr-TR" dirty="0"/>
              <a:t> (cam elyafı)</a:t>
            </a:r>
            <a:r>
              <a:rPr lang="en-US" dirty="0"/>
              <a:t> </a:t>
            </a:r>
            <a:r>
              <a:rPr lang="tr-TR" dirty="0"/>
              <a:t>k</a:t>
            </a:r>
            <a:r>
              <a:rPr lang="en-US" dirty="0" err="1"/>
              <a:t>ord</a:t>
            </a:r>
            <a:endParaRPr lang="en-US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Yüksek dinamikte yüklenebilir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Düşük </a:t>
            </a:r>
            <a:r>
              <a:rPr lang="tr-TR" dirty="0"/>
              <a:t>ses seviyesi</a:t>
            </a:r>
            <a:endParaRPr lang="en-US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Dişlerdeki düşük aşınma için optimize edilmiştir</a:t>
            </a:r>
            <a:endParaRPr lang="en-US" altLang="de-DE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Çevresel faktörlere karşı güçlü dayanım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24000" lvl="1">
              <a:defRPr/>
            </a:pP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47112" name="Gruppieren 1"/>
          <p:cNvGrpSpPr>
            <a:grpSpLocks/>
          </p:cNvGrpSpPr>
          <p:nvPr/>
        </p:nvGrpSpPr>
        <p:grpSpPr bwMode="auto">
          <a:xfrm>
            <a:off x="1151465" y="4747022"/>
            <a:ext cx="2879725" cy="592137"/>
            <a:chOff x="465138" y="4516438"/>
            <a:chExt cx="2879725" cy="592137"/>
          </a:xfrm>
        </p:grpSpPr>
        <p:pic>
          <p:nvPicPr>
            <p:cNvPr id="47114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4516438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Grafi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00" y="4516438"/>
              <a:ext cx="5778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2768600" y="4522788"/>
              <a:ext cx="57626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13" name="Picture 13" descr="C:\Users\MUrgelles\Desktop\Bilder ppt Mediathek\IND_ZR_GU_FANPOWER_EB_00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87" y="1762522"/>
            <a:ext cx="3092006" cy="268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omega</a:t>
            </a:r>
            <a:r>
              <a:rPr lang="de-DE" dirty="0" smtClean="0">
                <a:solidFill>
                  <a:schemeClr val="accent5"/>
                </a:solidFill>
              </a:rPr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hp</a:t>
            </a:r>
            <a:r>
              <a:rPr lang="de-DE" dirty="0" smtClean="0">
                <a:solidFill>
                  <a:schemeClr val="accent5"/>
                </a:solidFill>
              </a:rPr>
              <a:t> </a:t>
            </a:r>
            <a:r>
              <a:rPr lang="de-DE" cap="none" dirty="0"/>
              <a:t>EPDM</a:t>
            </a:r>
            <a:r>
              <a:rPr lang="de-DE" dirty="0" smtClean="0">
                <a:solidFill>
                  <a:schemeClr val="accent5"/>
                </a:solidFill>
              </a:rPr>
              <a:t/>
            </a:r>
            <a:br>
              <a:rPr lang="de-DE" dirty="0" smtClean="0">
                <a:solidFill>
                  <a:schemeClr val="accent5"/>
                </a:solidFill>
              </a:rPr>
            </a:br>
            <a:r>
              <a:rPr lang="tr-TR" dirty="0" smtClean="0">
                <a:solidFill>
                  <a:schemeClr val="tx2"/>
                </a:solidFill>
              </a:rPr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>
                <a:solidFill>
                  <a:schemeClr val="accent5"/>
                </a:solidFill>
              </a:rPr>
              <a:t>omega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fan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smtClean="0">
                <a:solidFill>
                  <a:schemeClr val="accent5"/>
                </a:solidFill>
              </a:rPr>
              <a:t>power </a:t>
            </a:r>
            <a:r>
              <a:rPr lang="de-DE" cap="none" dirty="0"/>
              <a:t>EPDM</a:t>
            </a:r>
          </a:p>
        </p:txBody>
      </p:sp>
      <p:sp>
        <p:nvSpPr>
          <p:cNvPr id="49155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5" y="1882776"/>
            <a:ext cx="5540952" cy="2505075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>
                <a:latin typeface="Arial" pitchFamily="34" charset="0"/>
                <a:ea typeface="ＭＳ Ｐゴシック" pitchFamily="34" charset="-128"/>
              </a:rPr>
              <a:t>Yüksek performanslı kauçuk zaman kayışları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Mükemmel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ozon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ve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UV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direnci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-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40 ̊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de ki uzun durma süreleri sonrasında bile tam fonksiyonlu çalışabilme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HTD ve RPP kasnaklarda çalışma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8132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8134" name="Textplatzhalter 4"/>
          <p:cNvSpPr txBox="1">
            <a:spLocks/>
          </p:cNvSpPr>
          <p:nvPr/>
        </p:nvSpPr>
        <p:spPr bwMode="auto">
          <a:xfrm>
            <a:off x="1649282" y="5384803"/>
            <a:ext cx="1738311" cy="66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-40 ̊C </a:t>
            </a:r>
            <a:r>
              <a:rPr lang="tr-TR" altLang="de-DE" sz="1800" dirty="0">
                <a:cs typeface="Arial" pitchFamily="34" charset="0"/>
              </a:rPr>
              <a:t>ile </a:t>
            </a:r>
            <a:r>
              <a:rPr lang="en-US" altLang="de-DE" sz="1800" dirty="0">
                <a:cs typeface="Arial" pitchFamily="34" charset="0"/>
              </a:rPr>
              <a:t>140 ̊C</a:t>
            </a:r>
          </a:p>
        </p:txBody>
      </p:sp>
      <p:sp>
        <p:nvSpPr>
          <p:cNvPr id="48135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8MHP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14MHP</a:t>
            </a: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8MFP, 14MFP</a:t>
            </a:r>
          </a:p>
          <a:p>
            <a:pPr lvl="2" eaLnBrk="1" hangingPunct="1"/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Uzunluklar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profile bağlı olarak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640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4578 mm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ye değişir.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8136" name="Picture 3" descr="H:\Eigene Dateien\Eigene Bilder\Große Email_Klein\OMEGA EPDM_Web Kl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29" y="1784013"/>
            <a:ext cx="3103563" cy="269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7" name="Gruppieren 4"/>
          <p:cNvGrpSpPr>
            <a:grpSpLocks/>
          </p:cNvGrpSpPr>
          <p:nvPr/>
        </p:nvGrpSpPr>
        <p:grpSpPr bwMode="auto">
          <a:xfrm>
            <a:off x="1039547" y="4719640"/>
            <a:ext cx="2879725" cy="592137"/>
            <a:chOff x="465138" y="4516438"/>
            <a:chExt cx="2879725" cy="592137"/>
          </a:xfrm>
        </p:grpSpPr>
        <p:pic>
          <p:nvPicPr>
            <p:cNvPr id="48139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4516438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Grafik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00" y="4516438"/>
              <a:ext cx="5778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2768600" y="4522788"/>
              <a:ext cx="57626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38" name="Picture 14" descr="C:\Users\MUrgelles\Desktop\Bilder ppt Mediathek\Stoerer EPDM_Hintergrund transparen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1" y="1469232"/>
            <a:ext cx="8286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2301" y="4478673"/>
            <a:ext cx="2337471" cy="8369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omega</a:t>
            </a:r>
            <a:r>
              <a:rPr lang="de-DE" dirty="0" smtClean="0">
                <a:solidFill>
                  <a:schemeClr val="accent5"/>
                </a:solidFill>
              </a:rPr>
              <a:t> HL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50187" name="Textplatzhalter 4"/>
          <p:cNvSpPr>
            <a:spLocks noGrp="1"/>
          </p:cNvSpPr>
          <p:nvPr>
            <p:ph idx="1"/>
          </p:nvPr>
        </p:nvSpPr>
        <p:spPr>
          <a:xfrm>
            <a:off x="5362574" y="1882776"/>
            <a:ext cx="5216525" cy="2505075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>
                <a:latin typeface="Arial" pitchFamily="34" charset="0"/>
                <a:ea typeface="ＭＳ Ｐゴシック" pitchFamily="34" charset="-128"/>
              </a:rPr>
              <a:t>Yüksek performanslı kauçuk zaman kayışları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Güçlendirilmiş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cam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ord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Ani yüklere karşı yüksek dayanım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Yüksek dinamikte yüklenebilir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Çok düşük esneklik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OMEGA HP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’ye göre %15’e kadar daha fazla güç iletimi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9155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7" name="Textplatzhalter 4"/>
          <p:cNvSpPr txBox="1">
            <a:spLocks/>
          </p:cNvSpPr>
          <p:nvPr/>
        </p:nvSpPr>
        <p:spPr bwMode="auto">
          <a:xfrm>
            <a:off x="1606840" y="5334794"/>
            <a:ext cx="1812132" cy="77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49158" name="Textplatzhalter 4"/>
          <p:cNvSpPr txBox="1">
            <a:spLocks/>
          </p:cNvSpPr>
          <p:nvPr/>
        </p:nvSpPr>
        <p:spPr bwMode="auto">
          <a:xfrm>
            <a:off x="5362575" y="4795044"/>
            <a:ext cx="4910138" cy="94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8MHL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: 288 – 3280 mm</a:t>
            </a: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14MHL: 966 – 4578 mm</a:t>
            </a:r>
          </a:p>
        </p:txBody>
      </p:sp>
      <p:grpSp>
        <p:nvGrpSpPr>
          <p:cNvPr id="49160" name="Gruppieren 1"/>
          <p:cNvGrpSpPr>
            <a:grpSpLocks/>
          </p:cNvGrpSpPr>
          <p:nvPr/>
        </p:nvGrpSpPr>
        <p:grpSpPr bwMode="auto">
          <a:xfrm>
            <a:off x="1307596" y="4662885"/>
            <a:ext cx="2879725" cy="592137"/>
            <a:chOff x="465138" y="4516438"/>
            <a:chExt cx="2879725" cy="592137"/>
          </a:xfrm>
        </p:grpSpPr>
        <p:pic>
          <p:nvPicPr>
            <p:cNvPr id="49162" name="Picture 18" descr="H:\Eigene Dateien\Eigene Bilder\Piktogramme und Störer\elektrisch_leitfaehi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4516438"/>
              <a:ext cx="5762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Grafik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00" y="4516438"/>
              <a:ext cx="5778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4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2768600" y="4522788"/>
              <a:ext cx="57626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61" name="Picture 13" descr="C:\Users\MUrgelles\Desktop\Bilder ppt Mediathek\IND_ZR_GU_OMEGA_HL_EB_0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7" y="1651000"/>
            <a:ext cx="3035854" cy="263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7809" y="4780758"/>
            <a:ext cx="2337471" cy="8369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0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0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0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0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50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50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50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50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cap="none" dirty="0" smtClean="0"/>
              <a:t>ÜRÜN KARŞILAŞTIRMASI</a:t>
            </a:r>
            <a:endParaRPr lang="tr-TR" cap="non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2500" y="2396116"/>
            <a:ext cx="3545943" cy="3647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124" y="2486283"/>
            <a:ext cx="3362852" cy="3557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78767" y="1656101"/>
            <a:ext cx="491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Optibelt</a:t>
            </a:r>
            <a:r>
              <a:rPr lang="tr-TR" b="1" dirty="0" smtClean="0"/>
              <a:t> </a:t>
            </a:r>
            <a:r>
              <a:rPr lang="tr-TR" b="1" dirty="0" err="1" smtClean="0"/>
              <a:t>Omega</a:t>
            </a:r>
            <a:r>
              <a:rPr lang="tr-TR" b="1" dirty="0" smtClean="0"/>
              <a:t> 8M Güç Karşılaştırması</a:t>
            </a:r>
            <a:endParaRPr lang="tr-TR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8767" y="3053148"/>
            <a:ext cx="461665" cy="27577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tr-TR" smtClean="0"/>
              <a:t>Güç  Oranı (</a:t>
            </a:r>
            <a:r>
              <a:rPr lang="tr-TR" dirty="0" err="1" smtClean="0"/>
              <a:t>kw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5398558" y="1656101"/>
            <a:ext cx="607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/>
              <a:t>Optibelt</a:t>
            </a:r>
            <a:r>
              <a:rPr lang="tr-TR" b="1" dirty="0" smtClean="0"/>
              <a:t> </a:t>
            </a:r>
            <a:r>
              <a:rPr lang="tr-TR" b="1" dirty="0" err="1" smtClean="0"/>
              <a:t>Omega</a:t>
            </a:r>
            <a:r>
              <a:rPr lang="tr-TR" b="1" dirty="0" smtClean="0"/>
              <a:t> 8M ile ZR H Profil Güç </a:t>
            </a:r>
          </a:p>
          <a:p>
            <a:pPr algn="ctr"/>
            <a:r>
              <a:rPr lang="tr-TR" b="1" dirty="0" smtClean="0"/>
              <a:t>Karşılaştırması</a:t>
            </a:r>
            <a:endParaRPr lang="tr-TR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28667" y="3120964"/>
            <a:ext cx="461665" cy="27577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tr-TR" dirty="0" smtClean="0"/>
              <a:t>Güç (</a:t>
            </a:r>
            <a:r>
              <a:rPr lang="tr-TR" dirty="0" err="1" smtClean="0"/>
              <a:t>kw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7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5"/>
                </a:solidFill>
              </a:rPr>
              <a:t>std</a:t>
            </a:r>
            <a:br>
              <a:rPr lang="de-DE" dirty="0" smtClean="0">
                <a:solidFill>
                  <a:schemeClr val="accent5"/>
                </a:solidFill>
              </a:rPr>
            </a:b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>
                <a:solidFill>
                  <a:schemeClr val="accent5"/>
                </a:solidFill>
              </a:rPr>
              <a:t>Std </a:t>
            </a:r>
            <a:r>
              <a:rPr lang="tr-TR" cap="none" dirty="0" smtClean="0"/>
              <a:t>Çift taraflı</a:t>
            </a:r>
            <a:endParaRPr lang="de-DE" cap="none" dirty="0"/>
          </a:p>
        </p:txBody>
      </p:sp>
      <p:sp>
        <p:nvSpPr>
          <p:cNvPr id="50179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0181" name="Textplatzhalter 4"/>
          <p:cNvSpPr txBox="1">
            <a:spLocks/>
          </p:cNvSpPr>
          <p:nvPr/>
        </p:nvSpPr>
        <p:spPr bwMode="auto">
          <a:xfrm>
            <a:off x="1765299" y="5312511"/>
            <a:ext cx="1765299" cy="71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50182" name="Textplatzhalter 4"/>
          <p:cNvSpPr txBox="1">
            <a:spLocks/>
          </p:cNvSpPr>
          <p:nvPr/>
        </p:nvSpPr>
        <p:spPr bwMode="auto">
          <a:xfrm>
            <a:off x="5362575" y="4668837"/>
            <a:ext cx="4910138" cy="108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S3M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S5M, S8M, S14M, DS8M</a:t>
            </a: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HP / HL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kalitesi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S5M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/ S8M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olarak mevcuttur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1208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5" y="1882776"/>
            <a:ext cx="4910138" cy="2505075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Kauçuk zaman kayışı</a:t>
            </a:r>
            <a:endParaRPr lang="en-US" altLang="de-DE" dirty="0" smtClean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Mevcut uygulamalar için 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STD 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profil</a:t>
            </a:r>
            <a:endParaRPr lang="en-US" altLang="de-DE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OMEGA 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profil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ile benzer ses seviyesi</a:t>
            </a:r>
            <a:endParaRPr lang="de-DE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24000" lvl="1">
              <a:defRPr/>
            </a:pP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50184" name="Gruppieren 2"/>
          <p:cNvGrpSpPr>
            <a:grpSpLocks/>
          </p:cNvGrpSpPr>
          <p:nvPr/>
        </p:nvGrpSpPr>
        <p:grpSpPr bwMode="auto">
          <a:xfrm>
            <a:off x="1978818" y="4592637"/>
            <a:ext cx="1338262" cy="585788"/>
            <a:chOff x="465138" y="4521200"/>
            <a:chExt cx="1338262" cy="585788"/>
          </a:xfrm>
        </p:grpSpPr>
        <p:pic>
          <p:nvPicPr>
            <p:cNvPr id="50186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7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5" name="Picture 13" descr="C:\Users\MUrgelles\Desktop\IND_ZR_GU_STD_EB_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96" y="1727200"/>
            <a:ext cx="3060507" cy="2660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410" y="5632360"/>
            <a:ext cx="1525587" cy="512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660" y="5564200"/>
            <a:ext cx="1565294" cy="61953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zr</a:t>
            </a:r>
            <a:r>
              <a:rPr lang="tr-TR" dirty="0" smtClean="0">
                <a:solidFill>
                  <a:schemeClr val="accent5"/>
                </a:solidFill>
              </a:rPr>
              <a:t>- </a:t>
            </a:r>
            <a:r>
              <a:rPr lang="tr-TR" cap="none" dirty="0" smtClean="0"/>
              <a:t>Klasik Kauçuk Zaman Kayışı</a:t>
            </a:r>
            <a:r>
              <a:rPr lang="en-US" dirty="0" smtClean="0">
                <a:solidFill>
                  <a:schemeClr val="accent5"/>
                </a:solidFill>
              </a:rPr>
              <a:t/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tr-TR" cap="none" dirty="0"/>
              <a:t>O</a:t>
            </a:r>
            <a:r>
              <a:rPr lang="en-US" cap="none" dirty="0" err="1" smtClean="0"/>
              <a:t>ptibelt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accent5"/>
                </a:solidFill>
              </a:rPr>
              <a:t>zr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tr-TR" cap="none" dirty="0" smtClean="0"/>
              <a:t>Çift </a:t>
            </a:r>
            <a:r>
              <a:rPr lang="tr-TR" cap="none" dirty="0"/>
              <a:t>T</a:t>
            </a:r>
            <a:r>
              <a:rPr lang="tr-TR" cap="none" dirty="0" smtClean="0"/>
              <a:t>araflı</a:t>
            </a:r>
            <a:endParaRPr lang="en-US" cap="none" dirty="0"/>
          </a:p>
        </p:txBody>
      </p:sp>
      <p:sp>
        <p:nvSpPr>
          <p:cNvPr id="51203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1205" name="Textplatzhalter 4"/>
          <p:cNvSpPr txBox="1">
            <a:spLocks/>
          </p:cNvSpPr>
          <p:nvPr/>
        </p:nvSpPr>
        <p:spPr bwMode="auto">
          <a:xfrm>
            <a:off x="1854945" y="5458221"/>
            <a:ext cx="1887534" cy="7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-25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51206" name="Textplatzhalter 4"/>
          <p:cNvSpPr txBox="1">
            <a:spLocks/>
          </p:cNvSpPr>
          <p:nvPr/>
        </p:nvSpPr>
        <p:spPr bwMode="auto">
          <a:xfrm>
            <a:off x="5330031" y="4577055"/>
            <a:ext cx="4910138" cy="12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MXL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XL, H, XH, XXH</a:t>
            </a: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D-XL, D-L, D-H</a:t>
            </a:r>
          </a:p>
          <a:p>
            <a:pPr lvl="2" eaLnBrk="1" hangingPunct="1"/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Profile bağlı olarak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91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– 4572 mm / 3.6 </a:t>
            </a:r>
            <a:r>
              <a:rPr lang="tr-TR" altLang="de-DE" sz="1400" dirty="0">
                <a:ea typeface="ＭＳ Ｐゴシック" pitchFamily="34" charset="-128"/>
                <a:cs typeface="Arial" pitchFamily="34" charset="0"/>
              </a:rPr>
              <a:t>-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180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in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2232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4" y="1812130"/>
            <a:ext cx="5749925" cy="2575721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Klasik kesitli kauçuk zaman kayışı</a:t>
            </a:r>
            <a:endParaRPr lang="en-US" altLang="de-DE" dirty="0" smtClean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ayışı US 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marketi için </a:t>
            </a:r>
            <a:r>
              <a:rPr lang="tr-TR" altLang="de-DE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ingiliz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standartlarında </a:t>
            </a:r>
            <a:r>
              <a:rPr lang="tr-TR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geliştirlmiştir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.(Ölçüler </a:t>
            </a:r>
            <a:r>
              <a:rPr lang="tr-TR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inch’tir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)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Trapez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</a:t>
            </a:r>
            <a:r>
              <a:rPr lang="tr-TR" altLang="de-DE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izayn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Birçok uygulamada dünya çapında kullanım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Kesite göre çift dişli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zaman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Üst yüzeyi  esnek, mineral yağ, toz ve sürtünmeye karşı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güçlendirilmiş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kauçuk içerir.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51208" name="Gruppieren 2"/>
          <p:cNvGrpSpPr>
            <a:grpSpLocks/>
          </p:cNvGrpSpPr>
          <p:nvPr/>
        </p:nvGrpSpPr>
        <p:grpSpPr bwMode="auto">
          <a:xfrm>
            <a:off x="2036712" y="4726782"/>
            <a:ext cx="1338262" cy="585788"/>
            <a:chOff x="465138" y="4521200"/>
            <a:chExt cx="1338262" cy="585788"/>
          </a:xfrm>
        </p:grpSpPr>
        <p:pic>
          <p:nvPicPr>
            <p:cNvPr id="51210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1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9" name="Picture 2" descr="C:\Users\MUrgelles\Desktop\Bilder ppt Mediathek\IND_ZR_GU_ZR_GB_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7" y="1812130"/>
            <a:ext cx="3108753" cy="270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031" y="5885424"/>
            <a:ext cx="1803401" cy="488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5835" y="5751620"/>
            <a:ext cx="1803401" cy="6184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2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2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2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2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omega</a:t>
            </a:r>
            <a:r>
              <a:rPr lang="de-DE" dirty="0" smtClean="0">
                <a:solidFill>
                  <a:schemeClr val="accent5"/>
                </a:solidFill>
              </a:rPr>
              <a:t> l</a:t>
            </a:r>
            <a:r>
              <a:rPr lang="tr-TR" dirty="0" smtClean="0">
                <a:solidFill>
                  <a:schemeClr val="accent5"/>
                </a:solidFill>
              </a:rPr>
              <a:t>I</a:t>
            </a:r>
            <a:r>
              <a:rPr lang="de-DE" dirty="0" err="1" smtClean="0">
                <a:solidFill>
                  <a:schemeClr val="accent5"/>
                </a:solidFill>
              </a:rPr>
              <a:t>near</a:t>
            </a:r>
            <a:r>
              <a:rPr lang="de-DE" dirty="0" smtClean="0">
                <a:solidFill>
                  <a:schemeClr val="accent5"/>
                </a:solidFill>
              </a:rPr>
              <a:t/>
            </a:r>
            <a:br>
              <a:rPr lang="de-DE" dirty="0" smtClean="0">
                <a:solidFill>
                  <a:schemeClr val="accent5"/>
                </a:solidFill>
              </a:rPr>
            </a:b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>
                <a:solidFill>
                  <a:schemeClr val="accent5"/>
                </a:solidFill>
              </a:rPr>
              <a:t>omega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hp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smtClean="0">
                <a:solidFill>
                  <a:schemeClr val="accent5"/>
                </a:solidFill>
              </a:rPr>
              <a:t>l</a:t>
            </a:r>
            <a:r>
              <a:rPr lang="tr-TR" dirty="0">
                <a:solidFill>
                  <a:schemeClr val="accent5"/>
                </a:solidFill>
              </a:rPr>
              <a:t>I</a:t>
            </a:r>
            <a:r>
              <a:rPr lang="de-DE" dirty="0" err="1" smtClean="0">
                <a:solidFill>
                  <a:schemeClr val="accent5"/>
                </a:solidFill>
              </a:rPr>
              <a:t>near</a:t>
            </a:r>
            <a:endParaRPr lang="de-DE" cap="non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52227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2229" name="Textplatzhalter 4"/>
          <p:cNvSpPr txBox="1">
            <a:spLocks/>
          </p:cNvSpPr>
          <p:nvPr/>
        </p:nvSpPr>
        <p:spPr bwMode="auto">
          <a:xfrm>
            <a:off x="1666875" y="5524505"/>
            <a:ext cx="1871661" cy="78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52232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161502" y="1508919"/>
            <a:ext cx="6141498" cy="4691856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Açık uçlu kauçuk zaman kayışları</a:t>
            </a:r>
            <a:endParaRPr lang="en-US" altLang="de-DE" dirty="0" smtClean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dirty="0"/>
              <a:t>Fiberglas</a:t>
            </a:r>
            <a:r>
              <a:rPr lang="tr-TR" dirty="0"/>
              <a:t> (cam elyafı)</a:t>
            </a:r>
            <a:r>
              <a:rPr lang="en-US" dirty="0"/>
              <a:t> </a:t>
            </a:r>
            <a:r>
              <a:rPr lang="tr-TR" dirty="0"/>
              <a:t>k</a:t>
            </a:r>
            <a:r>
              <a:rPr lang="en-US" dirty="0" err="1"/>
              <a:t>ord</a:t>
            </a:r>
            <a:endParaRPr lang="en-US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Spiral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kesim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, sleeve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’den elde edilir</a:t>
            </a:r>
            <a:endParaRPr lang="en-US" altLang="de-DE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Bakım gerektirmez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Orta ve yüksek yüklerde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HTD,ZR ve Poliüretana göre düşük gürültü seviyesi</a:t>
            </a:r>
            <a:endParaRPr lang="en-US" altLang="de-DE" dirty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n-NO" altLang="de-DE" b="1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OMEGA LINEAR</a:t>
            </a:r>
          </a:p>
          <a:p>
            <a:pPr marL="466725" lvl="2" indent="-285750" eaLnBrk="1" hangingPunct="1">
              <a:buFont typeface="Wingdings" panose="05000000000000000000" pitchFamily="2" charset="2"/>
              <a:buChar char="ü"/>
              <a:tabLst>
                <a:tab pos="0" algn="l"/>
                <a:tab pos="809625" algn="l"/>
              </a:tabLst>
              <a:defRPr/>
            </a:pPr>
            <a:r>
              <a:rPr lang="nn-NO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2M, 3M, 5M, 8M</a:t>
            </a:r>
          </a:p>
          <a:p>
            <a:pPr lvl="1">
              <a:defRPr/>
            </a:pPr>
            <a:endParaRPr lang="nn-NO" altLang="de-DE" dirty="0" smtClean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n-NO" altLang="de-DE" b="1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OMEGA HP LINEAR</a:t>
            </a:r>
          </a:p>
          <a:p>
            <a:pPr marL="466725" lvl="2" indent="-285750" eaLnBrk="1" hangingPunct="1">
              <a:buFont typeface="Wingdings" panose="05000000000000000000" pitchFamily="2" charset="2"/>
              <a:buChar char="ü"/>
              <a:tabLst>
                <a:tab pos="0" algn="l"/>
                <a:tab pos="809625" algn="l"/>
              </a:tabLst>
              <a:defRPr/>
            </a:pPr>
            <a:r>
              <a:rPr lang="nn-NO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2MHP, 3MHP, 5MHP, 8MHP</a:t>
            </a:r>
          </a:p>
          <a:p>
            <a:pPr marL="361950" lvl="2" indent="-180975" eaLnBrk="1" hangingPunct="1">
              <a:tabLst>
                <a:tab pos="0" algn="l"/>
                <a:tab pos="809625" algn="l"/>
              </a:tabLst>
              <a:defRPr/>
            </a:pPr>
            <a:endParaRPr lang="nn-NO" altLang="de-DE" dirty="0" smtClean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1588" lvl="2" indent="0" eaLnBrk="1" hangingPunct="1">
              <a:buNone/>
              <a:tabLst>
                <a:tab pos="0" algn="l"/>
                <a:tab pos="809625" algn="l"/>
              </a:tabLst>
              <a:defRPr/>
            </a:pPr>
            <a:endParaRPr lang="tr-TR" altLang="de-DE" dirty="0" smtClean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1588" lvl="2" indent="0" eaLnBrk="1" hangingPunct="1">
              <a:buNone/>
              <a:tabLst>
                <a:tab pos="0" algn="l"/>
                <a:tab pos="809625" algn="l"/>
              </a:tabLst>
              <a:defRPr/>
            </a:pPr>
            <a:r>
              <a:rPr lang="nn-NO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Max</a:t>
            </a:r>
            <a:r>
              <a:rPr lang="nn-NO" altLang="de-DE" dirty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. </a:t>
            </a:r>
            <a:r>
              <a:rPr lang="tr-TR" altLang="de-DE" dirty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k</a:t>
            </a:r>
            <a:r>
              <a:rPr lang="tr-T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ayış genişliği profile bağlı olarak </a:t>
            </a:r>
            <a:r>
              <a:rPr lang="nn-NO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30 mm</a:t>
            </a:r>
            <a:r>
              <a:rPr lang="tr-T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’</a:t>
            </a:r>
            <a:r>
              <a:rPr lang="tr-TR" altLang="de-DE" dirty="0" err="1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dir</a:t>
            </a:r>
            <a:r>
              <a:rPr lang="tr-T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  <a:endParaRPr lang="nn-NO" altLang="de-DE" dirty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52231" name="Gruppieren 1"/>
          <p:cNvGrpSpPr>
            <a:grpSpLocks/>
          </p:cNvGrpSpPr>
          <p:nvPr/>
        </p:nvGrpSpPr>
        <p:grpSpPr bwMode="auto">
          <a:xfrm>
            <a:off x="1547019" y="4729564"/>
            <a:ext cx="2103437" cy="585787"/>
            <a:chOff x="465138" y="4516438"/>
            <a:chExt cx="2103437" cy="585787"/>
          </a:xfrm>
        </p:grpSpPr>
        <p:pic>
          <p:nvPicPr>
            <p:cNvPr id="52233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4" name="Grafi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00" y="4516438"/>
              <a:ext cx="5778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5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993900" y="4516438"/>
              <a:ext cx="57467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1" descr="C:\Users\MUrgelles\Desktop\Bilder ppt Mediathek\IND_ZR_GU_OMEGA_L_EB_000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7" y="1547614"/>
            <a:ext cx="3224399" cy="280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 smtClean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>
                <a:solidFill>
                  <a:schemeClr val="accent5"/>
                </a:solidFill>
              </a:rPr>
              <a:t>Std </a:t>
            </a:r>
            <a:r>
              <a:rPr lang="de-DE" dirty="0" smtClean="0">
                <a:solidFill>
                  <a:schemeClr val="accent5"/>
                </a:solidFill>
              </a:rPr>
              <a:t>l</a:t>
            </a:r>
            <a:r>
              <a:rPr lang="tr-TR" dirty="0" smtClean="0">
                <a:solidFill>
                  <a:schemeClr val="accent5"/>
                </a:solidFill>
              </a:rPr>
              <a:t>I</a:t>
            </a:r>
            <a:r>
              <a:rPr lang="de-DE" dirty="0" err="1" smtClean="0">
                <a:solidFill>
                  <a:schemeClr val="accent5"/>
                </a:solidFill>
              </a:rPr>
              <a:t>near</a:t>
            </a:r>
            <a:r>
              <a:rPr lang="de-DE" dirty="0">
                <a:solidFill>
                  <a:schemeClr val="accent5"/>
                </a:solidFill>
              </a:rPr>
              <a:t/>
            </a:r>
            <a:br>
              <a:rPr lang="de-DE" dirty="0">
                <a:solidFill>
                  <a:schemeClr val="accent5"/>
                </a:solidFill>
              </a:rPr>
            </a:br>
            <a:r>
              <a:rPr lang="tr-TR" dirty="0">
                <a:solidFill>
                  <a:schemeClr val="tx1"/>
                </a:solidFill>
              </a:rPr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>
                <a:solidFill>
                  <a:schemeClr val="accent5"/>
                </a:solidFill>
              </a:rPr>
              <a:t>zr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smtClean="0">
                <a:solidFill>
                  <a:schemeClr val="accent5"/>
                </a:solidFill>
              </a:rPr>
              <a:t>l</a:t>
            </a:r>
            <a:r>
              <a:rPr lang="tr-TR" dirty="0" smtClean="0">
                <a:solidFill>
                  <a:schemeClr val="accent5"/>
                </a:solidFill>
              </a:rPr>
              <a:t>I</a:t>
            </a:r>
            <a:r>
              <a:rPr lang="de-DE" dirty="0" err="1" smtClean="0">
                <a:solidFill>
                  <a:schemeClr val="accent5"/>
                </a:solidFill>
              </a:rPr>
              <a:t>near</a:t>
            </a:r>
            <a:endParaRPr lang="de-DE" cap="non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53251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3253" name="Textplatzhalter 4"/>
          <p:cNvSpPr txBox="1">
            <a:spLocks/>
          </p:cNvSpPr>
          <p:nvPr/>
        </p:nvSpPr>
        <p:spPr bwMode="auto">
          <a:xfrm>
            <a:off x="1872069" y="5422900"/>
            <a:ext cx="1979611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+100 ̊C</a:t>
            </a:r>
          </a:p>
        </p:txBody>
      </p:sp>
      <p:sp>
        <p:nvSpPr>
          <p:cNvPr id="53255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5" y="1703388"/>
            <a:ext cx="4910138" cy="4497387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Açık uçlu kauçuk zaman kayışları</a:t>
            </a:r>
            <a:endParaRPr lang="en-US" altLang="de-DE" dirty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dirty="0"/>
              <a:t>Fiberglas</a:t>
            </a:r>
            <a:r>
              <a:rPr lang="tr-TR" dirty="0"/>
              <a:t> (cam elyafı)</a:t>
            </a:r>
            <a:r>
              <a:rPr lang="en-US" dirty="0"/>
              <a:t> </a:t>
            </a:r>
            <a:r>
              <a:rPr lang="tr-TR" dirty="0"/>
              <a:t>k</a:t>
            </a:r>
            <a:r>
              <a:rPr lang="en-US" dirty="0" err="1"/>
              <a:t>ord</a:t>
            </a:r>
            <a:endParaRPr lang="en-US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Spiral 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kesim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, sleeve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’den elde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edilir.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  <a:p>
            <a:pPr lvl="1">
              <a:defRPr/>
            </a:pPr>
            <a:endParaRPr lang="pt-BR" altLang="de-DE" dirty="0" smtClean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STD LINEAR</a:t>
            </a:r>
          </a:p>
          <a:p>
            <a:pPr marL="466725" lvl="2" indent="-285750" eaLnBrk="1" hangingPunct="1">
              <a:buFont typeface="Wingdings" panose="05000000000000000000" pitchFamily="2" charset="2"/>
              <a:buChar char="ü"/>
              <a:tabLst>
                <a:tab pos="0" algn="l"/>
                <a:tab pos="809625" algn="l"/>
              </a:tabLst>
              <a:defRPr/>
            </a:pPr>
            <a:r>
              <a:rPr lang="pt-BR" altLang="de-DE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S5M, S5MHP</a:t>
            </a:r>
          </a:p>
          <a:p>
            <a:pPr marL="466725" lvl="2" indent="-285750" eaLnBrk="1" hangingPunct="1">
              <a:buFont typeface="Wingdings" panose="05000000000000000000" pitchFamily="2" charset="2"/>
              <a:buChar char="ü"/>
              <a:tabLst>
                <a:tab pos="0" algn="l"/>
                <a:tab pos="809625" algn="l"/>
              </a:tabLst>
              <a:defRPr/>
            </a:pPr>
            <a:r>
              <a:rPr lang="pt-BR" altLang="de-DE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S8M, S8MHP</a:t>
            </a:r>
          </a:p>
          <a:p>
            <a:pPr lvl="1">
              <a:defRPr/>
            </a:pPr>
            <a:endParaRPr lang="pt-BR" altLang="de-DE" dirty="0" smtClean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ZR LINEAR</a:t>
            </a:r>
          </a:p>
          <a:p>
            <a:pPr marL="466725" lvl="2" indent="-285750" eaLnBrk="1" hangingPunct="1">
              <a:buFont typeface="Wingdings" panose="05000000000000000000" pitchFamily="2" charset="2"/>
              <a:buChar char="ü"/>
              <a:tabLst>
                <a:tab pos="0" algn="l"/>
                <a:tab pos="809625" algn="l"/>
              </a:tabLst>
              <a:defRPr/>
            </a:pPr>
            <a:r>
              <a:rPr lang="pt-B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MXL, XL , L, H</a:t>
            </a:r>
          </a:p>
          <a:p>
            <a:pPr marL="361950" lvl="2" indent="-180975" eaLnBrk="1" hangingPunct="1">
              <a:tabLst>
                <a:tab pos="0" algn="l"/>
                <a:tab pos="809625" algn="l"/>
              </a:tabLst>
              <a:defRPr/>
            </a:pPr>
            <a:endParaRPr lang="pt-BR" altLang="de-DE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1588" lvl="2" indent="0" eaLnBrk="1" hangingPunct="1">
              <a:buNone/>
              <a:tabLst>
                <a:tab pos="0" algn="l"/>
                <a:tab pos="809625" algn="l"/>
              </a:tabLst>
              <a:defRPr/>
            </a:pPr>
            <a:r>
              <a:rPr lang="nn-NO" altLang="de-DE" dirty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Max. </a:t>
            </a:r>
            <a:r>
              <a:rPr lang="tr-TR" altLang="de-DE" dirty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kayış genişliği profile bağlı olarak </a:t>
            </a:r>
            <a:r>
              <a:rPr lang="nn-NO" altLang="de-DE" dirty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30 </a:t>
            </a:r>
            <a:r>
              <a:rPr lang="nn-NO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mm</a:t>
            </a:r>
            <a:r>
              <a:rPr lang="tr-TR" altLang="de-DE" dirty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tr-TR" altLang="de-DE" dirty="0" smtClean="0"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(1,2 in) dir.</a:t>
            </a:r>
            <a:endParaRPr lang="nn-NO" altLang="de-DE" dirty="0"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2099875" y="4768848"/>
            <a:ext cx="1338262" cy="585788"/>
            <a:chOff x="465138" y="4521200"/>
            <a:chExt cx="1338262" cy="585788"/>
          </a:xfrm>
        </p:grpSpPr>
        <p:pic>
          <p:nvPicPr>
            <p:cNvPr id="53257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8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6" name="Picture 11" descr="C:\Users\MUrgelles\Desktop\Bilder ppt Mediathek\IND_ZR_GU_OMEGA_L_EB_000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7" y="1655761"/>
            <a:ext cx="3286941" cy="285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545" y="3183580"/>
            <a:ext cx="1605756" cy="512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545" y="4378101"/>
            <a:ext cx="1745455" cy="61991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Dar KESİTLİ KAYIŞLARIN GELİŞİMİ</a:t>
            </a:r>
            <a:endParaRPr lang="en-US" dirty="0">
              <a:ea typeface="+mj-ea"/>
            </a:endParaRPr>
          </a:p>
        </p:txBody>
      </p:sp>
      <p:sp>
        <p:nvSpPr>
          <p:cNvPr id="11267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071689" y="1897064"/>
            <a:ext cx="3959225" cy="642937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 smtClean="0">
                <a:cs typeface="Arial" panose="020B0604020202020204" pitchFamily="34" charset="0"/>
              </a:rPr>
              <a:t>Klasik V-kayışları</a:t>
            </a:r>
            <a:endParaRPr lang="en-US" b="1" dirty="0"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tr-TR" b="1" dirty="0" smtClean="0">
                <a:cs typeface="Arial" panose="020B0604020202020204" pitchFamily="34" charset="0"/>
              </a:rPr>
              <a:t>Üst genişlik </a:t>
            </a:r>
            <a:r>
              <a:rPr lang="en-US" b="1" dirty="0" smtClean="0">
                <a:cs typeface="Arial" panose="020B0604020202020204" pitchFamily="34" charset="0"/>
              </a:rPr>
              <a:t>1.0 </a:t>
            </a:r>
            <a:r>
              <a:rPr lang="en-US" b="1" dirty="0">
                <a:cs typeface="Arial" panose="020B0604020202020204" pitchFamily="34" charset="0"/>
              </a:rPr>
              <a:t>/ </a:t>
            </a:r>
            <a:r>
              <a:rPr lang="tr-TR" b="1" dirty="0" smtClean="0">
                <a:cs typeface="Arial" panose="020B0604020202020204" pitchFamily="34" charset="0"/>
              </a:rPr>
              <a:t>Yükseklik</a:t>
            </a:r>
            <a:r>
              <a:rPr lang="en-US" b="1" dirty="0" smtClean="0">
                <a:cs typeface="Arial" panose="020B0604020202020204" pitchFamily="34" charset="0"/>
              </a:rPr>
              <a:t> </a:t>
            </a:r>
            <a:r>
              <a:rPr lang="en-US" b="1" dirty="0">
                <a:cs typeface="Arial" panose="020B0604020202020204" pitchFamily="34" charset="0"/>
              </a:rPr>
              <a:t>0.63</a:t>
            </a:r>
          </a:p>
        </p:txBody>
      </p:sp>
      <p:sp>
        <p:nvSpPr>
          <p:cNvPr id="7" name="Rechteck 6"/>
          <p:cNvSpPr/>
          <p:nvPr/>
        </p:nvSpPr>
        <p:spPr>
          <a:xfrm>
            <a:off x="6337301" y="1897064"/>
            <a:ext cx="3959225" cy="642937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 smtClean="0">
                <a:cs typeface="Arial" panose="020B0604020202020204" pitchFamily="34" charset="0"/>
              </a:rPr>
              <a:t>Dar Kesitli kayış</a:t>
            </a:r>
            <a:endParaRPr lang="en-US" b="1" dirty="0"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tr-TR" b="1" dirty="0">
                <a:cs typeface="Arial" panose="020B0604020202020204" pitchFamily="34" charset="0"/>
              </a:rPr>
              <a:t>Üst genişlik </a:t>
            </a:r>
            <a:r>
              <a:rPr lang="en-US" b="1" dirty="0">
                <a:cs typeface="Arial" panose="020B0604020202020204" pitchFamily="34" charset="0"/>
              </a:rPr>
              <a:t>1.0 / </a:t>
            </a:r>
            <a:r>
              <a:rPr lang="tr-TR" b="1" dirty="0">
                <a:cs typeface="Arial" panose="020B0604020202020204" pitchFamily="34" charset="0"/>
              </a:rPr>
              <a:t>Yükseklik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smtClean="0">
                <a:cs typeface="Arial" panose="020B0604020202020204" pitchFamily="34" charset="0"/>
              </a:rPr>
              <a:t>0.</a:t>
            </a:r>
            <a:r>
              <a:rPr lang="tr-TR" b="1" dirty="0" smtClean="0">
                <a:cs typeface="Arial" panose="020B0604020202020204" pitchFamily="34" charset="0"/>
              </a:rPr>
              <a:t>8</a:t>
            </a:r>
            <a:r>
              <a:rPr lang="en-US" b="1" dirty="0" smtClean="0">
                <a:cs typeface="Arial" panose="020B0604020202020204" pitchFamily="34" charset="0"/>
              </a:rPr>
              <a:t>3</a:t>
            </a:r>
            <a:endParaRPr lang="en-US" b="1" dirty="0">
              <a:cs typeface="Arial" panose="020B0604020202020204" pitchFamily="34" charset="0"/>
            </a:endParaRPr>
          </a:p>
        </p:txBody>
      </p:sp>
      <p:grpSp>
        <p:nvGrpSpPr>
          <p:cNvPr id="11271" name="Gruppieren 19"/>
          <p:cNvGrpSpPr>
            <a:grpSpLocks noChangeAspect="1"/>
          </p:cNvGrpSpPr>
          <p:nvPr/>
        </p:nvGrpSpPr>
        <p:grpSpPr bwMode="auto">
          <a:xfrm>
            <a:off x="7427913" y="2867025"/>
            <a:ext cx="1714500" cy="1493838"/>
            <a:chOff x="2912243" y="2906171"/>
            <a:chExt cx="2754000" cy="2401634"/>
          </a:xfrm>
        </p:grpSpPr>
        <p:sp>
          <p:nvSpPr>
            <p:cNvPr id="9" name="Trapezoid 8"/>
            <p:cNvSpPr/>
            <p:nvPr/>
          </p:nvSpPr>
          <p:spPr>
            <a:xfrm rot="10800000">
              <a:off x="2912243" y="2906171"/>
              <a:ext cx="2754000" cy="2401634"/>
            </a:xfrm>
            <a:prstGeom prst="trapezoid">
              <a:avLst>
                <a:gd name="adj" fmla="val 3771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cs typeface="Arial" panose="020B0604020202020204" pitchFamily="34" charset="0"/>
              </a:endParaRPr>
            </a:p>
          </p:txBody>
        </p:sp>
        <p:sp>
          <p:nvSpPr>
            <p:cNvPr id="10" name="Trapezoid 9"/>
            <p:cNvSpPr/>
            <p:nvPr/>
          </p:nvSpPr>
          <p:spPr>
            <a:xfrm rot="10800000">
              <a:off x="2988743" y="2959768"/>
              <a:ext cx="2603549" cy="2291888"/>
            </a:xfrm>
            <a:prstGeom prst="trapezoid">
              <a:avLst>
                <a:gd name="adj" fmla="val 37710"/>
              </a:avLst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cs typeface="Arial" panose="020B0604020202020204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3809843" y="3299212"/>
              <a:ext cx="221849" cy="219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445192" y="3299212"/>
              <a:ext cx="224400" cy="219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cs typeface="Arial" panose="020B0604020202020204" pitchFamily="34" charset="0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79592" y="3299212"/>
              <a:ext cx="221851" cy="219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cs typeface="Arial" panose="020B0604020202020204" pitchFamily="34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546792" y="3299212"/>
              <a:ext cx="221851" cy="219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cs typeface="Arial" panose="020B0604020202020204" pitchFamily="34" charset="0"/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4911443" y="3299212"/>
              <a:ext cx="224400" cy="219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cs typeface="Arial" panose="020B0604020202020204" pitchFamily="34" charset="0"/>
              </a:endParaRPr>
            </a:p>
          </p:txBody>
        </p:sp>
      </p:grpSp>
      <p:sp>
        <p:nvSpPr>
          <p:cNvPr id="11272" name="Line 10"/>
          <p:cNvSpPr>
            <a:spLocks noChangeShapeType="1"/>
          </p:cNvSpPr>
          <p:nvPr/>
        </p:nvSpPr>
        <p:spPr bwMode="auto">
          <a:xfrm>
            <a:off x="7272339" y="3179763"/>
            <a:ext cx="20415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1273" name="Gruppieren 1"/>
          <p:cNvGrpSpPr>
            <a:grpSpLocks/>
          </p:cNvGrpSpPr>
          <p:nvPr/>
        </p:nvGrpSpPr>
        <p:grpSpPr bwMode="auto">
          <a:xfrm>
            <a:off x="3054351" y="2657475"/>
            <a:ext cx="2041525" cy="1701800"/>
            <a:chOff x="1438275" y="2657475"/>
            <a:chExt cx="2041525" cy="1701800"/>
          </a:xfrm>
        </p:grpSpPr>
        <p:grpSp>
          <p:nvGrpSpPr>
            <p:cNvPr id="11282" name="Gruppieren 19"/>
            <p:cNvGrpSpPr>
              <a:grpSpLocks noChangeAspect="1"/>
            </p:cNvGrpSpPr>
            <p:nvPr/>
          </p:nvGrpSpPr>
          <p:grpSpPr bwMode="auto">
            <a:xfrm>
              <a:off x="1625600" y="2867025"/>
              <a:ext cx="1714500" cy="1492250"/>
              <a:chOff x="2912243" y="2906171"/>
              <a:chExt cx="2754000" cy="2401634"/>
            </a:xfrm>
          </p:grpSpPr>
          <p:sp>
            <p:nvSpPr>
              <p:cNvPr id="17" name="Trapezoid 16"/>
              <p:cNvSpPr/>
              <p:nvPr/>
            </p:nvSpPr>
            <p:spPr>
              <a:xfrm rot="10800000">
                <a:off x="2912243" y="2906171"/>
                <a:ext cx="2754000" cy="2401634"/>
              </a:xfrm>
              <a:prstGeom prst="trapezoid">
                <a:avLst>
                  <a:gd name="adj" fmla="val 3771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3809843" y="3299630"/>
                <a:ext cx="221851" cy="2197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3445194" y="3299630"/>
                <a:ext cx="224400" cy="2197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4179594" y="3299630"/>
                <a:ext cx="221849" cy="2197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4546794" y="3299630"/>
                <a:ext cx="221849" cy="2197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4911443" y="3299630"/>
                <a:ext cx="224400" cy="2197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283" name="Gruppieren 19"/>
            <p:cNvGrpSpPr>
              <a:grpSpLocks noChangeAspect="1"/>
            </p:cNvGrpSpPr>
            <p:nvPr/>
          </p:nvGrpSpPr>
          <p:grpSpPr bwMode="auto">
            <a:xfrm>
              <a:off x="1593850" y="2865438"/>
              <a:ext cx="1714500" cy="1149350"/>
              <a:chOff x="2912239" y="2906169"/>
              <a:chExt cx="2754000" cy="1844909"/>
            </a:xfrm>
          </p:grpSpPr>
          <p:sp>
            <p:nvSpPr>
              <p:cNvPr id="36" name="Trapezoid 35"/>
              <p:cNvSpPr/>
              <p:nvPr/>
            </p:nvSpPr>
            <p:spPr>
              <a:xfrm rot="10800000">
                <a:off x="2912239" y="2906169"/>
                <a:ext cx="2754000" cy="1844909"/>
              </a:xfrm>
              <a:prstGeom prst="trapezoid">
                <a:avLst>
                  <a:gd name="adj" fmla="val 37710"/>
                </a:avLst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37" name="Trapezoid 36"/>
              <p:cNvSpPr/>
              <p:nvPr/>
            </p:nvSpPr>
            <p:spPr>
              <a:xfrm rot="10800000">
                <a:off x="2988739" y="2959681"/>
                <a:ext cx="2603551" cy="1737884"/>
              </a:xfrm>
              <a:prstGeom prst="trapezoid">
                <a:avLst>
                  <a:gd name="adj" fmla="val 37710"/>
                </a:avLst>
              </a:prstGeom>
              <a:solidFill>
                <a:schemeClr val="accent5"/>
              </a:solidFill>
              <a:ln w="190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3809839" y="3298594"/>
                <a:ext cx="221851" cy="2216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3445190" y="3298594"/>
                <a:ext cx="224400" cy="2216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4179590" y="3298594"/>
                <a:ext cx="221849" cy="2216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4546790" y="3298594"/>
                <a:ext cx="221849" cy="2216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4911439" y="3298594"/>
                <a:ext cx="224400" cy="2216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284" name="Line 10"/>
            <p:cNvSpPr>
              <a:spLocks noChangeShapeType="1"/>
            </p:cNvSpPr>
            <p:nvPr/>
          </p:nvSpPr>
          <p:spPr bwMode="auto">
            <a:xfrm>
              <a:off x="1438275" y="3179763"/>
              <a:ext cx="20415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85" name="Line 11"/>
            <p:cNvSpPr>
              <a:spLocks noChangeShapeType="1"/>
            </p:cNvSpPr>
            <p:nvPr/>
          </p:nvSpPr>
          <p:spPr bwMode="auto">
            <a:xfrm flipH="1" flipV="1">
              <a:off x="2451100" y="2657475"/>
              <a:ext cx="0" cy="148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cxnSp>
        <p:nvCxnSpPr>
          <p:cNvPr id="43" name="Gerade Verbindung 42"/>
          <p:cNvCxnSpPr/>
          <p:nvPr/>
        </p:nvCxnSpPr>
        <p:spPr>
          <a:xfrm>
            <a:off x="7599364" y="3981450"/>
            <a:ext cx="15954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feil nach unten 49"/>
          <p:cNvSpPr/>
          <p:nvPr/>
        </p:nvSpPr>
        <p:spPr>
          <a:xfrm>
            <a:off x="8175625" y="3554414"/>
            <a:ext cx="234950" cy="663575"/>
          </a:xfrm>
          <a:prstGeom prst="downArrow">
            <a:avLst>
              <a:gd name="adj1" fmla="val 45953"/>
              <a:gd name="adj2" fmla="val 64163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cs typeface="Arial" panose="020B0604020202020204" pitchFamily="34" charset="0"/>
            </a:endParaRPr>
          </a:p>
        </p:txBody>
      </p:sp>
      <p:sp>
        <p:nvSpPr>
          <p:cNvPr id="11276" name="Line 11"/>
          <p:cNvSpPr>
            <a:spLocks noChangeShapeType="1"/>
          </p:cNvSpPr>
          <p:nvPr/>
        </p:nvSpPr>
        <p:spPr bwMode="auto">
          <a:xfrm flipH="1" flipV="1">
            <a:off x="8291513" y="2657475"/>
            <a:ext cx="0" cy="1944688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77" name="Text Box 18"/>
          <p:cNvSpPr txBox="1">
            <a:spLocks noChangeArrowheads="1"/>
          </p:cNvSpPr>
          <p:nvPr/>
        </p:nvSpPr>
        <p:spPr bwMode="auto">
          <a:xfrm>
            <a:off x="3255963" y="4602163"/>
            <a:ext cx="16192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>
              <a:spcBef>
                <a:spcPct val="0"/>
              </a:spcBef>
            </a:pPr>
            <a:r>
              <a:rPr lang="tr-TR" altLang="de-DE" dirty="0">
                <a:cs typeface="Arial" pitchFamily="34" charset="0"/>
              </a:rPr>
              <a:t>Kesit</a:t>
            </a:r>
            <a:r>
              <a:rPr lang="en-US" altLang="de-DE" dirty="0">
                <a:cs typeface="Arial" pitchFamily="34" charset="0"/>
              </a:rPr>
              <a:t> A/13</a:t>
            </a:r>
          </a:p>
        </p:txBody>
      </p:sp>
      <p:sp>
        <p:nvSpPr>
          <p:cNvPr id="11278" name="Text Box 19"/>
          <p:cNvSpPr txBox="1">
            <a:spLocks noChangeArrowheads="1"/>
          </p:cNvSpPr>
          <p:nvPr/>
        </p:nvSpPr>
        <p:spPr bwMode="auto">
          <a:xfrm>
            <a:off x="7475538" y="4619625"/>
            <a:ext cx="16192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>
              <a:spcBef>
                <a:spcPct val="0"/>
              </a:spcBef>
            </a:pPr>
            <a:r>
              <a:rPr lang="tr-TR" altLang="de-DE" dirty="0">
                <a:cs typeface="Arial" pitchFamily="34" charset="0"/>
              </a:rPr>
              <a:t>Kesit</a:t>
            </a:r>
            <a:r>
              <a:rPr lang="en-US" altLang="de-DE" dirty="0">
                <a:cs typeface="Arial" pitchFamily="34" charset="0"/>
              </a:rPr>
              <a:t> SPA</a:t>
            </a:r>
          </a:p>
        </p:txBody>
      </p:sp>
      <p:sp>
        <p:nvSpPr>
          <p:cNvPr id="11279" name="Text Box 20"/>
          <p:cNvSpPr txBox="1">
            <a:spLocks noChangeArrowheads="1"/>
          </p:cNvSpPr>
          <p:nvPr/>
        </p:nvSpPr>
        <p:spPr bwMode="auto">
          <a:xfrm>
            <a:off x="6313489" y="5002214"/>
            <a:ext cx="39592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de-DE" sz="1400" dirty="0">
                <a:cs typeface="Arial" pitchFamily="34" charset="0"/>
              </a:rPr>
              <a:t>SP →</a:t>
            </a:r>
            <a:r>
              <a:rPr lang="tr-TR" altLang="de-DE" sz="1400" dirty="0">
                <a:cs typeface="Arial" pitchFamily="34" charset="0"/>
              </a:rPr>
              <a:t> yüksek performans </a:t>
            </a:r>
            <a:r>
              <a:rPr lang="en-US" altLang="de-DE" sz="1400" dirty="0">
                <a:cs typeface="Arial" pitchFamily="34" charset="0"/>
              </a:rPr>
              <a:t>(</a:t>
            </a:r>
            <a:r>
              <a:rPr lang="en-US" altLang="de-DE" sz="1400" b="1" dirty="0">
                <a:cs typeface="Arial" pitchFamily="34" charset="0"/>
              </a:rPr>
              <a:t>S</a:t>
            </a:r>
            <a:r>
              <a:rPr lang="en-US" altLang="de-DE" sz="1400" dirty="0">
                <a:cs typeface="Arial" pitchFamily="34" charset="0"/>
              </a:rPr>
              <a:t>uper </a:t>
            </a:r>
            <a:r>
              <a:rPr lang="en-US" altLang="de-DE" sz="1400" b="1" dirty="0">
                <a:cs typeface="Arial" pitchFamily="34" charset="0"/>
              </a:rPr>
              <a:t>P</a:t>
            </a:r>
            <a:r>
              <a:rPr lang="en-US" altLang="de-DE" sz="1400" dirty="0">
                <a:cs typeface="Arial" pitchFamily="34" charset="0"/>
              </a:rPr>
              <a:t>ower)</a:t>
            </a:r>
          </a:p>
        </p:txBody>
      </p:sp>
      <p:sp>
        <p:nvSpPr>
          <p:cNvPr id="51" name="Pfeil nach rechts 50"/>
          <p:cNvSpPr/>
          <p:nvPr/>
        </p:nvSpPr>
        <p:spPr>
          <a:xfrm>
            <a:off x="5586414" y="3000376"/>
            <a:ext cx="1081087" cy="360363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cs typeface="Arial" panose="020B0604020202020204" pitchFamily="34" charset="0"/>
            </a:endParaRPr>
          </a:p>
        </p:txBody>
      </p:sp>
      <p:sp>
        <p:nvSpPr>
          <p:cNvPr id="11281" name="Textfeld 2"/>
          <p:cNvSpPr txBox="1">
            <a:spLocks noChangeArrowheads="1"/>
          </p:cNvSpPr>
          <p:nvPr/>
        </p:nvSpPr>
        <p:spPr bwMode="auto">
          <a:xfrm>
            <a:off x="1981201" y="5432425"/>
            <a:ext cx="8291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tr-TR" altLang="de-DE" dirty="0">
                <a:solidFill>
                  <a:schemeClr val="tx1"/>
                </a:solidFill>
              </a:rPr>
              <a:t>İlave tel, karışım ve doku gelişimi sayesinde</a:t>
            </a:r>
            <a:r>
              <a:rPr lang="en-US" altLang="de-DE" dirty="0">
                <a:solidFill>
                  <a:schemeClr val="tx1"/>
                </a:solidFill>
                <a:cs typeface="Arial" pitchFamily="34" charset="0"/>
              </a:rPr>
              <a:t>,</a:t>
            </a:r>
            <a:r>
              <a:rPr lang="tr-TR" altLang="de-DE" dirty="0">
                <a:solidFill>
                  <a:schemeClr val="tx1"/>
                </a:solidFill>
                <a:cs typeface="Arial" pitchFamily="34" charset="0"/>
              </a:rPr>
              <a:t> aynı üst genişlikte yükseklik yaklaşık %33 arttırılabilir.</a:t>
            </a:r>
            <a:r>
              <a:rPr lang="en-US" altLang="de-DE" dirty="0">
                <a:solidFill>
                  <a:schemeClr val="tx1"/>
                </a:solidFill>
                <a:cs typeface="Arial" pitchFamily="34" charset="0"/>
              </a:rPr>
              <a:t> </a:t>
            </a:r>
            <a:endParaRPr lang="de-DE" altLang="de-DE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Polİüretan ZAMAN KAYIŞLARI</a:t>
            </a:r>
            <a:endParaRPr lang="en-US" dirty="0">
              <a:ea typeface="+mj-ea"/>
            </a:endParaRPr>
          </a:p>
        </p:txBody>
      </p:sp>
      <p:sp>
        <p:nvSpPr>
          <p:cNvPr id="54275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</a:t>
            </a:r>
            <a:endParaRPr lang="de-DE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4277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alpha</a:t>
            </a:r>
            <a:r>
              <a:rPr lang="de-DE" dirty="0" smtClean="0">
                <a:solidFill>
                  <a:schemeClr val="accent5"/>
                </a:solidFill>
              </a:rPr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torque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57347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7349" name="Textplatzhalter 4"/>
          <p:cNvSpPr txBox="1">
            <a:spLocks/>
          </p:cNvSpPr>
          <p:nvPr/>
        </p:nvSpPr>
        <p:spPr bwMode="auto">
          <a:xfrm>
            <a:off x="2071689" y="5102225"/>
            <a:ext cx="1674811" cy="6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+80 ̊C</a:t>
            </a:r>
          </a:p>
        </p:txBody>
      </p:sp>
      <p:sp>
        <p:nvSpPr>
          <p:cNvPr id="57350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AT5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AT10, T2.5, T5, T10, T20,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DT2.5, DT5, DT10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Boy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120 – 2250 mm</a:t>
            </a:r>
          </a:p>
          <a:p>
            <a:pPr lvl="2" eaLnBrk="1" hangingPunct="1"/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MXL, XL, L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Boy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60.96 – 1524 mm</a:t>
            </a:r>
          </a:p>
          <a:p>
            <a:pPr lvl="2" eaLnBrk="1" hangingPunct="1"/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200/380 mm</a:t>
            </a:r>
          </a:p>
        </p:txBody>
      </p:sp>
      <p:sp>
        <p:nvSpPr>
          <p:cNvPr id="58376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4" y="1882776"/>
            <a:ext cx="5559425" cy="2505075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Sonsuz poliüretan </a:t>
            </a:r>
            <a:r>
              <a:rPr lang="tr-TR" altLang="de-DE" dirty="0">
                <a:latin typeface="Arial" pitchFamily="34" charset="0"/>
                <a:ea typeface="ＭＳ Ｐゴシック" pitchFamily="34" charset="-128"/>
              </a:rPr>
              <a:t>(PU) zaman kayışları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Kalıba dökme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, sonsuz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Aşınma ve yağa dayanım oldukça yüksek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Gergi malzemesi çelik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,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esnek çelik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,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paslanmaz çelik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, 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aramid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ve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polyester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olarak mevcuttur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57352" name="Gruppieren 2"/>
          <p:cNvGrpSpPr>
            <a:grpSpLocks/>
          </p:cNvGrpSpPr>
          <p:nvPr/>
        </p:nvGrpSpPr>
        <p:grpSpPr bwMode="auto">
          <a:xfrm>
            <a:off x="2071688" y="4521200"/>
            <a:ext cx="1338262" cy="585788"/>
            <a:chOff x="465138" y="4521200"/>
            <a:chExt cx="1338262" cy="585788"/>
          </a:xfrm>
        </p:grpSpPr>
        <p:pic>
          <p:nvPicPr>
            <p:cNvPr id="57354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5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7" y="1608137"/>
            <a:ext cx="3059113" cy="266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8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8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8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8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/>
              <a:t>O</a:t>
            </a:r>
            <a:r>
              <a:rPr lang="de-DE" cap="none" dirty="0" err="1"/>
              <a:t>ptibelt</a:t>
            </a:r>
            <a:r>
              <a:rPr lang="de-DE" dirty="0"/>
              <a:t> </a:t>
            </a:r>
            <a:r>
              <a:rPr lang="de-DE" dirty="0" err="1">
                <a:solidFill>
                  <a:schemeClr val="accent5"/>
                </a:solidFill>
              </a:rPr>
              <a:t>alpha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tr-TR" dirty="0" err="1" smtClean="0">
                <a:solidFill>
                  <a:schemeClr val="accent5"/>
                </a:solidFill>
              </a:rPr>
              <a:t>flex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891" y="1807368"/>
            <a:ext cx="3838575" cy="214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grpSp>
        <p:nvGrpSpPr>
          <p:cNvPr id="7" name="Gruppieren 2"/>
          <p:cNvGrpSpPr>
            <a:grpSpLocks/>
          </p:cNvGrpSpPr>
          <p:nvPr/>
        </p:nvGrpSpPr>
        <p:grpSpPr bwMode="auto">
          <a:xfrm>
            <a:off x="2246047" y="4279900"/>
            <a:ext cx="1338262" cy="585788"/>
            <a:chOff x="465138" y="4521200"/>
            <a:chExt cx="1338262" cy="585788"/>
          </a:xfrm>
        </p:grpSpPr>
        <p:pic>
          <p:nvPicPr>
            <p:cNvPr id="8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platzhalter 4"/>
          <p:cNvSpPr txBox="1">
            <a:spLocks/>
          </p:cNvSpPr>
          <p:nvPr/>
        </p:nvSpPr>
        <p:spPr bwMode="auto">
          <a:xfrm>
            <a:off x="2071689" y="5102225"/>
            <a:ext cx="1674811" cy="6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+80 ̊C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4566" y="4452935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tr-TR" altLang="de-DE" sz="1400" dirty="0"/>
              <a:t>Profiller ve boy </a:t>
            </a:r>
            <a:r>
              <a:rPr lang="tr-TR" altLang="de-DE" sz="1400" dirty="0" smtClean="0"/>
              <a:t>aralığı</a:t>
            </a:r>
            <a:endParaRPr lang="en-US" altLang="de-DE" sz="1400" dirty="0" smtClean="0"/>
          </a:p>
          <a:p>
            <a:pPr lvl="2" eaLnBrk="1" hangingPunct="1"/>
            <a:r>
              <a:rPr lang="en-US" altLang="de-DE" sz="1400" dirty="0" smtClean="0"/>
              <a:t>T</a:t>
            </a:r>
            <a:r>
              <a:rPr lang="tr-TR" altLang="de-DE" sz="1400" dirty="0" smtClean="0"/>
              <a:t>5</a:t>
            </a:r>
            <a:r>
              <a:rPr lang="en-US" altLang="de-DE" sz="1400" dirty="0" smtClean="0"/>
              <a:t>,</a:t>
            </a:r>
            <a:r>
              <a:rPr lang="tr-TR" altLang="de-DE" sz="1400" dirty="0" smtClean="0"/>
              <a:t> </a:t>
            </a:r>
            <a:r>
              <a:rPr lang="en-US" altLang="de-DE" sz="1400" dirty="0" smtClean="0"/>
              <a:t>T10, T20</a:t>
            </a:r>
            <a:endParaRPr lang="tr-TR" altLang="de-DE" sz="1400" dirty="0" smtClean="0"/>
          </a:p>
          <a:p>
            <a:pPr lvl="2" eaLnBrk="1" hangingPunct="1"/>
            <a:r>
              <a:rPr lang="en-US" altLang="de-DE" sz="1400" dirty="0" smtClean="0"/>
              <a:t>AT5</a:t>
            </a:r>
            <a:r>
              <a:rPr lang="en-US" altLang="de-DE" sz="1400" dirty="0"/>
              <a:t>, AT10</a:t>
            </a:r>
            <a:r>
              <a:rPr lang="tr-TR" altLang="de-DE" sz="1400" dirty="0"/>
              <a:t>, AT20</a:t>
            </a:r>
            <a:endParaRPr lang="tr-TR" altLang="de-DE" sz="1400" dirty="0" smtClean="0"/>
          </a:p>
          <a:p>
            <a:pPr lvl="2" eaLnBrk="1" hangingPunct="1"/>
            <a:r>
              <a:rPr lang="tr-TR" altLang="de-DE" sz="1400" dirty="0" smtClean="0"/>
              <a:t>5M, 8M, 14M</a:t>
            </a:r>
            <a:r>
              <a:rPr lang="en-US" altLang="de-DE" sz="1400" dirty="0"/>
              <a:t/>
            </a:r>
            <a:br>
              <a:rPr lang="en-US" altLang="de-DE" sz="1400" dirty="0"/>
            </a:br>
            <a:r>
              <a:rPr lang="tr-TR" altLang="de-DE" sz="1400" dirty="0" smtClean="0"/>
              <a:t>H</a:t>
            </a:r>
          </a:p>
          <a:p>
            <a:pPr lvl="2" eaLnBrk="1" hangingPunct="1"/>
            <a:r>
              <a:rPr lang="tr-TR" altLang="de-DE" sz="1400" dirty="0" smtClean="0"/>
              <a:t>Boy</a:t>
            </a:r>
            <a:r>
              <a:rPr lang="en-US" altLang="de-DE" sz="1400" dirty="0"/>
              <a:t>: </a:t>
            </a:r>
            <a:r>
              <a:rPr lang="en-US" altLang="de-DE" sz="1400" dirty="0" smtClean="0"/>
              <a:t>1</a:t>
            </a:r>
            <a:r>
              <a:rPr lang="tr-TR" altLang="de-DE" sz="1400" dirty="0" smtClean="0"/>
              <a:t>100</a:t>
            </a:r>
            <a:r>
              <a:rPr lang="en-US" altLang="de-DE" sz="1400" dirty="0" smtClean="0"/>
              <a:t> </a:t>
            </a:r>
            <a:r>
              <a:rPr lang="en-US" altLang="de-DE" sz="1400" dirty="0"/>
              <a:t>– </a:t>
            </a:r>
            <a:r>
              <a:rPr lang="en-US" altLang="de-DE" sz="1400" dirty="0" smtClean="0"/>
              <a:t>2</a:t>
            </a:r>
            <a:r>
              <a:rPr lang="tr-TR" altLang="de-DE" sz="1400" dirty="0" smtClean="0"/>
              <a:t>2000</a:t>
            </a:r>
            <a:r>
              <a:rPr lang="en-US" altLang="de-DE" sz="1400" dirty="0" smtClean="0"/>
              <a:t> </a:t>
            </a:r>
            <a:r>
              <a:rPr lang="en-US" altLang="de-DE" sz="1400" dirty="0"/>
              <a:t>mm</a:t>
            </a:r>
          </a:p>
          <a:p>
            <a:pPr lvl="2" eaLnBrk="1" hangingPunct="1"/>
            <a:r>
              <a:rPr lang="tr-TR" altLang="de-DE" sz="1400" dirty="0"/>
              <a:t>En</a:t>
            </a:r>
            <a:r>
              <a:rPr lang="en-US" altLang="de-DE" sz="1400" dirty="0"/>
              <a:t>: 200/380 mm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333" y="4706260"/>
            <a:ext cx="807700" cy="14328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634566" y="158706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defRPr/>
            </a:pPr>
            <a:r>
              <a:rPr lang="tr-TR" altLang="de-DE" dirty="0"/>
              <a:t>Sonsuz poliüretan (PU) zaman </a:t>
            </a:r>
            <a:r>
              <a:rPr lang="tr-TR" altLang="de-DE" dirty="0" smtClean="0"/>
              <a:t>kayışları</a:t>
            </a:r>
          </a:p>
          <a:p>
            <a:pPr marL="0" indent="0">
              <a:defRPr/>
            </a:pPr>
            <a:endParaRPr lang="en-US" altLang="de-DE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/>
              <a:t>Sonsuz (eksiz) , her boyda özel üretim</a:t>
            </a:r>
            <a:endParaRPr lang="en-US" altLang="de-DE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/>
              <a:t>Aşınma ve yağa dayanım oldukça yüksek</a:t>
            </a:r>
            <a:endParaRPr lang="en-US" altLang="de-DE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/>
              <a:t>Gergi malzemesi çelik</a:t>
            </a:r>
            <a:r>
              <a:rPr lang="en-US" altLang="de-DE" dirty="0"/>
              <a:t>, </a:t>
            </a:r>
            <a:r>
              <a:rPr lang="tr-TR" altLang="de-DE" dirty="0"/>
              <a:t>esnek çelik</a:t>
            </a:r>
            <a:r>
              <a:rPr lang="en-US" altLang="de-DE" dirty="0"/>
              <a:t>, </a:t>
            </a:r>
            <a:r>
              <a:rPr lang="tr-TR" altLang="de-DE" dirty="0"/>
              <a:t>paslanmaz </a:t>
            </a:r>
            <a:r>
              <a:rPr lang="tr-TR" altLang="de-DE" dirty="0" smtClean="0"/>
              <a:t>çelik mevcuttur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/>
              <a:t>Çift taraflı dişli yapı</a:t>
            </a:r>
            <a:endParaRPr lang="tr-TR" altLang="de-DE" dirty="0"/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/>
              <a:t>Gıda sektörü için uygun/EU </a:t>
            </a:r>
            <a:r>
              <a:rPr lang="tr-TR" altLang="de-DE" dirty="0" err="1" smtClean="0"/>
              <a:t>Declaration</a:t>
            </a:r>
            <a:r>
              <a:rPr lang="tr-TR" altLang="de-DE" dirty="0" smtClean="0"/>
              <a:t> of </a:t>
            </a:r>
            <a:r>
              <a:rPr lang="tr-TR" altLang="de-DE" dirty="0" err="1" smtClean="0"/>
              <a:t>Compliance</a:t>
            </a:r>
            <a:r>
              <a:rPr lang="tr-TR" altLang="de-DE" dirty="0" smtClean="0"/>
              <a:t> (</a:t>
            </a:r>
            <a:r>
              <a:rPr lang="tr-TR" altLang="de-DE" dirty="0" err="1" smtClean="0"/>
              <a:t>opsiyonel</a:t>
            </a:r>
            <a:r>
              <a:rPr lang="tr-TR" altLang="de-DE" dirty="0" smtClean="0"/>
              <a:t>)</a:t>
            </a:r>
            <a:endParaRPr lang="en-US" altLang="de-D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4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de-DE" cap="none" dirty="0" err="1" smtClean="0"/>
              <a:t>ptibelt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accent5"/>
                </a:solidFill>
              </a:rPr>
              <a:t>alpha</a:t>
            </a:r>
            <a:r>
              <a:rPr lang="de-DE" dirty="0" smtClean="0">
                <a:solidFill>
                  <a:schemeClr val="accent5"/>
                </a:solidFill>
              </a:rPr>
              <a:t> POWER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56323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6325" name="Textplatzhalter 4"/>
          <p:cNvSpPr txBox="1">
            <a:spLocks/>
          </p:cNvSpPr>
          <p:nvPr/>
        </p:nvSpPr>
        <p:spPr bwMode="auto">
          <a:xfrm>
            <a:off x="1640120" y="5177630"/>
            <a:ext cx="1674811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+80 ̊C</a:t>
            </a:r>
          </a:p>
        </p:txBody>
      </p:sp>
      <p:sp>
        <p:nvSpPr>
          <p:cNvPr id="56326" name="Textplatzhalter 4"/>
          <p:cNvSpPr txBox="1">
            <a:spLocks/>
          </p:cNvSpPr>
          <p:nvPr/>
        </p:nvSpPr>
        <p:spPr bwMode="auto">
          <a:xfrm>
            <a:off x="5776117" y="4025550"/>
            <a:ext cx="49101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T2.5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T5, T10,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T20</a:t>
            </a:r>
            <a:endParaRPr lang="tr-TR" altLang="de-DE" sz="1400" dirty="0" smtClean="0">
              <a:ea typeface="ＭＳ Ｐゴシック" pitchFamily="34" charset="-128"/>
              <a:cs typeface="Arial" pitchFamily="34" charset="0"/>
            </a:endParaRPr>
          </a:p>
          <a:p>
            <a:pPr marL="180975" lvl="2" indent="0" eaLnBrk="1" hangingPunct="1">
              <a:buNone/>
            </a:pP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  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AT5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AT10</a:t>
            </a:r>
            <a:br>
              <a:rPr lang="en-US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  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DT2.5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, DT5, DT10</a:t>
            </a:r>
          </a:p>
          <a:p>
            <a:pPr lvl="2" eaLnBrk="1" hangingPunct="1"/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Boy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120 – 2250 mm</a:t>
            </a:r>
          </a:p>
          <a:p>
            <a:pPr lvl="2" eaLnBrk="1" hangingPunct="1"/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200/380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endParaRPr lang="tr-TR" altLang="de-DE" sz="1400" dirty="0" smtClean="0">
              <a:ea typeface="ＭＳ Ｐゴシック" pitchFamily="34" charset="-128"/>
              <a:cs typeface="Arial" pitchFamily="34" charset="0"/>
            </a:endParaRPr>
          </a:p>
          <a:p>
            <a:pPr marL="180975" lvl="2" indent="0" eaLnBrk="1" hangingPunct="1">
              <a:buNone/>
            </a:pP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7352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260974" y="1557337"/>
            <a:ext cx="6042025" cy="2505075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>
                <a:latin typeface="Arial" pitchFamily="34" charset="0"/>
                <a:ea typeface="ＭＳ Ｐゴシック" pitchFamily="34" charset="-128"/>
              </a:rPr>
              <a:t>Yüksek performanslı poliüretan (PU) zaman kayışları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Kalıp içine dökme ile üretim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ALPHA TORQUE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ve ALFA </a:t>
            </a:r>
            <a:r>
              <a:rPr lang="tr-TR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FLEX’e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göre %30’a kadar daha yüksek güç iletim değeri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Daha dayanıklı ve mukavemetli poliüretan bileşim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Daha kompakt çözümlere uygunluk</a:t>
            </a:r>
          </a:p>
          <a:p>
            <a:pPr marL="324000" lvl="1">
              <a:defRPr/>
            </a:pP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56328" name="Gruppieren 2"/>
          <p:cNvGrpSpPr>
            <a:grpSpLocks/>
          </p:cNvGrpSpPr>
          <p:nvPr/>
        </p:nvGrpSpPr>
        <p:grpSpPr bwMode="auto">
          <a:xfrm>
            <a:off x="1808395" y="4516437"/>
            <a:ext cx="1338262" cy="585788"/>
            <a:chOff x="465138" y="4521200"/>
            <a:chExt cx="1338262" cy="585788"/>
          </a:xfrm>
        </p:grpSpPr>
        <p:pic>
          <p:nvPicPr>
            <p:cNvPr id="56330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1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2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6" y="1557337"/>
            <a:ext cx="3115140" cy="270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1774" y="5908872"/>
            <a:ext cx="594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Teknik detaylar için PU </a:t>
            </a:r>
            <a:r>
              <a:rPr lang="tr-TR" sz="1400" dirty="0" err="1" smtClean="0"/>
              <a:t>Timing</a:t>
            </a:r>
            <a:r>
              <a:rPr lang="tr-TR" sz="1400" dirty="0" smtClean="0"/>
              <a:t> </a:t>
            </a:r>
            <a:r>
              <a:rPr lang="tr-TR" sz="1400" dirty="0" err="1" smtClean="0"/>
              <a:t>Belt</a:t>
            </a:r>
            <a:r>
              <a:rPr lang="tr-TR" sz="1400" dirty="0" smtClean="0"/>
              <a:t> </a:t>
            </a:r>
            <a:r>
              <a:rPr lang="tr-TR" sz="1400" dirty="0" err="1" smtClean="0"/>
              <a:t>Tecnical</a:t>
            </a:r>
            <a:r>
              <a:rPr lang="tr-TR" sz="1400" dirty="0" smtClean="0"/>
              <a:t> </a:t>
            </a:r>
            <a:r>
              <a:rPr lang="tr-TR" sz="1400" dirty="0" err="1" smtClean="0"/>
              <a:t>Book</a:t>
            </a:r>
            <a:r>
              <a:rPr lang="tr-TR" sz="1400" dirty="0" smtClean="0"/>
              <a:t> sayfa 40</a:t>
            </a:r>
            <a:endParaRPr lang="tr-TR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908" y="3946351"/>
            <a:ext cx="1418668" cy="176688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7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7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7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7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5943600"/>
            <a:ext cx="3983567" cy="46350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 smtClean="0"/>
              <a:t>O</a:t>
            </a:r>
            <a:r>
              <a:rPr lang="de-DE" cap="none" dirty="0" smtClean="0"/>
              <a:t>ptibelt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5"/>
                </a:solidFill>
              </a:rPr>
              <a:t>delta cha</a:t>
            </a:r>
            <a:r>
              <a:rPr lang="tr-TR" dirty="0">
                <a:solidFill>
                  <a:schemeClr val="accent5"/>
                </a:solidFill>
              </a:rPr>
              <a:t>I</a:t>
            </a:r>
            <a:r>
              <a:rPr lang="de-DE" dirty="0" smtClean="0">
                <a:solidFill>
                  <a:schemeClr val="accent5"/>
                </a:solidFill>
              </a:rPr>
              <a:t>n </a:t>
            </a:r>
            <a:r>
              <a:rPr lang="de-DE" cap="none" dirty="0" smtClean="0">
                <a:solidFill>
                  <a:schemeClr val="accent5"/>
                </a:solidFill>
              </a:rPr>
              <a:t>Carbon</a:t>
            </a:r>
            <a:endParaRPr lang="de-DE" cap="non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55299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5301" name="Textplatzhalter 4"/>
          <p:cNvSpPr txBox="1">
            <a:spLocks/>
          </p:cNvSpPr>
          <p:nvPr/>
        </p:nvSpPr>
        <p:spPr bwMode="auto">
          <a:xfrm>
            <a:off x="1759744" y="5472113"/>
            <a:ext cx="1776411" cy="7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+80 ̊C</a:t>
            </a:r>
          </a:p>
        </p:txBody>
      </p:sp>
      <p:sp>
        <p:nvSpPr>
          <p:cNvPr id="55302" name="Textplatzhalter 4"/>
          <p:cNvSpPr txBox="1">
            <a:spLocks/>
          </p:cNvSpPr>
          <p:nvPr/>
        </p:nvSpPr>
        <p:spPr bwMode="auto">
          <a:xfrm>
            <a:off x="5405438" y="4671528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8M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640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den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1792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mm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ye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DELTA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CHAIN, </a:t>
            </a:r>
            <a:r>
              <a:rPr lang="tr-TR" altLang="de-DE" sz="1400" dirty="0" err="1" smtClean="0">
                <a:ea typeface="ＭＳ Ｐゴシック" pitchFamily="34" charset="-128"/>
                <a:cs typeface="Arial" pitchFamily="34" charset="0"/>
              </a:rPr>
              <a:t>Optibelt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ZRS DC, 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PolyChain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ve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Conti 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CTD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 veya PC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kasnakları ile çalışır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6328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405438" y="1472340"/>
            <a:ext cx="6156326" cy="2943224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Yüksek performanslı poliüretan (PU) zaman kayışları</a:t>
            </a:r>
            <a:endParaRPr lang="en-US" altLang="de-DE" dirty="0" smtClean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Pazardaki güçlü zaman kayışlarından biridir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arbon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f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iber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ord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Zincir uygulmalarına alternatiftir.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Yağa ve kimyasala dayanımı mevcuttur.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Omega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tr-TR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HP’den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%100’e kadar yüksek seviyede güç aktarımı,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Düşük gürültü seviyesi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İçten ve dıştan gergi kasnağına uygunluk</a:t>
            </a:r>
            <a:endParaRPr lang="en-US" altLang="de-DE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55304" name="Gruppieren 1"/>
          <p:cNvGrpSpPr>
            <a:grpSpLocks/>
          </p:cNvGrpSpPr>
          <p:nvPr/>
        </p:nvGrpSpPr>
        <p:grpSpPr bwMode="auto">
          <a:xfrm>
            <a:off x="1851819" y="4763602"/>
            <a:ext cx="1338262" cy="585788"/>
            <a:chOff x="465138" y="4521200"/>
            <a:chExt cx="1338262" cy="585788"/>
          </a:xfrm>
        </p:grpSpPr>
        <p:pic>
          <p:nvPicPr>
            <p:cNvPr id="55306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7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05" name="Picture 11" descr="C:\Users\MUrgelles\Desktop\Bilder ppt Mediathek\IND_ZR_PU_DC_EB_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93" y="1644649"/>
            <a:ext cx="3211514" cy="279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1282" y="4585296"/>
            <a:ext cx="1847849" cy="8926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/>
              <a:t>O</a:t>
            </a:r>
            <a:r>
              <a:rPr lang="de-DE" cap="none" dirty="0" err="1"/>
              <a:t>ptibelt</a:t>
            </a:r>
            <a:r>
              <a:rPr lang="de-DE" dirty="0"/>
              <a:t> </a:t>
            </a:r>
            <a:r>
              <a:rPr lang="tr-TR" dirty="0" smtClean="0">
                <a:solidFill>
                  <a:schemeClr val="accent5"/>
                </a:solidFill>
              </a:rPr>
              <a:t>Alfa lInear / alfa v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698" y="1471080"/>
            <a:ext cx="4294187" cy="173513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317472"/>
            <a:ext cx="2340192" cy="2015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412" y="4463338"/>
            <a:ext cx="1997075" cy="1015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9854" y="1228346"/>
            <a:ext cx="60351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Açık uçlu (Alfa Linear) ve ekli (Alfa V) poliüretan zaman kayışı;</a:t>
            </a:r>
          </a:p>
          <a:p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Çelik telli-PU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Yağa, UV, ozon ve </a:t>
            </a:r>
            <a:r>
              <a:rPr lang="tr-TR" dirty="0" err="1" smtClean="0"/>
              <a:t>kimsayala</a:t>
            </a:r>
            <a:r>
              <a:rPr lang="tr-TR" dirty="0" smtClean="0"/>
              <a:t> karşı dirençli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Aramid kord ve paslanmaz çelik (isteğe bağlı)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İç ve dış yüzeyler isteğe bağlı polyamid bez ile kaplama (PAZ/PAR)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Farklı özelliklerdeki malzemeler ile üzerine kaplama yapılabilmektedir.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Üzerine değişik profillerde ataşman ekleyebilme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50m  veya 100 m uzunluk (Alpha Linear)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</p:txBody>
      </p:sp>
      <p:sp>
        <p:nvSpPr>
          <p:cNvPr id="11" name="TextBox 10"/>
          <p:cNvSpPr txBox="1"/>
          <p:nvPr/>
        </p:nvSpPr>
        <p:spPr>
          <a:xfrm>
            <a:off x="2949792" y="5909863"/>
            <a:ext cx="68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rgbClr val="FF0000"/>
                </a:solidFill>
              </a:rPr>
              <a:t>Not: Alfa V’ler kaynaklı birleştirmeden dolayı Alfa Torque’agöre  yaklaşık %50 daha düşük güç iletim değerine sahiptir.</a:t>
            </a:r>
            <a:endParaRPr lang="tr-TR" sz="1400" dirty="0">
              <a:solidFill>
                <a:srgbClr val="FF0000"/>
              </a:solidFill>
            </a:endParaRPr>
          </a:p>
        </p:txBody>
      </p:sp>
      <p:grpSp>
        <p:nvGrpSpPr>
          <p:cNvPr id="13" name="Gruppieren 2"/>
          <p:cNvGrpSpPr>
            <a:grpSpLocks/>
          </p:cNvGrpSpPr>
          <p:nvPr/>
        </p:nvGrpSpPr>
        <p:grpSpPr bwMode="auto">
          <a:xfrm>
            <a:off x="1389040" y="3484886"/>
            <a:ext cx="1338262" cy="585788"/>
            <a:chOff x="465138" y="4521200"/>
            <a:chExt cx="1338262" cy="585788"/>
          </a:xfrm>
        </p:grpSpPr>
        <p:pic>
          <p:nvPicPr>
            <p:cNvPr id="14" name="Picture 15" descr="H:\Eigene Dateien\Eigene Bilder\Piktogramme und Störer\wartungsfre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4522788"/>
              <a:ext cx="576262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H:\Eigene Dateien\Eigene Bilder\Piktogramme und Störer\Scheiben 3Sorte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"/>
            <a:stretch>
              <a:fillRect/>
            </a:stretch>
          </p:blipFill>
          <p:spPr bwMode="auto">
            <a:xfrm>
              <a:off x="1227138" y="4521200"/>
              <a:ext cx="5762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platzhalter 4"/>
          <p:cNvSpPr txBox="1">
            <a:spLocks/>
          </p:cNvSpPr>
          <p:nvPr/>
        </p:nvSpPr>
        <p:spPr bwMode="auto">
          <a:xfrm>
            <a:off x="3193786" y="3471164"/>
            <a:ext cx="1674811" cy="6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-30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+80 ̊C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29866" y="4740312"/>
            <a:ext cx="34797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r-TR" altLang="de-DE" sz="1400" dirty="0"/>
              <a:t>Profiller ve boy aralığı</a:t>
            </a:r>
            <a:endParaRPr lang="en-US" altLang="de-DE" sz="1400" dirty="0"/>
          </a:p>
          <a:p>
            <a:pPr lvl="2" eaLnBrk="1" hangingPunct="1"/>
            <a:r>
              <a:rPr lang="tr-TR" altLang="de-DE" sz="1400" dirty="0" smtClean="0"/>
              <a:t>Boy</a:t>
            </a:r>
            <a:r>
              <a:rPr lang="en-US" altLang="de-DE" sz="1400" dirty="0"/>
              <a:t>: </a:t>
            </a:r>
            <a:r>
              <a:rPr lang="tr-TR" altLang="de-DE" sz="1400" dirty="0" smtClean="0"/>
              <a:t>50m</a:t>
            </a:r>
            <a:r>
              <a:rPr lang="en-US" altLang="de-DE" sz="1400" dirty="0" smtClean="0"/>
              <a:t> </a:t>
            </a:r>
            <a:r>
              <a:rPr lang="en-US" altLang="de-DE" sz="1400" dirty="0"/>
              <a:t>– </a:t>
            </a:r>
            <a:r>
              <a:rPr lang="tr-TR" altLang="de-DE" sz="1400" dirty="0" smtClean="0"/>
              <a:t>10</a:t>
            </a:r>
            <a:r>
              <a:rPr lang="en-US" altLang="de-DE" sz="1400" dirty="0" smtClean="0"/>
              <a:t>0 m</a:t>
            </a:r>
            <a:endParaRPr lang="en-US" altLang="de-DE" sz="1400" dirty="0"/>
          </a:p>
          <a:p>
            <a:pPr lvl="2" eaLnBrk="1" hangingPunct="1"/>
            <a:r>
              <a:rPr lang="tr-TR" altLang="de-DE" sz="1400" dirty="0"/>
              <a:t>En</a:t>
            </a:r>
            <a:r>
              <a:rPr lang="en-US" altLang="de-DE" sz="1400" dirty="0"/>
              <a:t>: </a:t>
            </a:r>
            <a:r>
              <a:rPr lang="tr-TR" altLang="de-DE" sz="1400" dirty="0" smtClean="0"/>
              <a:t>16,25,32,50,75,100,150</a:t>
            </a:r>
          </a:p>
          <a:p>
            <a:pPr lvl="2" eaLnBrk="1" hangingPunct="1"/>
            <a:r>
              <a:rPr lang="tr-TR" altLang="de-DE" sz="1400" dirty="0" smtClean="0"/>
              <a:t>Siyah ve mavi(opsiyon)</a:t>
            </a:r>
          </a:p>
          <a:p>
            <a:pPr lvl="2" eaLnBrk="1" hangingPunct="1"/>
            <a:r>
              <a:rPr lang="tr-TR" altLang="de-DE" sz="1400" dirty="0" smtClean="0"/>
              <a:t>98 </a:t>
            </a:r>
            <a:r>
              <a:rPr lang="tr-TR" altLang="de-DE" sz="1400" dirty="0" err="1" smtClean="0"/>
              <a:t>Shore</a:t>
            </a:r>
            <a:r>
              <a:rPr lang="tr-TR" altLang="de-DE" sz="1400" dirty="0" smtClean="0"/>
              <a:t> A</a:t>
            </a:r>
            <a:endParaRPr lang="en-US" altLang="de-DE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4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 smtClean="0">
                <a:ea typeface="+mj-ea"/>
              </a:rPr>
              <a:t>O</a:t>
            </a:r>
            <a:r>
              <a:rPr lang="de-DE" cap="none" dirty="0" err="1" smtClean="0">
                <a:ea typeface="+mj-ea"/>
              </a:rPr>
              <a:t>ptibelt</a:t>
            </a:r>
            <a:r>
              <a:rPr lang="de-DE" dirty="0" smtClean="0">
                <a:ea typeface="+mj-ea"/>
              </a:rPr>
              <a:t> </a:t>
            </a:r>
            <a:r>
              <a:rPr lang="de-DE" dirty="0" smtClean="0">
                <a:solidFill>
                  <a:schemeClr val="accent5"/>
                </a:solidFill>
                <a:ea typeface="+mj-ea"/>
              </a:rPr>
              <a:t>ZRS</a:t>
            </a:r>
            <a:endParaRPr lang="de-DE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45059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6" y="1662907"/>
            <a:ext cx="4910138" cy="4318000"/>
          </a:xfrm>
        </p:spPr>
        <p:txBody>
          <a:bodyPr/>
          <a:lstStyle/>
          <a:p>
            <a:pPr marL="0" lvl="1">
              <a:defRPr/>
            </a:pPr>
            <a:r>
              <a:rPr lang="tr-TR" sz="2000" dirty="0"/>
              <a:t>Zaman kayışı </a:t>
            </a:r>
            <a:r>
              <a:rPr lang="tr-TR" sz="2000" dirty="0" smtClean="0"/>
              <a:t>kasnakları</a:t>
            </a: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US" altLang="de-DE" sz="20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DIN </a:t>
            </a:r>
            <a:r>
              <a:rPr lang="en-US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ISO 5294</a:t>
            </a:r>
            <a:r>
              <a:rPr lang="tr-TR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’e göre</a:t>
            </a:r>
            <a:r>
              <a:rPr lang="en-US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:</a:t>
            </a:r>
          </a:p>
          <a:p>
            <a:pPr marL="461962" lvl="2">
              <a:defRPr/>
            </a:pP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Profil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ler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MXL, XXL, XL, L, H, XH, XXH (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trapez dizayn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inche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)</a:t>
            </a: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US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ISO 13050</a:t>
            </a:r>
            <a:r>
              <a:rPr lang="tr-TR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’e göre</a:t>
            </a:r>
            <a:r>
              <a:rPr lang="en-US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:</a:t>
            </a:r>
          </a:p>
          <a:p>
            <a:pPr marL="447675" lvl="1" indent="-180975">
              <a:buFont typeface="Arial" panose="020B0604020202020204" pitchFamily="34" charset="0"/>
              <a:buChar char="•"/>
              <a:defRPr/>
            </a:pP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Profil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ler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3M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5M, 8M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14M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, S8M, 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S14M</a:t>
            </a:r>
            <a:b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(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kıvrık - eğrili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d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izayn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metri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k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US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DIN 7721-2 / ISO 17396</a:t>
            </a:r>
            <a:r>
              <a:rPr lang="tr-TR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’e göre</a:t>
            </a:r>
            <a:r>
              <a:rPr lang="en-US" altLang="de-DE" sz="2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:</a:t>
            </a:r>
          </a:p>
          <a:p>
            <a:pPr marL="447675" lvl="1" indent="-180975">
              <a:buFont typeface="Arial" panose="020B0604020202020204" pitchFamily="34" charset="0"/>
              <a:buChar char="•"/>
              <a:defRPr/>
            </a:pP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Profil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ler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T2.5, 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T5, T10, 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T20</a:t>
            </a:r>
            <a:b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(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trapez dizayn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en-US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metri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k</a:t>
            </a: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8372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8374" name="Textplatzhalter 4"/>
          <p:cNvSpPr txBox="1">
            <a:spLocks/>
          </p:cNvSpPr>
          <p:nvPr/>
        </p:nvSpPr>
        <p:spPr bwMode="auto">
          <a:xfrm>
            <a:off x="1981201" y="5102225"/>
            <a:ext cx="33813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endParaRPr lang="en-US" altLang="de-DE" sz="1800">
              <a:latin typeface="Futura Com Heavy"/>
            </a:endParaRPr>
          </a:p>
        </p:txBody>
      </p:sp>
      <p:sp>
        <p:nvSpPr>
          <p:cNvPr id="58375" name="Textplatzhalter 4"/>
          <p:cNvSpPr txBox="1">
            <a:spLocks/>
          </p:cNvSpPr>
          <p:nvPr/>
        </p:nvSpPr>
        <p:spPr bwMode="auto">
          <a:xfrm>
            <a:off x="1008453" y="5518151"/>
            <a:ext cx="5307011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Kasnaklar, optibelt TB konik burçları için uygun pilot deliğe sahiptir.</a:t>
            </a:r>
            <a:endParaRPr lang="en-US" altLang="de-DE" sz="1400" dirty="0">
              <a:cs typeface="Arial" pitchFamily="34" charset="0"/>
            </a:endParaRPr>
          </a:p>
        </p:txBody>
      </p:sp>
      <p:pic>
        <p:nvPicPr>
          <p:cNvPr id="58376" name="Picture 9" descr="C:\Users\MUrgelles\Desktop\Bilder ppt Mediathek\META_ZB_ZRS_SZB_EB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7" y="1703388"/>
            <a:ext cx="3438504" cy="298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4" y="2070101"/>
            <a:ext cx="8904143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ÖZEL Güç aktarIMI UYGULAMALARI İÇİN KAYIŞLAR</a:t>
            </a:r>
            <a:endParaRPr lang="en-US" dirty="0">
              <a:ea typeface="+mj-ea"/>
            </a:endParaRPr>
          </a:p>
        </p:txBody>
      </p:sp>
      <p:sp>
        <p:nvSpPr>
          <p:cNvPr id="59395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</a:t>
            </a:r>
            <a:endParaRPr lang="de-DE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9397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en-US" dirty="0" smtClean="0">
                <a:ea typeface="+mj-ea"/>
              </a:rPr>
              <a:t> </a:t>
            </a:r>
            <a:r>
              <a:rPr lang="en-US" dirty="0" smtClean="0">
                <a:solidFill>
                  <a:schemeClr val="accent5"/>
                </a:solidFill>
                <a:ea typeface="+mj-ea"/>
              </a:rPr>
              <a:t>opt</a:t>
            </a:r>
            <a:r>
              <a:rPr lang="tr-TR" dirty="0" smtClean="0">
                <a:solidFill>
                  <a:schemeClr val="accent5"/>
                </a:solidFill>
                <a:ea typeface="+mj-ea"/>
              </a:rPr>
              <a:t>I</a:t>
            </a:r>
            <a:r>
              <a:rPr lang="en-US" dirty="0" smtClean="0">
                <a:solidFill>
                  <a:schemeClr val="accent5"/>
                </a:solidFill>
                <a:ea typeface="+mj-ea"/>
              </a:rPr>
              <a:t>mat </a:t>
            </a:r>
            <a:r>
              <a:rPr lang="en-US" dirty="0" err="1" smtClean="0">
                <a:solidFill>
                  <a:schemeClr val="accent5"/>
                </a:solidFill>
                <a:ea typeface="+mj-ea"/>
              </a:rPr>
              <a:t>oe</a:t>
            </a:r>
            <a:r>
              <a:rPr lang="en-US" dirty="0" smtClean="0">
                <a:solidFill>
                  <a:schemeClr val="accent5"/>
                </a:solidFill>
                <a:ea typeface="+mj-ea"/>
              </a:rPr>
              <a:t> / DK / FK</a:t>
            </a:r>
            <a:endParaRPr lang="en-US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7171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5" y="1882776"/>
            <a:ext cx="4910138" cy="2505075"/>
          </a:xfrm>
        </p:spPr>
        <p:txBody>
          <a:bodyPr/>
          <a:lstStyle/>
          <a:p>
            <a:pPr marL="0" indent="0">
              <a:defRPr/>
            </a:pP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Açık uçlu</a:t>
            </a:r>
            <a:r>
              <a:rPr lang="de-DE" dirty="0" smtClean="0">
                <a:latin typeface="Arial" pitchFamily="34" charset="0"/>
                <a:ea typeface="ＭＳ Ｐゴシック" pitchFamily="34" charset="-128"/>
              </a:rPr>
              <a:t> V-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kayışlar</a:t>
            </a:r>
            <a:r>
              <a:rPr lang="de-DE" dirty="0" smtClean="0"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tr-TR" dirty="0" smtClean="0">
                <a:latin typeface="Arial" pitchFamily="34" charset="0"/>
                <a:ea typeface="ＭＳ Ｐゴシック" pitchFamily="34" charset="-128"/>
              </a:rPr>
              <a:t>delikli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33413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/>
              <a:t>Esnek bağlantılar sebebiyle basit ve hızlı montaj</a:t>
            </a:r>
            <a:endParaRPr lang="en-US" altLang="de-DE" dirty="0" smtClean="0"/>
          </a:p>
          <a:p>
            <a:pPr marL="633413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/>
              <a:t>Her boy mevcuttur</a:t>
            </a:r>
            <a:endParaRPr lang="en-US" altLang="de-DE" dirty="0" smtClean="0"/>
          </a:p>
          <a:p>
            <a:pPr marL="633413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/>
              <a:t>Yedek parça bazında azaltılmış stok </a:t>
            </a:r>
            <a:endParaRPr lang="en-US" altLang="de-DE" dirty="0" smtClean="0"/>
          </a:p>
          <a:p>
            <a:pPr>
              <a:defRPr/>
            </a:pPr>
            <a:endParaRPr lang="en-US" altLang="de-DE" dirty="0" smtClean="0"/>
          </a:p>
        </p:txBody>
      </p:sp>
      <p:sp>
        <p:nvSpPr>
          <p:cNvPr id="60420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0422" name="Textplatzhalter 4"/>
          <p:cNvSpPr txBox="1">
            <a:spLocks/>
          </p:cNvSpPr>
          <p:nvPr/>
        </p:nvSpPr>
        <p:spPr bwMode="auto">
          <a:xfrm>
            <a:off x="2071689" y="5230812"/>
            <a:ext cx="1763711" cy="79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800" dirty="0">
                <a:cs typeface="Arial" pitchFamily="34" charset="0"/>
              </a:rPr>
              <a:t>Sıcaklık aralığı</a:t>
            </a:r>
            <a:endParaRPr lang="en-US" altLang="de-DE" sz="1800" dirty="0">
              <a:cs typeface="Arial" pitchFamily="34" charset="0"/>
            </a:endParaRPr>
          </a:p>
          <a:p>
            <a:pPr eaLnBrk="1" hangingPunct="1"/>
            <a:r>
              <a:rPr lang="en-US" altLang="de-DE" sz="1800" dirty="0">
                <a:cs typeface="Arial" pitchFamily="34" charset="0"/>
              </a:rPr>
              <a:t>-20 ̊C </a:t>
            </a:r>
            <a:r>
              <a:rPr lang="tr-TR" altLang="de-DE" sz="1800" dirty="0">
                <a:cs typeface="Arial" pitchFamily="34" charset="0"/>
              </a:rPr>
              <a:t>ile</a:t>
            </a:r>
            <a:r>
              <a:rPr lang="en-US" altLang="de-DE" sz="1800" dirty="0">
                <a:cs typeface="Arial" pitchFamily="34" charset="0"/>
              </a:rPr>
              <a:t> +70 ̊C</a:t>
            </a:r>
          </a:p>
        </p:txBody>
      </p:sp>
      <p:sp>
        <p:nvSpPr>
          <p:cNvPr id="60423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Profiller ve boy aralığı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de-DE" altLang="de-DE" sz="1400" dirty="0" smtClean="0">
                <a:ea typeface="ＭＳ Ｐゴシック" pitchFamily="34" charset="-128"/>
                <a:cs typeface="Arial" pitchFamily="34" charset="0"/>
              </a:rPr>
              <a:t>Y/6</a:t>
            </a:r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, 8, Z/10, A/13, B/17, 20, C/22, 25,</a:t>
            </a:r>
            <a:br>
              <a:rPr lang="de-DE" altLang="de-DE" sz="1400" dirty="0">
                <a:ea typeface="ＭＳ Ｐゴシック" pitchFamily="34" charset="-128"/>
                <a:cs typeface="Arial" pitchFamily="34" charset="0"/>
              </a:rPr>
            </a:br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D/32, E/40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de-DE" altLang="de-DE" sz="1400" dirty="0" smtClean="0">
                <a:ea typeface="ＭＳ Ｐゴシック" pitchFamily="34" charset="-128"/>
                <a:cs typeface="Arial" pitchFamily="34" charset="0"/>
              </a:rPr>
              <a:t>50 m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’lik</a:t>
            </a:r>
            <a:r>
              <a:rPr lang="de-DE" altLang="de-DE" sz="1400" dirty="0" smtClean="0">
                <a:ea typeface="ＭＳ Ｐゴシック" pitchFamily="34" charset="-128"/>
                <a:cs typeface="Arial" pitchFamily="34" charset="0"/>
              </a:rPr>
              <a:t> r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ulolar halinde</a:t>
            </a:r>
            <a:endParaRPr lang="de-DE" altLang="de-DE" sz="1400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0424" name="Picture 14" descr="H:\Eigene Dateien\Eigene Bilder\Piktogramme und Störer\Scheiben 3Sor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0"/>
          <a:stretch>
            <a:fillRect/>
          </a:stretch>
        </p:blipFill>
        <p:spPr bwMode="auto">
          <a:xfrm>
            <a:off x="2491462" y="4516438"/>
            <a:ext cx="5762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0" descr="C:\Users\MUrgelles\Desktop\Bilder ppt Mediathek\IND_SO_R_OPTIMAT_DK_GB_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4"/>
          <a:stretch>
            <a:fillRect/>
          </a:stretch>
        </p:blipFill>
        <p:spPr bwMode="auto">
          <a:xfrm>
            <a:off x="1208087" y="1658939"/>
            <a:ext cx="314301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4" y="2070101"/>
            <a:ext cx="8904143" cy="2406651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err="1" smtClean="0">
                <a:ea typeface="+mj-ea"/>
              </a:rPr>
              <a:t>kaplinler</a:t>
            </a:r>
            <a:endParaRPr lang="en-US" dirty="0">
              <a:ea typeface="+mj-ea"/>
            </a:endParaRPr>
          </a:p>
        </p:txBody>
      </p:sp>
      <p:sp>
        <p:nvSpPr>
          <p:cNvPr id="59395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</a:t>
            </a:r>
            <a:endParaRPr lang="de-DE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9397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1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/>
              <a:t>SARGILI KAYIŞLAR</a:t>
            </a:r>
            <a:r>
              <a:rPr lang="en-US" dirty="0" smtClean="0"/>
              <a:t>: </a:t>
            </a:r>
            <a:r>
              <a:rPr lang="tr-TR" dirty="0" smtClean="0"/>
              <a:t>KLASİK KESİTLİ</a:t>
            </a:r>
            <a:endParaRPr lang="de-DE" dirty="0">
              <a:ea typeface="+mj-ea"/>
            </a:endParaRPr>
          </a:p>
        </p:txBody>
      </p:sp>
      <p:sp>
        <p:nvSpPr>
          <p:cNvPr id="12291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293" name="Rectangle 21"/>
          <p:cNvSpPr>
            <a:spLocks noChangeArrowheads="1"/>
          </p:cNvSpPr>
          <p:nvPr/>
        </p:nvSpPr>
        <p:spPr bwMode="auto">
          <a:xfrm>
            <a:off x="2044701" y="1965325"/>
            <a:ext cx="3190875" cy="2809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>
              <a:spcBef>
                <a:spcPct val="0"/>
              </a:spcBef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12294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1981201" y="1863725"/>
            <a:ext cx="8291513" cy="425450"/>
          </a:xfrm>
        </p:spPr>
        <p:txBody>
          <a:bodyPr anchor="ctr"/>
          <a:lstStyle/>
          <a:p>
            <a:pPr marL="0" indent="0"/>
            <a:r>
              <a:rPr lang="en-GB" altLang="de-DE" b="1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ISO/DIN: Y, Z, A, B, C, D, E </a:t>
            </a:r>
            <a:r>
              <a:rPr lang="en-GB" altLang="de-DE" b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 DIN: 5, 8, 20, 25</a:t>
            </a:r>
            <a:endParaRPr lang="de-DE" altLang="de-DE" b="1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2295" name="Picture 5" descr="VB 25 Querschnitt1 (Vb_25neu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2466975"/>
            <a:ext cx="900112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9428164" y="2600326"/>
            <a:ext cx="2952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25</a:t>
            </a:r>
          </a:p>
        </p:txBody>
      </p:sp>
      <p:pic>
        <p:nvPicPr>
          <p:cNvPr id="12297" name="Picture 8" descr="VB 20 Querschnitt1 (Vb_20ne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6" y="4352925"/>
            <a:ext cx="7207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6024563" y="4430714"/>
            <a:ext cx="3175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20</a:t>
            </a:r>
          </a:p>
        </p:txBody>
      </p:sp>
      <p:pic>
        <p:nvPicPr>
          <p:cNvPr id="12299" name="Picture 11" descr="VB Z_10 Querschnitt1 (Vbz10neu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6" y="5389564"/>
            <a:ext cx="360363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3055938" y="5353051"/>
            <a:ext cx="660400" cy="307975"/>
            <a:chOff x="1636" y="2757"/>
            <a:chExt cx="416" cy="194"/>
          </a:xfrm>
        </p:grpSpPr>
        <p:sp>
          <p:nvSpPr>
            <p:cNvPr id="12329" name="Rectangle 13"/>
            <p:cNvSpPr>
              <a:spLocks noChangeArrowheads="1"/>
            </p:cNvSpPr>
            <p:nvPr/>
          </p:nvSpPr>
          <p:spPr bwMode="auto">
            <a:xfrm>
              <a:off x="1636" y="2762"/>
              <a:ext cx="181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de-DE" altLang="de-DE">
                <a:solidFill>
                  <a:schemeClr val="tx1"/>
                </a:solidFill>
              </a:endParaRPr>
            </a:p>
          </p:txBody>
        </p:sp>
        <p:sp>
          <p:nvSpPr>
            <p:cNvPr id="12330" name="Text Box 14"/>
            <p:cNvSpPr txBox="1">
              <a:spLocks noChangeArrowheads="1"/>
            </p:cNvSpPr>
            <p:nvPr/>
          </p:nvSpPr>
          <p:spPr bwMode="auto">
            <a:xfrm>
              <a:off x="1675" y="2757"/>
              <a:ext cx="37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bg1"/>
                  </a:solidFill>
                </a:rPr>
                <a:t>Z</a:t>
              </a:r>
              <a:r>
                <a:rPr lang="de-DE" altLang="de-DE" b="1">
                  <a:solidFill>
                    <a:schemeClr val="tx1"/>
                  </a:solidFill>
                </a:rPr>
                <a:t> /10</a:t>
              </a:r>
            </a:p>
          </p:txBody>
        </p:sp>
      </p:grpSp>
      <p:pic>
        <p:nvPicPr>
          <p:cNvPr id="12301" name="Picture 16" descr="VB 8 Querschnitt1 (Vb_8_neu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9" y="4489450"/>
            <a:ext cx="287337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 Box 17"/>
          <p:cNvSpPr txBox="1">
            <a:spLocks noChangeArrowheads="1"/>
          </p:cNvSpPr>
          <p:nvPr/>
        </p:nvSpPr>
        <p:spPr bwMode="auto">
          <a:xfrm>
            <a:off x="3297239" y="4430714"/>
            <a:ext cx="1936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2303" name="Picture 19" descr="VB Y_6 Querschnitt1 (Vb_y6neu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3616326"/>
            <a:ext cx="2159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4" name="Group 20"/>
          <p:cNvGrpSpPr>
            <a:grpSpLocks/>
          </p:cNvGrpSpPr>
          <p:nvPr/>
        </p:nvGrpSpPr>
        <p:grpSpPr bwMode="auto">
          <a:xfrm>
            <a:off x="3113089" y="3525839"/>
            <a:ext cx="542925" cy="307975"/>
            <a:chOff x="1612" y="1736"/>
            <a:chExt cx="342" cy="194"/>
          </a:xfrm>
        </p:grpSpPr>
        <p:sp>
          <p:nvSpPr>
            <p:cNvPr id="12327" name="Rectangle 21"/>
            <p:cNvSpPr>
              <a:spLocks noChangeArrowheads="1"/>
            </p:cNvSpPr>
            <p:nvPr/>
          </p:nvSpPr>
          <p:spPr bwMode="auto">
            <a:xfrm>
              <a:off x="1612" y="1744"/>
              <a:ext cx="181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de-DE" altLang="de-DE">
                <a:solidFill>
                  <a:schemeClr val="tx1"/>
                </a:solidFill>
              </a:endParaRPr>
            </a:p>
          </p:txBody>
        </p:sp>
        <p:sp>
          <p:nvSpPr>
            <p:cNvPr id="12328" name="Text Box 22"/>
            <p:cNvSpPr txBox="1">
              <a:spLocks noChangeArrowheads="1"/>
            </p:cNvSpPr>
            <p:nvPr/>
          </p:nvSpPr>
          <p:spPr bwMode="auto">
            <a:xfrm>
              <a:off x="1651" y="1736"/>
              <a:ext cx="30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bg1"/>
                  </a:solidFill>
                </a:rPr>
                <a:t>Y</a:t>
              </a:r>
              <a:r>
                <a:rPr lang="de-DE" altLang="de-DE" b="1">
                  <a:solidFill>
                    <a:schemeClr val="tx1"/>
                  </a:solidFill>
                </a:rPr>
                <a:t> /6</a:t>
              </a:r>
            </a:p>
          </p:txBody>
        </p:sp>
      </p:grpSp>
      <p:pic>
        <p:nvPicPr>
          <p:cNvPr id="12305" name="Picture 24" descr="VB 5 Querschnitt1 (Vb_5_neu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4" y="2725739"/>
            <a:ext cx="1793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6" name="Text Box 25"/>
          <p:cNvSpPr txBox="1">
            <a:spLocks noChangeArrowheads="1"/>
          </p:cNvSpPr>
          <p:nvPr/>
        </p:nvSpPr>
        <p:spPr bwMode="auto">
          <a:xfrm>
            <a:off x="3308350" y="2620964"/>
            <a:ext cx="171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2307" name="Picture 32" descr="VB B_17 Querschnitt1 (Vbb17neu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2630489"/>
            <a:ext cx="4683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8" name="Group 33"/>
          <p:cNvGrpSpPr>
            <a:grpSpLocks/>
          </p:cNvGrpSpPr>
          <p:nvPr/>
        </p:nvGrpSpPr>
        <p:grpSpPr bwMode="auto">
          <a:xfrm>
            <a:off x="5854700" y="2620964"/>
            <a:ext cx="647700" cy="307975"/>
            <a:chOff x="1656" y="1763"/>
            <a:chExt cx="408" cy="194"/>
          </a:xfrm>
        </p:grpSpPr>
        <p:sp>
          <p:nvSpPr>
            <p:cNvPr id="12325" name="Rectangle 34"/>
            <p:cNvSpPr>
              <a:spLocks noChangeArrowheads="1"/>
            </p:cNvSpPr>
            <p:nvPr/>
          </p:nvSpPr>
          <p:spPr bwMode="auto">
            <a:xfrm>
              <a:off x="1656" y="1768"/>
              <a:ext cx="181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de-DE" altLang="de-DE">
                <a:solidFill>
                  <a:schemeClr val="tx1"/>
                </a:solidFill>
              </a:endParaRPr>
            </a:p>
          </p:txBody>
        </p:sp>
        <p:sp>
          <p:nvSpPr>
            <p:cNvPr id="12326" name="Text Box 35"/>
            <p:cNvSpPr txBox="1">
              <a:spLocks noChangeArrowheads="1"/>
            </p:cNvSpPr>
            <p:nvPr/>
          </p:nvSpPr>
          <p:spPr bwMode="auto">
            <a:xfrm>
              <a:off x="1686" y="1763"/>
              <a:ext cx="3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bg1"/>
                  </a:solidFill>
                </a:rPr>
                <a:t>A</a:t>
              </a:r>
              <a:r>
                <a:rPr lang="de-DE" altLang="de-DE" b="1">
                  <a:solidFill>
                    <a:schemeClr val="tx1"/>
                  </a:solidFill>
                </a:rPr>
                <a:t> /13</a:t>
              </a:r>
            </a:p>
          </p:txBody>
        </p:sp>
      </p:grpSp>
      <p:pic>
        <p:nvPicPr>
          <p:cNvPr id="12309" name="Picture 37" descr="VB A_13 Querschnitt1 (Vba13neu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9" y="3476625"/>
            <a:ext cx="612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0" name="Group 38"/>
          <p:cNvGrpSpPr>
            <a:grpSpLocks/>
          </p:cNvGrpSpPr>
          <p:nvPr/>
        </p:nvGrpSpPr>
        <p:grpSpPr bwMode="auto">
          <a:xfrm>
            <a:off x="5837239" y="3525839"/>
            <a:ext cx="676275" cy="307975"/>
            <a:chOff x="1762" y="1794"/>
            <a:chExt cx="426" cy="194"/>
          </a:xfrm>
        </p:grpSpPr>
        <p:sp>
          <p:nvSpPr>
            <p:cNvPr id="12323" name="Rectangle 39"/>
            <p:cNvSpPr>
              <a:spLocks noChangeArrowheads="1"/>
            </p:cNvSpPr>
            <p:nvPr/>
          </p:nvSpPr>
          <p:spPr bwMode="auto">
            <a:xfrm>
              <a:off x="1762" y="1801"/>
              <a:ext cx="181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de-DE" altLang="de-DE">
                <a:solidFill>
                  <a:schemeClr val="tx1"/>
                </a:solidFill>
              </a:endParaRPr>
            </a:p>
          </p:txBody>
        </p:sp>
        <p:sp>
          <p:nvSpPr>
            <p:cNvPr id="12324" name="Text Box 40"/>
            <p:cNvSpPr txBox="1">
              <a:spLocks noChangeArrowheads="1"/>
            </p:cNvSpPr>
            <p:nvPr/>
          </p:nvSpPr>
          <p:spPr bwMode="auto">
            <a:xfrm>
              <a:off x="1793" y="1794"/>
              <a:ext cx="39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bg1"/>
                  </a:solidFill>
                </a:rPr>
                <a:t>B</a:t>
              </a:r>
              <a:r>
                <a:rPr lang="de-DE" altLang="de-DE" b="1">
                  <a:solidFill>
                    <a:schemeClr val="tx1"/>
                  </a:solidFill>
                </a:rPr>
                <a:t> /17</a:t>
              </a:r>
            </a:p>
          </p:txBody>
        </p:sp>
      </p:grpSp>
      <p:pic>
        <p:nvPicPr>
          <p:cNvPr id="12311" name="Picture 42" descr="VB C_22 Querschnitt1 (Vbc22neu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1" y="5264151"/>
            <a:ext cx="7921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2" name="Group 43"/>
          <p:cNvGrpSpPr>
            <a:grpSpLocks/>
          </p:cNvGrpSpPr>
          <p:nvPr/>
        </p:nvGrpSpPr>
        <p:grpSpPr bwMode="auto">
          <a:xfrm>
            <a:off x="5808663" y="5353051"/>
            <a:ext cx="685800" cy="307975"/>
            <a:chOff x="1483" y="1762"/>
            <a:chExt cx="432" cy="194"/>
          </a:xfrm>
        </p:grpSpPr>
        <p:sp>
          <p:nvSpPr>
            <p:cNvPr id="12321" name="Rectangle 44"/>
            <p:cNvSpPr>
              <a:spLocks noChangeArrowheads="1"/>
            </p:cNvSpPr>
            <p:nvPr/>
          </p:nvSpPr>
          <p:spPr bwMode="auto">
            <a:xfrm>
              <a:off x="1483" y="1769"/>
              <a:ext cx="181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de-DE" altLang="de-DE">
                <a:solidFill>
                  <a:schemeClr val="tx1"/>
                </a:solidFill>
              </a:endParaRPr>
            </a:p>
          </p:txBody>
        </p:sp>
        <p:sp>
          <p:nvSpPr>
            <p:cNvPr id="12322" name="Text Box 45"/>
            <p:cNvSpPr txBox="1">
              <a:spLocks noChangeArrowheads="1"/>
            </p:cNvSpPr>
            <p:nvPr/>
          </p:nvSpPr>
          <p:spPr bwMode="auto">
            <a:xfrm>
              <a:off x="1516" y="1762"/>
              <a:ext cx="39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bg1"/>
                  </a:solidFill>
                </a:rPr>
                <a:t>C</a:t>
              </a:r>
              <a:r>
                <a:rPr lang="de-DE" altLang="de-DE" b="1">
                  <a:solidFill>
                    <a:schemeClr val="tx1"/>
                  </a:solidFill>
                </a:rPr>
                <a:t> /22</a:t>
              </a:r>
            </a:p>
          </p:txBody>
        </p:sp>
      </p:grpSp>
      <p:pic>
        <p:nvPicPr>
          <p:cNvPr id="12313" name="Picture 47" descr="VB D_32 Querschnitt1 (Vbd32neu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3681414"/>
            <a:ext cx="11525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4" name="Group 48"/>
          <p:cNvGrpSpPr>
            <a:grpSpLocks/>
          </p:cNvGrpSpPr>
          <p:nvPr/>
        </p:nvGrpSpPr>
        <p:grpSpPr bwMode="auto">
          <a:xfrm>
            <a:off x="9220200" y="3890964"/>
            <a:ext cx="693738" cy="307975"/>
            <a:chOff x="1559" y="1766"/>
            <a:chExt cx="437" cy="194"/>
          </a:xfrm>
        </p:grpSpPr>
        <p:sp>
          <p:nvSpPr>
            <p:cNvPr id="12319" name="Rectangle 49"/>
            <p:cNvSpPr>
              <a:spLocks noChangeArrowheads="1"/>
            </p:cNvSpPr>
            <p:nvPr/>
          </p:nvSpPr>
          <p:spPr bwMode="auto">
            <a:xfrm>
              <a:off x="1559" y="1772"/>
              <a:ext cx="181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de-DE" altLang="de-DE">
                <a:solidFill>
                  <a:schemeClr val="tx1"/>
                </a:solidFill>
              </a:endParaRPr>
            </a:p>
          </p:txBody>
        </p:sp>
        <p:sp>
          <p:nvSpPr>
            <p:cNvPr id="12320" name="Text Box 50"/>
            <p:cNvSpPr txBox="1">
              <a:spLocks noChangeArrowheads="1"/>
            </p:cNvSpPr>
            <p:nvPr/>
          </p:nvSpPr>
          <p:spPr bwMode="auto">
            <a:xfrm>
              <a:off x="1592" y="1766"/>
              <a:ext cx="40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bg1"/>
                  </a:solidFill>
                </a:rPr>
                <a:t>D</a:t>
              </a:r>
              <a:r>
                <a:rPr lang="de-DE" altLang="de-DE" b="1">
                  <a:solidFill>
                    <a:schemeClr val="tx1"/>
                  </a:solidFill>
                </a:rPr>
                <a:t> /32</a:t>
              </a:r>
            </a:p>
          </p:txBody>
        </p:sp>
      </p:grpSp>
      <p:pic>
        <p:nvPicPr>
          <p:cNvPr id="12315" name="Picture 52" descr="VB E_40 Querschnitt1 (Vbe40neu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5059364"/>
            <a:ext cx="14398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6" name="Group 53"/>
          <p:cNvGrpSpPr>
            <a:grpSpLocks/>
          </p:cNvGrpSpPr>
          <p:nvPr/>
        </p:nvGrpSpPr>
        <p:grpSpPr bwMode="auto">
          <a:xfrm>
            <a:off x="9228139" y="5353051"/>
            <a:ext cx="720725" cy="307975"/>
            <a:chOff x="1642" y="1739"/>
            <a:chExt cx="521" cy="194"/>
          </a:xfrm>
        </p:grpSpPr>
        <p:sp>
          <p:nvSpPr>
            <p:cNvPr id="12317" name="Rectangle 54"/>
            <p:cNvSpPr>
              <a:spLocks noChangeArrowheads="1"/>
            </p:cNvSpPr>
            <p:nvPr/>
          </p:nvSpPr>
          <p:spPr bwMode="auto">
            <a:xfrm>
              <a:off x="1642" y="1746"/>
              <a:ext cx="182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de-DE" altLang="de-DE">
                <a:solidFill>
                  <a:schemeClr val="tx1"/>
                </a:solidFill>
              </a:endParaRPr>
            </a:p>
          </p:txBody>
        </p:sp>
        <p:sp>
          <p:nvSpPr>
            <p:cNvPr id="12318" name="Text Box 55"/>
            <p:cNvSpPr txBox="1">
              <a:spLocks noChangeArrowheads="1"/>
            </p:cNvSpPr>
            <p:nvPr/>
          </p:nvSpPr>
          <p:spPr bwMode="auto">
            <a:xfrm>
              <a:off x="1674" y="1739"/>
              <a:ext cx="48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bg1"/>
                  </a:solidFill>
                </a:rPr>
                <a:t>E</a:t>
              </a:r>
              <a:r>
                <a:rPr lang="de-DE" altLang="de-DE" b="1">
                  <a:solidFill>
                    <a:schemeClr val="tx1"/>
                  </a:solidFill>
                </a:rPr>
                <a:t> /40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03251" y="312515"/>
            <a:ext cx="8449733" cy="774539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tr-TR" cap="none" dirty="0">
                <a:ea typeface="+mj-ea"/>
              </a:rPr>
              <a:t> </a:t>
            </a:r>
            <a:r>
              <a:rPr lang="tr-TR" cap="none" dirty="0" smtClean="0">
                <a:solidFill>
                  <a:srgbClr val="FF0000"/>
                </a:solidFill>
                <a:ea typeface="+mj-ea"/>
              </a:rPr>
              <a:t>ELASTİK KAPLİNLER</a:t>
            </a:r>
            <a:endParaRPr lang="en-US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60420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24" y="1437551"/>
            <a:ext cx="2731626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15" y="1437551"/>
            <a:ext cx="2731626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107" y="1456601"/>
            <a:ext cx="2731626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24" y="4037444"/>
            <a:ext cx="2731626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3615" y="4056494"/>
            <a:ext cx="2731626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8107" y="4037444"/>
            <a:ext cx="2731626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96365" y="3618052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Hadeflex</a:t>
            </a:r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4710898" y="3582749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Habix</a:t>
            </a:r>
            <a:endParaRPr lang="tr-TR" dirty="0"/>
          </a:p>
        </p:txBody>
      </p:sp>
      <p:sp>
        <p:nvSpPr>
          <p:cNvPr id="18" name="TextBox 17"/>
          <p:cNvSpPr txBox="1"/>
          <p:nvPr/>
        </p:nvSpPr>
        <p:spPr>
          <a:xfrm>
            <a:off x="8345348" y="3572109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Flex</a:t>
            </a:r>
            <a:endParaRPr lang="tr-TR" dirty="0"/>
          </a:p>
        </p:txBody>
      </p:sp>
      <p:sp>
        <p:nvSpPr>
          <p:cNvPr id="19" name="TextBox 18"/>
          <p:cNvSpPr txBox="1"/>
          <p:nvPr/>
        </p:nvSpPr>
        <p:spPr>
          <a:xfrm>
            <a:off x="1182548" y="6097279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HRC</a:t>
            </a:r>
            <a:endParaRPr lang="tr-TR" dirty="0"/>
          </a:p>
        </p:txBody>
      </p:sp>
      <p:sp>
        <p:nvSpPr>
          <p:cNvPr id="20" name="TextBox 19"/>
          <p:cNvSpPr txBox="1"/>
          <p:nvPr/>
        </p:nvSpPr>
        <p:spPr>
          <a:xfrm>
            <a:off x="4590327" y="6097279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Pex</a:t>
            </a:r>
            <a:endParaRPr lang="tr-TR" dirty="0"/>
          </a:p>
        </p:txBody>
      </p:sp>
      <p:sp>
        <p:nvSpPr>
          <p:cNvPr id="21" name="TextBox 20"/>
          <p:cNvSpPr txBox="1"/>
          <p:nvPr/>
        </p:nvSpPr>
        <p:spPr>
          <a:xfrm>
            <a:off x="8345348" y="6136038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Orpex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826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626" y="277791"/>
            <a:ext cx="8449733" cy="76296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/>
              <a:t>O</a:t>
            </a:r>
            <a:r>
              <a:rPr lang="en-US" cap="none" dirty="0" err="1"/>
              <a:t>ptibelt</a:t>
            </a:r>
            <a:r>
              <a:rPr lang="tr-TR" cap="none" dirty="0"/>
              <a:t> </a:t>
            </a:r>
            <a:r>
              <a:rPr lang="tr-TR" cap="none" dirty="0">
                <a:solidFill>
                  <a:srgbClr val="FF0000"/>
                </a:solidFill>
                <a:ea typeface="+mj-ea"/>
              </a:rPr>
              <a:t>RİJİT KAPLİNLER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802" y="1400597"/>
            <a:ext cx="2731626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932" y="1419648"/>
            <a:ext cx="2731626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02" y="4014205"/>
            <a:ext cx="2731626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489" y="4009442"/>
            <a:ext cx="2731626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932" y="4004680"/>
            <a:ext cx="2731626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69043" y="3582749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Mini </a:t>
            </a:r>
            <a:r>
              <a:rPr lang="tr-TR" dirty="0" err="1" smtClean="0"/>
              <a:t>Kaplin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4676173" y="3582749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Kepli </a:t>
            </a:r>
            <a:r>
              <a:rPr lang="tr-TR" dirty="0" err="1" smtClean="0"/>
              <a:t>Kaplin</a:t>
            </a:r>
            <a:endParaRPr lang="tr-T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489" y="1400597"/>
            <a:ext cx="2731626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493729" y="3544144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Mil </a:t>
            </a:r>
            <a:r>
              <a:rPr lang="tr-TR" dirty="0" err="1" smtClean="0"/>
              <a:t>Kaplin</a:t>
            </a:r>
            <a:endParaRPr lang="tr-TR" dirty="0"/>
          </a:p>
        </p:txBody>
      </p:sp>
      <p:sp>
        <p:nvSpPr>
          <p:cNvPr id="18" name="TextBox 17"/>
          <p:cNvSpPr txBox="1"/>
          <p:nvPr/>
        </p:nvSpPr>
        <p:spPr>
          <a:xfrm>
            <a:off x="1169043" y="6088614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Dişli </a:t>
            </a:r>
            <a:r>
              <a:rPr lang="tr-TR" dirty="0" err="1" smtClean="0"/>
              <a:t>Kaplin</a:t>
            </a:r>
            <a:r>
              <a:rPr lang="tr-TR" dirty="0" smtClean="0"/>
              <a:t>-GC</a:t>
            </a:r>
            <a:endParaRPr lang="tr-TR" dirty="0"/>
          </a:p>
        </p:txBody>
      </p:sp>
      <p:sp>
        <p:nvSpPr>
          <p:cNvPr id="19" name="TextBox 18"/>
          <p:cNvSpPr txBox="1"/>
          <p:nvPr/>
        </p:nvSpPr>
        <p:spPr>
          <a:xfrm>
            <a:off x="4676173" y="6095629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Diskli Mil </a:t>
            </a:r>
            <a:r>
              <a:rPr lang="tr-TR" dirty="0" err="1" smtClean="0"/>
              <a:t>Kaplin</a:t>
            </a:r>
            <a:endParaRPr lang="tr-TR" dirty="0"/>
          </a:p>
        </p:txBody>
      </p:sp>
      <p:sp>
        <p:nvSpPr>
          <p:cNvPr id="20" name="TextBox 19"/>
          <p:cNvSpPr txBox="1"/>
          <p:nvPr/>
        </p:nvSpPr>
        <p:spPr>
          <a:xfrm>
            <a:off x="8493729" y="6088614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Ferroflex</a:t>
            </a:r>
            <a:r>
              <a:rPr lang="tr-TR" dirty="0" smtClean="0"/>
              <a:t>-N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76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TEKNİK cihazlar</a:t>
            </a:r>
            <a:endParaRPr lang="en-US" dirty="0">
              <a:ea typeface="+mj-ea"/>
            </a:endParaRPr>
          </a:p>
        </p:txBody>
      </p:sp>
      <p:sp>
        <p:nvSpPr>
          <p:cNvPr id="61443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</a:t>
            </a:r>
            <a:endParaRPr lang="en-US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1445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en-US" dirty="0" smtClean="0">
                <a:solidFill>
                  <a:schemeClr val="accent5"/>
                </a:solidFill>
                <a:ea typeface="+mj-ea"/>
              </a:rPr>
              <a:t> laser </a:t>
            </a:r>
            <a:r>
              <a:rPr lang="en-US" dirty="0" err="1" smtClean="0">
                <a:solidFill>
                  <a:schemeClr val="accent5"/>
                </a:solidFill>
                <a:ea typeface="+mj-ea"/>
              </a:rPr>
              <a:t>po</a:t>
            </a:r>
            <a:r>
              <a:rPr lang="tr-TR" dirty="0" smtClean="0">
                <a:solidFill>
                  <a:schemeClr val="accent5"/>
                </a:solidFill>
                <a:ea typeface="+mj-ea"/>
              </a:rPr>
              <a:t>I</a:t>
            </a:r>
            <a:r>
              <a:rPr lang="en-US" dirty="0" err="1" smtClean="0">
                <a:solidFill>
                  <a:schemeClr val="accent5"/>
                </a:solidFill>
                <a:ea typeface="+mj-ea"/>
              </a:rPr>
              <a:t>nter</a:t>
            </a:r>
            <a:r>
              <a:rPr lang="tr-TR" dirty="0" smtClean="0">
                <a:solidFill>
                  <a:schemeClr val="accent5"/>
                </a:solidFill>
                <a:ea typeface="+mj-ea"/>
              </a:rPr>
              <a:t> </a:t>
            </a:r>
            <a:endParaRPr lang="en-US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62467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5" y="1686920"/>
            <a:ext cx="5471680" cy="1876425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Kasnakların hizalandırılmasını kolaylaştırır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Kasnaklar yan taraflarından ya da önden ayarlanır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Paralel ve açısal sapma tayini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Yüksek işlevsel güven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2468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2470" name="Textplatzhalter 4"/>
          <p:cNvSpPr txBox="1">
            <a:spLocks/>
          </p:cNvSpPr>
          <p:nvPr/>
        </p:nvSpPr>
        <p:spPr bwMode="auto">
          <a:xfrm>
            <a:off x="1981201" y="5102225"/>
            <a:ext cx="33813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endParaRPr lang="de-DE" altLang="de-DE" b="1">
              <a:latin typeface="Futura Com Heavy"/>
            </a:endParaRPr>
          </a:p>
        </p:txBody>
      </p:sp>
      <p:sp>
        <p:nvSpPr>
          <p:cNvPr id="62471" name="Textplatzhalter 4"/>
          <p:cNvSpPr txBox="1">
            <a:spLocks/>
          </p:cNvSpPr>
          <p:nvPr/>
        </p:nvSpPr>
        <p:spPr bwMode="auto">
          <a:xfrm>
            <a:off x="5362575" y="3576046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361950" indent="-180975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tr-TR" altLang="de-DE" sz="1400" dirty="0">
                <a:cs typeface="Arial" pitchFamily="34" charset="0"/>
              </a:rPr>
              <a:t>Teknik veri</a:t>
            </a:r>
            <a:endParaRPr lang="en-US" altLang="de-DE" sz="1400" dirty="0">
              <a:cs typeface="Arial" pitchFamily="34" charset="0"/>
            </a:endParaRPr>
          </a:p>
          <a:p>
            <a:pPr lvl="2" eaLnBrk="1" hangingPunct="1"/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La</a:t>
            </a:r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z</a:t>
            </a:r>
            <a:r>
              <a:rPr lang="en-US" altLang="de-DE" sz="1400" dirty="0" err="1" smtClean="0">
                <a:ea typeface="ＭＳ Ｐゴシック" pitchFamily="34" charset="-128"/>
                <a:cs typeface="Arial" pitchFamily="34" charset="0"/>
              </a:rPr>
              <a:t>er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de-DE" altLang="de-DE" sz="1400" dirty="0">
                <a:ea typeface="ＭＳ Ｐゴシック" pitchFamily="34" charset="-128"/>
                <a:cs typeface="Arial" pitchFamily="34" charset="0"/>
              </a:rPr>
              <a:t>class II M EN 60825-1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Çıkış gücü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&lt; 5 </a:t>
            </a:r>
            <a:r>
              <a:rPr lang="en-US" altLang="de-DE" sz="1400" dirty="0" err="1">
                <a:ea typeface="ＭＳ Ｐゴシック" pitchFamily="34" charset="-128"/>
                <a:cs typeface="Arial" pitchFamily="34" charset="0"/>
              </a:rPr>
              <a:t>mW</a:t>
            </a:r>
            <a:endParaRPr lang="en-US" altLang="de-DE" sz="1400" dirty="0">
              <a:ea typeface="ＭＳ Ｐゴシック" pitchFamily="34" charset="-128"/>
              <a:cs typeface="Arial" pitchFamily="34" charset="0"/>
            </a:endParaRPr>
          </a:p>
          <a:p>
            <a:pPr lvl="2" eaLnBrk="1" hangingPunct="1"/>
            <a:r>
              <a:rPr lang="tr-TR" altLang="de-DE" sz="1400" dirty="0" smtClean="0">
                <a:ea typeface="ＭＳ Ｐゴシック" pitchFamily="34" charset="-128"/>
                <a:cs typeface="Arial" pitchFamily="34" charset="0"/>
              </a:rPr>
              <a:t>Dalga boyu</a:t>
            </a:r>
            <a:r>
              <a:rPr lang="en-US" altLang="de-DE" sz="1400" dirty="0" smtClean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en-US" altLang="de-DE" sz="1400" dirty="0">
                <a:ea typeface="ＭＳ Ｐゴシック" pitchFamily="34" charset="-128"/>
                <a:cs typeface="Arial" pitchFamily="34" charset="0"/>
              </a:rPr>
              <a:t>635 nm</a:t>
            </a:r>
          </a:p>
        </p:txBody>
      </p:sp>
      <p:pic>
        <p:nvPicPr>
          <p:cNvPr id="62472" name="Picture 9" descr="C:\Users\MUrgelles\Desktop\Bilder ppt Mediathek\LASER POINTER 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" y="1686920"/>
            <a:ext cx="3478214" cy="302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en-US" dirty="0" smtClean="0">
                <a:solidFill>
                  <a:schemeClr val="accent5"/>
                </a:solidFill>
                <a:ea typeface="+mj-ea"/>
              </a:rPr>
              <a:t> TT </a:t>
            </a:r>
            <a:endParaRPr lang="en-US" dirty="0">
              <a:solidFill>
                <a:schemeClr val="accent5"/>
              </a:solidFill>
              <a:ea typeface="+mj-ea"/>
            </a:endParaRPr>
          </a:p>
        </p:txBody>
      </p:sp>
      <p:sp>
        <p:nvSpPr>
          <p:cNvPr id="66563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5542" name="Textplatzhalter 4"/>
          <p:cNvSpPr txBox="1">
            <a:spLocks/>
          </p:cNvSpPr>
          <p:nvPr/>
        </p:nvSpPr>
        <p:spPr bwMode="auto">
          <a:xfrm>
            <a:off x="5466027" y="4691816"/>
            <a:ext cx="413861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2968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defRPr/>
            </a:pPr>
            <a:r>
              <a:rPr lang="tr-TR" altLang="de-DE" sz="1400" dirty="0">
                <a:cs typeface="Arial" panose="020B0604020202020204" pitchFamily="34" charset="0"/>
              </a:rPr>
              <a:t>Teknik veri</a:t>
            </a:r>
            <a:endParaRPr lang="en-US" altLang="de-DE" sz="1400" dirty="0">
              <a:cs typeface="Arial" panose="020B0604020202020204" pitchFamily="34" charset="0"/>
            </a:endParaRPr>
          </a:p>
          <a:p>
            <a:pPr marL="361950" lvl="2" indent="-180975" eaLnBrk="1" hangingPunct="1">
              <a:tabLst>
                <a:tab pos="0" algn="l"/>
                <a:tab pos="542925" algn="l"/>
              </a:tabLst>
              <a:defRPr/>
            </a:pPr>
            <a:r>
              <a:rPr lang="tr-TR" altLang="de-DE" sz="1400" dirty="0">
                <a:ea typeface="ＭＳ Ｐゴシック" pitchFamily="34" charset="-128"/>
                <a:cs typeface="Arial" panose="020B0604020202020204" pitchFamily="34" charset="0"/>
              </a:rPr>
              <a:t>Ölçüm aralığı </a:t>
            </a:r>
            <a:r>
              <a:rPr lang="en-US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:</a:t>
            </a:r>
            <a:r>
              <a:rPr lang="tr-TR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 AC: </a:t>
            </a:r>
            <a:r>
              <a:rPr lang="tr-TR" altLang="de-DE" sz="1400" dirty="0">
                <a:ea typeface="ＭＳ Ｐゴシック" pitchFamily="34" charset="-128"/>
                <a:cs typeface="Arial" panose="020B0604020202020204" pitchFamily="34" charset="0"/>
              </a:rPr>
              <a:t>1</a:t>
            </a:r>
            <a:r>
              <a:rPr lang="en-US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tr-TR" altLang="de-DE" sz="1400" dirty="0">
                <a:ea typeface="ＭＳ Ｐゴシック" pitchFamily="34" charset="-128"/>
                <a:cs typeface="Arial" panose="020B0604020202020204" pitchFamily="34" charset="0"/>
              </a:rPr>
              <a:t>-</a:t>
            </a:r>
            <a:r>
              <a:rPr lang="en-US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tr-TR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16</a:t>
            </a:r>
            <a:r>
              <a:rPr lang="en-US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 Hz</a:t>
            </a:r>
            <a:endParaRPr lang="tr-TR" altLang="de-DE" sz="1400" dirty="0" smtClean="0">
              <a:ea typeface="ＭＳ Ｐゴシック" pitchFamily="34" charset="-128"/>
              <a:cs typeface="Arial" panose="020B0604020202020204" pitchFamily="34" charset="0"/>
            </a:endParaRPr>
          </a:p>
          <a:p>
            <a:pPr marL="180975" lvl="2" eaLnBrk="1" hangingPunct="1">
              <a:buNone/>
              <a:tabLst>
                <a:tab pos="0" algn="l"/>
                <a:tab pos="542925" algn="l"/>
              </a:tabLst>
              <a:defRPr/>
            </a:pPr>
            <a:r>
              <a:rPr lang="tr-TR" altLang="de-DE" sz="1400" dirty="0"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tr-TR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                           EC: 6 – 600 Hz</a:t>
            </a:r>
            <a:endParaRPr lang="en-US" altLang="de-DE" sz="1400" dirty="0">
              <a:ea typeface="ＭＳ Ｐゴシック" pitchFamily="34" charset="-128"/>
              <a:cs typeface="Arial" panose="020B0604020202020204" pitchFamily="34" charset="0"/>
            </a:endParaRPr>
          </a:p>
          <a:p>
            <a:pPr marL="361950" lvl="2" indent="-180975" eaLnBrk="1" hangingPunct="1">
              <a:tabLst>
                <a:tab pos="0" algn="l"/>
                <a:tab pos="542925" algn="l"/>
              </a:tabLst>
              <a:defRPr/>
            </a:pPr>
            <a:r>
              <a:rPr lang="en-US" altLang="de-DE" sz="1400" dirty="0" err="1" smtClean="0">
                <a:ea typeface="ＭＳ Ｐゴシック" pitchFamily="34" charset="-128"/>
                <a:cs typeface="Arial" panose="020B0604020202020204" pitchFamily="34" charset="0"/>
              </a:rPr>
              <a:t>Opti</a:t>
            </a:r>
            <a:r>
              <a:rPr lang="tr-TR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k</a:t>
            </a:r>
            <a:r>
              <a:rPr lang="en-US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de-DE" sz="1400" dirty="0" err="1" smtClean="0">
                <a:ea typeface="ＭＳ Ｐゴシック" pitchFamily="34" charset="-128"/>
                <a:cs typeface="Arial" panose="020B0604020202020204" pitchFamily="34" charset="0"/>
              </a:rPr>
              <a:t>sens</a:t>
            </a:r>
            <a:r>
              <a:rPr lang="tr-TR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o</a:t>
            </a:r>
            <a:r>
              <a:rPr lang="en-US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r</a:t>
            </a:r>
            <a:endParaRPr lang="tr-TR" altLang="de-DE" sz="1400" dirty="0">
              <a:ea typeface="ＭＳ Ｐゴシック" pitchFamily="34" charset="-128"/>
              <a:cs typeface="Arial" panose="020B0604020202020204" pitchFamily="34" charset="0"/>
            </a:endParaRPr>
          </a:p>
          <a:p>
            <a:pPr marL="361950" lvl="2" indent="-180975" eaLnBrk="1" hangingPunct="1">
              <a:tabLst>
                <a:tab pos="0" algn="l"/>
                <a:tab pos="542925" algn="l"/>
              </a:tabLst>
              <a:defRPr/>
            </a:pPr>
            <a:r>
              <a:rPr lang="en-US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45</a:t>
            </a:r>
            <a:r>
              <a:rPr lang="tr-TR" altLang="de-DE" sz="1400" dirty="0" smtClean="0">
                <a:ea typeface="ＭＳ Ｐゴシック" pitchFamily="34" charset="-128"/>
                <a:cs typeface="Arial" panose="020B0604020202020204" pitchFamily="34" charset="0"/>
              </a:rPr>
              <a:t>x58 mm ekran</a:t>
            </a:r>
            <a:endParaRPr lang="en-US" altLang="de-DE" sz="1400" dirty="0">
              <a:ea typeface="ＭＳ Ｐゴシック" pitchFamily="34" charset="-128"/>
              <a:cs typeface="Arial" panose="020B0604020202020204" pitchFamily="34" charset="0"/>
            </a:endParaRPr>
          </a:p>
          <a:p>
            <a:pPr marL="361950" lvl="2" indent="-180975" eaLnBrk="1" hangingPunct="1">
              <a:tabLst>
                <a:tab pos="0" algn="l"/>
                <a:tab pos="542925" algn="l"/>
              </a:tabLst>
              <a:defRPr/>
            </a:pPr>
            <a:r>
              <a:rPr lang="tr-TR" altLang="de-DE" sz="1400" dirty="0">
                <a:ea typeface="ＭＳ Ｐゴシック" pitchFamily="34" charset="-128"/>
                <a:cs typeface="Arial" panose="020B0604020202020204" pitchFamily="34" charset="0"/>
              </a:rPr>
              <a:t>Fabrika tarafından kalibre edilmiştir</a:t>
            </a:r>
            <a:endParaRPr lang="en-US" altLang="de-DE" sz="1400" dirty="0">
              <a:ea typeface="ＭＳ Ｐゴシック" pitchFamily="34" charset="-128"/>
              <a:cs typeface="Arial" panose="020B0604020202020204" pitchFamily="34" charset="0"/>
            </a:endParaRPr>
          </a:p>
          <a:p>
            <a:pPr lvl="2">
              <a:spcBef>
                <a:spcPct val="0"/>
              </a:spcBef>
              <a:defRPr/>
            </a:pPr>
            <a:endParaRPr lang="de-DE" altLang="de-DE" sz="1400" dirty="0" smtClean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6566" name="Textplatzhalter 4"/>
          <p:cNvSpPr txBox="1">
            <a:spLocks/>
          </p:cNvSpPr>
          <p:nvPr/>
        </p:nvSpPr>
        <p:spPr bwMode="auto">
          <a:xfrm>
            <a:off x="1309689" y="4710994"/>
            <a:ext cx="33813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r>
              <a:rPr lang="en-US" altLang="de-DE" b="1" dirty="0">
                <a:cs typeface="Arial" pitchFamily="34" charset="0"/>
              </a:rPr>
              <a:t>F</a:t>
            </a:r>
            <a:r>
              <a:rPr lang="en-US" altLang="de-DE" b="1" baseline="-25000" dirty="0">
                <a:cs typeface="Arial" pitchFamily="34" charset="0"/>
              </a:rPr>
              <a:t>T</a:t>
            </a:r>
            <a:r>
              <a:rPr lang="en-US" altLang="de-DE" b="1" dirty="0">
                <a:cs typeface="Arial" pitchFamily="34" charset="0"/>
              </a:rPr>
              <a:t> = 4 · </a:t>
            </a:r>
            <a:r>
              <a:rPr lang="en-US" altLang="de-DE" b="1" dirty="0" err="1">
                <a:cs typeface="Arial" pitchFamily="34" charset="0"/>
              </a:rPr>
              <a:t>m</a:t>
            </a:r>
            <a:r>
              <a:rPr lang="en-US" altLang="de-DE" b="1" baseline="-25000" dirty="0" err="1">
                <a:cs typeface="Arial" pitchFamily="34" charset="0"/>
              </a:rPr>
              <a:t>k</a:t>
            </a:r>
            <a:r>
              <a:rPr lang="en-US" altLang="de-DE" b="1" dirty="0">
                <a:cs typeface="Arial" pitchFamily="34" charset="0"/>
              </a:rPr>
              <a:t> · L² · f² / 10</a:t>
            </a:r>
            <a:r>
              <a:rPr lang="en-US" altLang="de-DE" b="1" baseline="30000" dirty="0">
                <a:cs typeface="Arial" pitchFamily="34" charset="0"/>
              </a:rPr>
              <a:t>6</a:t>
            </a:r>
          </a:p>
          <a:p>
            <a:pPr eaLnBrk="1" hangingPunct="1">
              <a:spcBef>
                <a:spcPts val="300"/>
              </a:spcBef>
            </a:pPr>
            <a:r>
              <a:rPr lang="en-US" altLang="de-DE" sz="1600" dirty="0">
                <a:cs typeface="Arial" pitchFamily="34" charset="0"/>
              </a:rPr>
              <a:t>F</a:t>
            </a:r>
            <a:r>
              <a:rPr lang="en-US" altLang="de-DE" sz="1600" baseline="-25000" dirty="0">
                <a:cs typeface="Arial" pitchFamily="34" charset="0"/>
              </a:rPr>
              <a:t>T</a:t>
            </a:r>
            <a:r>
              <a:rPr lang="en-US" altLang="de-DE" sz="1600" dirty="0">
                <a:cs typeface="Arial" pitchFamily="34" charset="0"/>
              </a:rPr>
              <a:t>	[N] 		</a:t>
            </a:r>
            <a:r>
              <a:rPr lang="tr-TR" altLang="de-DE" sz="1600" dirty="0">
                <a:cs typeface="Arial" pitchFamily="34" charset="0"/>
              </a:rPr>
              <a:t>Statik germe kuvvetti</a:t>
            </a:r>
            <a:endParaRPr lang="en-US" altLang="de-DE" sz="16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de-DE" sz="1600" dirty="0" err="1">
                <a:cs typeface="Arial" pitchFamily="34" charset="0"/>
              </a:rPr>
              <a:t>m</a:t>
            </a:r>
            <a:r>
              <a:rPr lang="en-US" altLang="de-DE" sz="1600" baseline="-25000" dirty="0" err="1">
                <a:cs typeface="Arial" pitchFamily="34" charset="0"/>
              </a:rPr>
              <a:t>k</a:t>
            </a:r>
            <a:r>
              <a:rPr lang="en-US" altLang="de-DE" sz="1600" dirty="0">
                <a:cs typeface="Arial" pitchFamily="34" charset="0"/>
              </a:rPr>
              <a:t>	[g/mm]	</a:t>
            </a:r>
            <a:r>
              <a:rPr lang="tr-TR" altLang="de-DE" sz="1600" dirty="0">
                <a:cs typeface="Arial" pitchFamily="34" charset="0"/>
              </a:rPr>
              <a:t>Kayışın mm ağırlığı</a:t>
            </a:r>
            <a:endParaRPr lang="en-US" altLang="de-DE" sz="16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de-DE" sz="1600" dirty="0">
                <a:cs typeface="Arial" pitchFamily="34" charset="0"/>
              </a:rPr>
              <a:t>L	[mm] 	</a:t>
            </a:r>
            <a:r>
              <a:rPr lang="tr-TR" altLang="de-DE" sz="1600" dirty="0">
                <a:cs typeface="Arial" pitchFamily="34" charset="0"/>
              </a:rPr>
              <a:t>Germe uzunluğu</a:t>
            </a:r>
            <a:endParaRPr lang="en-US" altLang="de-DE" sz="16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de-DE" sz="1600" dirty="0">
                <a:cs typeface="Arial" pitchFamily="34" charset="0"/>
              </a:rPr>
              <a:t>f 	[1/s] 		</a:t>
            </a:r>
            <a:r>
              <a:rPr lang="tr-TR" altLang="de-DE" sz="1600" dirty="0">
                <a:cs typeface="Arial" pitchFamily="34" charset="0"/>
              </a:rPr>
              <a:t>Germe frekansı</a:t>
            </a:r>
            <a:endParaRPr lang="en-US" altLang="de-DE" sz="1600" dirty="0"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14927" y="1400905"/>
            <a:ext cx="6003925" cy="256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tr-TR" sz="2000" dirty="0">
                <a:cs typeface="+mn-cs"/>
              </a:rPr>
              <a:t>Optik sensörlü  frekansmetre</a:t>
            </a:r>
            <a:endParaRPr lang="en-US" sz="2000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/>
              <a:t>Frekans ölçümü vasıtasıyla </a:t>
            </a:r>
            <a:r>
              <a:rPr lang="tr-TR" dirty="0" smtClean="0"/>
              <a:t>gerginliğin </a:t>
            </a:r>
            <a:r>
              <a:rPr lang="tr-TR" dirty="0"/>
              <a:t>kontrolü </a:t>
            </a:r>
            <a:endParaRPr lang="en-US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/>
              <a:t>V-kayışları</a:t>
            </a:r>
            <a:r>
              <a:rPr lang="en-US" dirty="0"/>
              <a:t>, </a:t>
            </a:r>
            <a:r>
              <a:rPr lang="tr-TR" dirty="0"/>
              <a:t>kanallı kayışlar ve zaman kayışları için</a:t>
            </a:r>
            <a:endParaRPr lang="en-US" dirty="0"/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 smtClean="0">
                <a:cs typeface="+mn-cs"/>
              </a:rPr>
              <a:t>Arka plandaki gürültüden etkilenmez</a:t>
            </a:r>
            <a:endParaRPr lang="en-US" dirty="0">
              <a:cs typeface="+mn-cs"/>
            </a:endParaRPr>
          </a:p>
          <a:p>
            <a:pPr marL="609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ü"/>
              <a:defRPr/>
            </a:pPr>
            <a:r>
              <a:rPr lang="tr-TR" dirty="0"/>
              <a:t>Basit metot</a:t>
            </a:r>
            <a:r>
              <a:rPr lang="en-US" dirty="0"/>
              <a:t>:</a:t>
            </a:r>
          </a:p>
          <a:p>
            <a:pPr marL="895350" indent="-173038">
              <a:lnSpc>
                <a:spcPct val="80000"/>
              </a:lnSpc>
              <a:spcBef>
                <a:spcPts val="384"/>
              </a:spcBef>
              <a:buFont typeface="Symbol" panose="05050102010706020507" pitchFamily="18" charset="2"/>
              <a:buChar char="-"/>
              <a:defRPr/>
            </a:pPr>
            <a:r>
              <a:rPr lang="tr-TR" dirty="0"/>
              <a:t>Cihazı açın</a:t>
            </a:r>
            <a:endParaRPr lang="en-US" dirty="0"/>
          </a:p>
          <a:p>
            <a:pPr marL="895350" indent="-173038">
              <a:lnSpc>
                <a:spcPct val="80000"/>
              </a:lnSpc>
              <a:spcBef>
                <a:spcPts val="384"/>
              </a:spcBef>
              <a:buFont typeface="Symbol" panose="05050102010706020507" pitchFamily="18" charset="2"/>
              <a:buChar char="-"/>
              <a:defRPr/>
            </a:pPr>
            <a:r>
              <a:rPr lang="tr-TR" dirty="0"/>
              <a:t>Kayışa vurun ve titreşimi </a:t>
            </a:r>
            <a:r>
              <a:rPr lang="tr-TR" dirty="0" smtClean="0"/>
              <a:t>ölçün</a:t>
            </a:r>
          </a:p>
          <a:p>
            <a:pPr marL="895350" indent="-173038">
              <a:lnSpc>
                <a:spcPct val="80000"/>
              </a:lnSpc>
              <a:spcBef>
                <a:spcPts val="384"/>
              </a:spcBef>
              <a:buFont typeface="Symbol" panose="05050102010706020507" pitchFamily="18" charset="2"/>
              <a:buChar char="-"/>
              <a:defRPr/>
            </a:pP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1439005"/>
            <a:ext cx="3257550" cy="272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 err="1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en-US" cap="none" dirty="0" smtClean="0">
                <a:ea typeface="+mj-ea"/>
              </a:rPr>
              <a:t> </a:t>
            </a:r>
            <a:r>
              <a:rPr lang="tr-TR" cap="none" dirty="0" smtClean="0">
                <a:ea typeface="+mj-ea"/>
              </a:rPr>
              <a:t>KAYIŞ VE</a:t>
            </a:r>
            <a:r>
              <a:rPr lang="en-US" cap="none" dirty="0" smtClean="0">
                <a:ea typeface="+mj-ea"/>
              </a:rPr>
              <a:t> </a:t>
            </a:r>
            <a:r>
              <a:rPr lang="tr-TR" cap="none" dirty="0" smtClean="0">
                <a:ea typeface="+mj-ea"/>
              </a:rPr>
              <a:t>KASNAK MASTARLARI</a:t>
            </a:r>
            <a:endParaRPr lang="en-US" cap="none" dirty="0">
              <a:ea typeface="+mj-ea"/>
            </a:endParaRPr>
          </a:p>
        </p:txBody>
      </p:sp>
      <p:sp>
        <p:nvSpPr>
          <p:cNvPr id="68611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4" y="1882775"/>
            <a:ext cx="6092825" cy="2503488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Belirlemede oldukça yardımcıdır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Kanallı kayış kesitleri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en-US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V-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kayışı kesitleri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Kasnak kanalları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8612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8614" name="Textplatzhalter 4"/>
          <p:cNvSpPr txBox="1">
            <a:spLocks/>
          </p:cNvSpPr>
          <p:nvPr/>
        </p:nvSpPr>
        <p:spPr bwMode="auto">
          <a:xfrm>
            <a:off x="1981201" y="5102225"/>
            <a:ext cx="33813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endParaRPr lang="de-DE" altLang="de-DE" b="1">
              <a:latin typeface="Futura Com Heavy"/>
            </a:endParaRPr>
          </a:p>
        </p:txBody>
      </p:sp>
      <p:sp>
        <p:nvSpPr>
          <p:cNvPr id="68615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2968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endParaRPr lang="de-DE" altLang="de-DE">
              <a:latin typeface="Futura Com Heavy"/>
            </a:endParaRPr>
          </a:p>
        </p:txBody>
      </p:sp>
      <p:pic>
        <p:nvPicPr>
          <p:cNvPr id="68616" name="Picture 9" descr="C:\Users\MUrgelles\Desktop\Bilder ppt Mediathek\TE_HM_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9" y="1835149"/>
            <a:ext cx="3137201" cy="272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>
                <a:ea typeface="+mj-ea"/>
              </a:rPr>
              <a:t>O</a:t>
            </a:r>
            <a:r>
              <a:rPr lang="en-US" cap="none" dirty="0" err="1" smtClean="0">
                <a:ea typeface="+mj-ea"/>
              </a:rPr>
              <a:t>ptibelt</a:t>
            </a:r>
            <a:r>
              <a:rPr lang="en-US" cap="none" dirty="0" smtClean="0">
                <a:ea typeface="+mj-ea"/>
              </a:rPr>
              <a:t> CAP 6 DRIVE CALCULATION</a:t>
            </a:r>
            <a:endParaRPr lang="en-US" cap="none" dirty="0">
              <a:ea typeface="+mj-ea"/>
            </a:endParaRPr>
          </a:p>
        </p:txBody>
      </p:sp>
      <p:sp>
        <p:nvSpPr>
          <p:cNvPr id="69635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5362574" y="1882775"/>
            <a:ext cx="5756277" cy="2679700"/>
          </a:xfrm>
        </p:spPr>
        <p:txBody>
          <a:bodyPr/>
          <a:lstStyle/>
          <a:p>
            <a:pPr marL="0" indent="0">
              <a:defRPr/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Kauçuk ve poliüretan zaman kayışları için çabuk </a:t>
            </a:r>
            <a:r>
              <a:rPr lang="tr-TR" altLang="de-DE" dirty="0">
                <a:latin typeface="Arial" pitchFamily="34" charset="0"/>
                <a:ea typeface="ＭＳ Ｐゴシック" pitchFamily="34" charset="-128"/>
              </a:rPr>
              <a:t>ve açık</a:t>
            </a:r>
            <a:r>
              <a:rPr lang="en-US" altLang="de-DE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güç aktarımı hesaplaması</a:t>
            </a: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0" indent="0">
              <a:defRPr/>
            </a:pPr>
            <a:endParaRPr lang="en-US" altLang="de-DE" dirty="0">
              <a:latin typeface="Arial" pitchFamily="34" charset="0"/>
              <a:ea typeface="ＭＳ Ｐゴシック" pitchFamily="34" charset="-128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Çoklu kasnaklar için</a:t>
            </a: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O</a:t>
            </a:r>
            <a:r>
              <a:rPr lang="en-US" altLang="de-DE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ptimal</a:t>
            </a:r>
            <a:r>
              <a:rPr lang="en-US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tr-TR" altLang="de-DE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kayış gerilimini 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hesaplar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Rapor sonucunu </a:t>
            </a:r>
            <a:r>
              <a:rPr lang="tr-TR" altLang="de-DE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pdf</a:t>
            </a: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olarak alabilme</a:t>
            </a:r>
          </a:p>
          <a:p>
            <a:pPr marL="609750" lvl="1" indent="-285750"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Optimum ürünün tespiti</a:t>
            </a:r>
          </a:p>
          <a:p>
            <a:pPr marL="324000" lvl="1">
              <a:defRPr/>
            </a:pPr>
            <a:endParaRPr lang="en-US" altLang="de-DE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0660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0662" name="Textplatzhalter 4"/>
          <p:cNvSpPr txBox="1">
            <a:spLocks/>
          </p:cNvSpPr>
          <p:nvPr/>
        </p:nvSpPr>
        <p:spPr bwMode="auto">
          <a:xfrm>
            <a:off x="1981201" y="5102225"/>
            <a:ext cx="33813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/>
            <a:endParaRPr lang="de-DE" altLang="de-DE" b="1">
              <a:latin typeface="Futura Com Heavy"/>
            </a:endParaRPr>
          </a:p>
        </p:txBody>
      </p:sp>
      <p:sp>
        <p:nvSpPr>
          <p:cNvPr id="70663" name="Textplatzhalter 4"/>
          <p:cNvSpPr txBox="1">
            <a:spLocks/>
          </p:cNvSpPr>
          <p:nvPr/>
        </p:nvSpPr>
        <p:spPr bwMode="auto">
          <a:xfrm>
            <a:off x="5362575" y="4562475"/>
            <a:ext cx="49101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2968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endParaRPr lang="de-DE" altLang="de-DE">
              <a:latin typeface="Futura Com Heavy"/>
            </a:endParaRPr>
          </a:p>
        </p:txBody>
      </p:sp>
      <p:pic>
        <p:nvPicPr>
          <p:cNvPr id="70664" name="Picture 9" descr="C:\Users\MUrgelles\Desktop\Bilder ppt Mediathek\Laptop_C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8202" r="6619" b="16792"/>
          <a:stretch>
            <a:fillRect/>
          </a:stretch>
        </p:blipFill>
        <p:spPr bwMode="auto">
          <a:xfrm>
            <a:off x="1453091" y="1882775"/>
            <a:ext cx="33813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kISACA Optibelt</a:t>
            </a:r>
            <a:endParaRPr lang="en-US" dirty="0">
              <a:ea typeface="+mj-ea"/>
            </a:endParaRPr>
          </a:p>
        </p:txBody>
      </p:sp>
      <p:sp>
        <p:nvSpPr>
          <p:cNvPr id="8195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endParaRPr lang="en-US" alt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197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4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OptIbelt tarİHİ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051" y="1422401"/>
            <a:ext cx="10293352" cy="47625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9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Dünya’da Optİbelt</a:t>
            </a: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pic>
        <p:nvPicPr>
          <p:cNvPr id="7" name="Bil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9" y="1470581"/>
            <a:ext cx="9914335" cy="44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/>
              <a:t>SARGILI KAYIŞLAR</a:t>
            </a:r>
            <a:r>
              <a:rPr lang="en-US" dirty="0" smtClean="0"/>
              <a:t>: </a:t>
            </a:r>
            <a:r>
              <a:rPr lang="tr-TR" altLang="de-DE" dirty="0" smtClean="0">
                <a:ea typeface="MS PGothic" pitchFamily="34" charset="-128"/>
              </a:rPr>
              <a:t>DAR KESİTLİ</a:t>
            </a:r>
            <a:endParaRPr lang="de-DE" dirty="0">
              <a:ea typeface="+mj-ea"/>
            </a:endParaRPr>
          </a:p>
        </p:txBody>
      </p:sp>
      <p:sp>
        <p:nvSpPr>
          <p:cNvPr id="13315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76" y="4665664"/>
            <a:ext cx="708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SPC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4403725" y="3084514"/>
            <a:ext cx="693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SPA</a:t>
            </a:r>
          </a:p>
        </p:txBody>
      </p:sp>
      <p:pic>
        <p:nvPicPr>
          <p:cNvPr id="13319" name="Picture 10" descr="SK SPZ Querschnitt1 (Skspzneu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2470150"/>
            <a:ext cx="3603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SK SPA Querschnitt1 (Skspane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3089275"/>
            <a:ext cx="46831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 descr="SK SPB Querschnitt1 (Skspbneu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3776663"/>
            <a:ext cx="6127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3" descr="SK SPC Querschnitt1 (Skspcneu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4529139"/>
            <a:ext cx="7921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7"/>
          <p:cNvSpPr txBox="1">
            <a:spLocks noChangeArrowheads="1"/>
          </p:cNvSpPr>
          <p:nvPr/>
        </p:nvSpPr>
        <p:spPr bwMode="auto">
          <a:xfrm>
            <a:off x="8334376" y="5402264"/>
            <a:ext cx="103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8V/25N</a:t>
            </a:r>
          </a:p>
        </p:txBody>
      </p:sp>
      <p:pic>
        <p:nvPicPr>
          <p:cNvPr id="13324" name="Picture 14" descr="SK 8V_25N Querschnitt1 (Sk8v25nn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5183188"/>
            <a:ext cx="9001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5" descr="SK 5V_15N Querschnitt1 (Sk5v15nn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3806826"/>
            <a:ext cx="5397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6" descr="SK 3V_9N Querschnitt1 (Sk3v9nne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2487613"/>
            <a:ext cx="323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Text Box 6"/>
          <p:cNvSpPr txBox="1">
            <a:spLocks noChangeArrowheads="1"/>
          </p:cNvSpPr>
          <p:nvPr/>
        </p:nvSpPr>
        <p:spPr bwMode="auto">
          <a:xfrm>
            <a:off x="4411663" y="2427289"/>
            <a:ext cx="67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SPZ</a:t>
            </a:r>
          </a:p>
        </p:txBody>
      </p:sp>
      <p:sp>
        <p:nvSpPr>
          <p:cNvPr id="13328" name="Text Box 9"/>
          <p:cNvSpPr txBox="1">
            <a:spLocks noChangeArrowheads="1"/>
          </p:cNvSpPr>
          <p:nvPr/>
        </p:nvSpPr>
        <p:spPr bwMode="auto">
          <a:xfrm>
            <a:off x="8404225" y="2427289"/>
            <a:ext cx="890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3V/9N</a:t>
            </a:r>
          </a:p>
        </p:txBody>
      </p:sp>
      <p:sp>
        <p:nvSpPr>
          <p:cNvPr id="13329" name="Text Box 8"/>
          <p:cNvSpPr txBox="1">
            <a:spLocks noChangeArrowheads="1"/>
          </p:cNvSpPr>
          <p:nvPr/>
        </p:nvSpPr>
        <p:spPr bwMode="auto">
          <a:xfrm>
            <a:off x="8334376" y="3835401"/>
            <a:ext cx="103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5V/15N</a:t>
            </a:r>
          </a:p>
        </p:txBody>
      </p:sp>
      <p:sp>
        <p:nvSpPr>
          <p:cNvPr id="13330" name="Text Box 4"/>
          <p:cNvSpPr txBox="1">
            <a:spLocks noChangeArrowheads="1"/>
          </p:cNvSpPr>
          <p:nvPr/>
        </p:nvSpPr>
        <p:spPr bwMode="auto">
          <a:xfrm>
            <a:off x="4394201" y="3833813"/>
            <a:ext cx="7143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SPB</a:t>
            </a:r>
          </a:p>
        </p:txBody>
      </p:sp>
      <p:sp>
        <p:nvSpPr>
          <p:cNvPr id="13331" name="Textfeld 2"/>
          <p:cNvSpPr txBox="1">
            <a:spLocks noChangeArrowheads="1"/>
          </p:cNvSpPr>
          <p:nvPr/>
        </p:nvSpPr>
        <p:spPr bwMode="auto">
          <a:xfrm>
            <a:off x="1981200" y="6027738"/>
            <a:ext cx="3409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z="1200" dirty="0">
                <a:latin typeface="Futura Com Bold"/>
              </a:rPr>
              <a:t>* </a:t>
            </a:r>
            <a:r>
              <a:rPr lang="tr-TR" altLang="de-DE" sz="1200" dirty="0">
                <a:latin typeface="Futura Com Bold"/>
              </a:rPr>
              <a:t>Daha önceden</a:t>
            </a:r>
            <a:r>
              <a:rPr lang="en-US" altLang="de-DE" sz="1200" dirty="0">
                <a:latin typeface="Futura Com Bold"/>
              </a:rPr>
              <a:t> RMA/MPTA</a:t>
            </a:r>
          </a:p>
        </p:txBody>
      </p:sp>
      <p:sp>
        <p:nvSpPr>
          <p:cNvPr id="13332" name="Textfeld 2"/>
          <p:cNvSpPr txBox="1">
            <a:spLocks noChangeArrowheads="1"/>
          </p:cNvSpPr>
          <p:nvPr/>
        </p:nvSpPr>
        <p:spPr bwMode="auto">
          <a:xfrm>
            <a:off x="2622550" y="1882775"/>
            <a:ext cx="320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b="1" dirty="0">
                <a:solidFill>
                  <a:schemeClr val="tx1"/>
                </a:solidFill>
              </a:rPr>
              <a:t>DIN/BS </a:t>
            </a:r>
            <a:r>
              <a:rPr lang="tr-TR" altLang="de-DE" b="1" dirty="0">
                <a:solidFill>
                  <a:schemeClr val="tx1"/>
                </a:solidFill>
              </a:rPr>
              <a:t>ve</a:t>
            </a:r>
            <a:r>
              <a:rPr lang="en-US" altLang="de-DE" b="1" dirty="0">
                <a:solidFill>
                  <a:schemeClr val="tx1"/>
                </a:solidFill>
              </a:rPr>
              <a:t> ISO </a:t>
            </a:r>
            <a:r>
              <a:rPr lang="tr-TR" altLang="de-DE" b="1" dirty="0">
                <a:solidFill>
                  <a:schemeClr val="tx1"/>
                </a:solidFill>
              </a:rPr>
              <a:t>kesitler</a:t>
            </a:r>
            <a:endParaRPr lang="en-US" altLang="de-DE" b="1" dirty="0">
              <a:solidFill>
                <a:schemeClr val="tx1"/>
              </a:solidFill>
            </a:endParaRPr>
          </a:p>
        </p:txBody>
      </p:sp>
      <p:sp>
        <p:nvSpPr>
          <p:cNvPr id="13333" name="Textfeld 23"/>
          <p:cNvSpPr txBox="1">
            <a:spLocks noChangeArrowheads="1"/>
          </p:cNvSpPr>
          <p:nvPr/>
        </p:nvSpPr>
        <p:spPr bwMode="auto">
          <a:xfrm>
            <a:off x="6762750" y="1882775"/>
            <a:ext cx="284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b="1" dirty="0">
                <a:solidFill>
                  <a:schemeClr val="tx1"/>
                </a:solidFill>
              </a:rPr>
              <a:t>RMA/ARPM* </a:t>
            </a:r>
            <a:r>
              <a:rPr lang="tr-TR" altLang="de-DE" b="1" dirty="0">
                <a:solidFill>
                  <a:schemeClr val="tx1"/>
                </a:solidFill>
              </a:rPr>
              <a:t>kesitler</a:t>
            </a:r>
            <a:endParaRPr lang="en-US" altLang="de-DE" b="1" dirty="0">
              <a:solidFill>
                <a:schemeClr val="tx1"/>
              </a:solidFill>
            </a:endParaRPr>
          </a:p>
        </p:txBody>
      </p:sp>
      <p:sp>
        <p:nvSpPr>
          <p:cNvPr id="13334" name="AutoShape 8"/>
          <p:cNvSpPr>
            <a:spLocks noChangeArrowheads="1"/>
          </p:cNvSpPr>
          <p:nvPr/>
        </p:nvSpPr>
        <p:spPr bwMode="auto">
          <a:xfrm>
            <a:off x="5507038" y="3930651"/>
            <a:ext cx="1211262" cy="225425"/>
          </a:xfrm>
          <a:prstGeom prst="leftRightArrow">
            <a:avLst>
              <a:gd name="adj1" fmla="val 50000"/>
              <a:gd name="adj2" fmla="val 114331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>
              <a:spcBef>
                <a:spcPct val="0"/>
              </a:spcBef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13335" name="AutoShape 8"/>
          <p:cNvSpPr>
            <a:spLocks noChangeArrowheads="1"/>
          </p:cNvSpPr>
          <p:nvPr/>
        </p:nvSpPr>
        <p:spPr bwMode="auto">
          <a:xfrm>
            <a:off x="5507038" y="2513014"/>
            <a:ext cx="1211262" cy="225425"/>
          </a:xfrm>
          <a:prstGeom prst="leftRightArrow">
            <a:avLst>
              <a:gd name="adj1" fmla="val 50000"/>
              <a:gd name="adj2" fmla="val 114331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algn="ctr">
              <a:spcBef>
                <a:spcPct val="0"/>
              </a:spcBef>
            </a:pPr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standort_weltwei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19844"/>
            <a:ext cx="9144000" cy="6857464"/>
          </a:xfrm>
          <a:prstGeom prst="rect">
            <a:avLst/>
          </a:prstGeom>
        </p:spPr>
      </p:pic>
      <p:sp>
        <p:nvSpPr>
          <p:cNvPr id="11" name="Untertitel 6"/>
          <p:cNvSpPr>
            <a:spLocks noGrp="1"/>
          </p:cNvSpPr>
          <p:nvPr>
            <p:ph type="subTitle" idx="4294967295"/>
          </p:nvPr>
        </p:nvSpPr>
        <p:spPr>
          <a:xfrm>
            <a:off x="1736724" y="673009"/>
            <a:ext cx="7369276" cy="144075"/>
          </a:xfrm>
        </p:spPr>
        <p:txBody>
          <a:bodyPr/>
          <a:lstStyle/>
          <a:p>
            <a:r>
              <a:rPr lang="de-DE" dirty="0"/>
              <a:t>LOCATIONS WORLDWIDE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07" y="5651919"/>
            <a:ext cx="2943443" cy="550728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53" y="5651918"/>
            <a:ext cx="2404872" cy="675132"/>
          </a:xfrm>
          <a:prstGeom prst="rect">
            <a:avLst/>
          </a:prstGeom>
        </p:spPr>
      </p:pic>
      <p:pic>
        <p:nvPicPr>
          <p:cNvPr id="14" name="Bild 13" descr="8 Produktionsst eng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59" y="5651918"/>
            <a:ext cx="2048256" cy="675132"/>
          </a:xfrm>
          <a:prstGeom prst="rect">
            <a:avLst/>
          </a:prstGeom>
        </p:spPr>
      </p:pic>
      <p:pic>
        <p:nvPicPr>
          <p:cNvPr id="2" name="Bild 1" descr="Weltkarte-Standorte - August-2018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51394"/>
            <a:ext cx="8977134" cy="44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8449733" cy="9144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cap="none" dirty="0" smtClean="0">
                <a:ea typeface="+mj-ea"/>
              </a:rPr>
              <a:t>OPTİBELT TÜRKİYE</a:t>
            </a:r>
            <a:endParaRPr lang="en-US" cap="none" dirty="0">
              <a:ea typeface="+mj-ea"/>
            </a:endParaRPr>
          </a:p>
        </p:txBody>
      </p:sp>
      <p:sp>
        <p:nvSpPr>
          <p:cNvPr id="69635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1442773" y="4507276"/>
            <a:ext cx="8872803" cy="2679700"/>
          </a:xfrm>
        </p:spPr>
        <p:txBody>
          <a:bodyPr/>
          <a:lstStyle/>
          <a:p>
            <a:pPr marL="324000" lvl="1"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2015 Haziran’da ticari faaliyete İTOSB’da  başlanmıştır.</a:t>
            </a:r>
          </a:p>
          <a:p>
            <a:pPr marL="1128862" lvl="2" indent="-34290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tr-TR" altLang="de-DE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2.400 m2 stok alanı</a:t>
            </a:r>
          </a:p>
        </p:txBody>
      </p:sp>
      <p:sp>
        <p:nvSpPr>
          <p:cNvPr id="70660" name="Fußzeilenplatzhalter 5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335922"/>
            <a:ext cx="6153149" cy="317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510" y="1380114"/>
            <a:ext cx="3116790" cy="312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32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71675" y="2070101"/>
            <a:ext cx="8420100" cy="24495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ea typeface="+mj-ea"/>
              </a:rPr>
              <a:t>SON</a:t>
            </a:r>
            <a:endParaRPr lang="en-US" dirty="0">
              <a:ea typeface="+mj-ea"/>
            </a:endParaRPr>
          </a:p>
        </p:txBody>
      </p:sp>
      <p:sp>
        <p:nvSpPr>
          <p:cNvPr id="71683" name="Textplatzhalter 4"/>
          <p:cNvSpPr>
            <a:spLocks noGrp="1"/>
          </p:cNvSpPr>
          <p:nvPr>
            <p:ph type="body" idx="1"/>
          </p:nvPr>
        </p:nvSpPr>
        <p:spPr>
          <a:xfrm>
            <a:off x="1978026" y="4519614"/>
            <a:ext cx="8397875" cy="204628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r-TR" altLang="de-DE" dirty="0" smtClean="0">
                <a:latin typeface="Arial" pitchFamily="34" charset="0"/>
                <a:ea typeface="ＭＳ Ｐゴシック" pitchFamily="34" charset="-128"/>
              </a:rPr>
              <a:t>Teşekkürler..!</a:t>
            </a:r>
            <a:endParaRPr lang="en-US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1685" name="Fußzeilenplatzhalt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78892FC4-661E-44EC-B0A0-370465ACCC6B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dirty="0"/>
              <a:t>SargISIZ KAYIŞ KESİTLERİ</a:t>
            </a:r>
            <a:endParaRPr lang="de-DE" dirty="0"/>
          </a:p>
        </p:txBody>
      </p:sp>
      <p:sp>
        <p:nvSpPr>
          <p:cNvPr id="14339" name="Fußzeilenplatzhalter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800" smtClean="0">
                <a:solidFill>
                  <a:srgbClr val="FFFFFF"/>
                </a:solidFill>
                <a:cs typeface="Arial" pitchFamily="34" charset="0"/>
              </a:rPr>
              <a:t>© ARNTZ OPTIBELT GROUP-ANIL TEPE </a:t>
            </a:r>
            <a:endParaRPr lang="de-DE" altLang="de-DE" sz="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585200" y="4329114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5VX / 15NX</a:t>
            </a: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8585201" y="2971801"/>
            <a:ext cx="1370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/>
              </a:defRPr>
            </a:lvl1pPr>
            <a:lvl2pPr marL="742950" indent="-285750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/>
                <a:cs typeface="Futura Com Book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b="1">
                <a:solidFill>
                  <a:schemeClr val="tx1"/>
                </a:solidFill>
              </a:rPr>
              <a:t>3VX / 9NX</a:t>
            </a:r>
          </a:p>
        </p:txBody>
      </p:sp>
      <p:pic>
        <p:nvPicPr>
          <p:cNvPr id="14343" name="Picture 14" descr="S-TX 3V_9N Querschnitt1 (Stx3vx9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3030538"/>
            <a:ext cx="323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uppieren 4"/>
          <p:cNvGrpSpPr>
            <a:grpSpLocks/>
          </p:cNvGrpSpPr>
          <p:nvPr/>
        </p:nvGrpSpPr>
        <p:grpSpPr bwMode="auto">
          <a:xfrm>
            <a:off x="2454275" y="2936875"/>
            <a:ext cx="2095500" cy="2687638"/>
            <a:chOff x="930714" y="2936388"/>
            <a:chExt cx="2094431" cy="2688718"/>
          </a:xfrm>
        </p:grpSpPr>
        <p:sp>
          <p:nvSpPr>
            <p:cNvPr id="14358" name="Text Box 10"/>
            <p:cNvSpPr txBox="1">
              <a:spLocks noChangeArrowheads="1"/>
            </p:cNvSpPr>
            <p:nvPr/>
          </p:nvSpPr>
          <p:spPr bwMode="auto">
            <a:xfrm>
              <a:off x="1824995" y="2936388"/>
              <a:ext cx="11715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tx1"/>
                  </a:solidFill>
                </a:rPr>
                <a:t>ZX / X10</a:t>
              </a:r>
            </a:p>
          </p:txBody>
        </p:sp>
        <p:sp>
          <p:nvSpPr>
            <p:cNvPr id="14359" name="Text Box 11"/>
            <p:cNvSpPr txBox="1">
              <a:spLocks noChangeArrowheads="1"/>
            </p:cNvSpPr>
            <p:nvPr/>
          </p:nvSpPr>
          <p:spPr bwMode="auto">
            <a:xfrm>
              <a:off x="1824995" y="3591860"/>
              <a:ext cx="1200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tx1"/>
                  </a:solidFill>
                </a:rPr>
                <a:t>AX / X13</a:t>
              </a:r>
            </a:p>
          </p:txBody>
        </p:sp>
        <p:sp>
          <p:nvSpPr>
            <p:cNvPr id="14360" name="Text Box 12"/>
            <p:cNvSpPr txBox="1">
              <a:spLocks noChangeArrowheads="1"/>
            </p:cNvSpPr>
            <p:nvPr/>
          </p:nvSpPr>
          <p:spPr bwMode="auto">
            <a:xfrm>
              <a:off x="1824995" y="4328643"/>
              <a:ext cx="1200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tx1"/>
                  </a:solidFill>
                </a:rPr>
                <a:t>BX / X17</a:t>
              </a:r>
            </a:p>
          </p:txBody>
        </p:sp>
        <p:sp>
          <p:nvSpPr>
            <p:cNvPr id="14361" name="Text Box 13"/>
            <p:cNvSpPr txBox="1">
              <a:spLocks noChangeArrowheads="1"/>
            </p:cNvSpPr>
            <p:nvPr/>
          </p:nvSpPr>
          <p:spPr bwMode="auto">
            <a:xfrm>
              <a:off x="1824995" y="5171433"/>
              <a:ext cx="1200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tx1"/>
                  </a:solidFill>
                </a:rPr>
                <a:t>CX / X22</a:t>
              </a:r>
            </a:p>
          </p:txBody>
        </p:sp>
        <p:pic>
          <p:nvPicPr>
            <p:cNvPr id="14362" name="Picture 16" descr="S-TX AX_X13 Querschnitt1 (Stxax-x1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970" y="3636311"/>
              <a:ext cx="47148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17" descr="S-TX BX_X17 Querschnitt1 (Stxbx-x1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33" y="4328643"/>
              <a:ext cx="614363" cy="40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4" name="Picture 18" descr="S-TX CX_X22  Querschnitt1 (Stxcx-x2)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714" y="5114637"/>
              <a:ext cx="792000" cy="510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5" name="Picture 19" descr="S-TX ZX_X10 Querschnitt1 (Stxzx-x1)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714" y="3020525"/>
              <a:ext cx="360000" cy="23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5" name="Gruppieren 2"/>
          <p:cNvGrpSpPr>
            <a:grpSpLocks/>
          </p:cNvGrpSpPr>
          <p:nvPr/>
        </p:nvGrpSpPr>
        <p:grpSpPr bwMode="auto">
          <a:xfrm>
            <a:off x="5356226" y="2936875"/>
            <a:ext cx="1668463" cy="2857500"/>
            <a:chOff x="3831889" y="2936388"/>
            <a:chExt cx="1668877" cy="2857699"/>
          </a:xfrm>
        </p:grpSpPr>
        <p:sp>
          <p:nvSpPr>
            <p:cNvPr id="14350" name="Text Box 6"/>
            <p:cNvSpPr txBox="1">
              <a:spLocks noChangeArrowheads="1"/>
            </p:cNvSpPr>
            <p:nvPr/>
          </p:nvSpPr>
          <p:spPr bwMode="auto">
            <a:xfrm>
              <a:off x="4792741" y="5171432"/>
              <a:ext cx="7080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tx1"/>
                  </a:solidFill>
                </a:rPr>
                <a:t>XPC</a:t>
              </a:r>
            </a:p>
          </p:txBody>
        </p:sp>
        <p:sp>
          <p:nvSpPr>
            <p:cNvPr id="14351" name="Text Box 7"/>
            <p:cNvSpPr txBox="1">
              <a:spLocks noChangeArrowheads="1"/>
            </p:cNvSpPr>
            <p:nvPr/>
          </p:nvSpPr>
          <p:spPr bwMode="auto">
            <a:xfrm>
              <a:off x="4792741" y="4328643"/>
              <a:ext cx="7080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tx1"/>
                  </a:solidFill>
                </a:rPr>
                <a:t>XPB</a:t>
              </a:r>
            </a:p>
          </p:txBody>
        </p:sp>
        <p:sp>
          <p:nvSpPr>
            <p:cNvPr id="14352" name="Text Box 8"/>
            <p:cNvSpPr txBox="1">
              <a:spLocks noChangeArrowheads="1"/>
            </p:cNvSpPr>
            <p:nvPr/>
          </p:nvSpPr>
          <p:spPr bwMode="auto">
            <a:xfrm>
              <a:off x="4792741" y="3591860"/>
              <a:ext cx="7080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tx1"/>
                  </a:solidFill>
                </a:rPr>
                <a:t>XPA</a:t>
              </a:r>
            </a:p>
          </p:txBody>
        </p:sp>
        <p:sp>
          <p:nvSpPr>
            <p:cNvPr id="14353" name="Text Box 9"/>
            <p:cNvSpPr txBox="1">
              <a:spLocks noChangeArrowheads="1"/>
            </p:cNvSpPr>
            <p:nvPr/>
          </p:nvSpPr>
          <p:spPr bwMode="auto">
            <a:xfrm>
              <a:off x="4792741" y="2936388"/>
              <a:ext cx="6794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Heavy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ts val="900"/>
                </a:spcBef>
                <a:buFont typeface="Lucida Grande"/>
                <a:defRPr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</a:tabLst>
                <a:defRPr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004985"/>
                  </a:solidFill>
                  <a:latin typeface="Arial" pitchFamily="34" charset="0"/>
                  <a:ea typeface="ＭＳ Ｐゴシック" pitchFamily="34" charset="-128"/>
                  <a:cs typeface="Futura Com Book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004985"/>
                  </a:solidFill>
                  <a:latin typeface="Arial" pitchFamily="34" charset="0"/>
                  <a:ea typeface="Futura Com Book"/>
                  <a:cs typeface="Futura Com Book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de-DE" altLang="de-DE" b="1">
                  <a:solidFill>
                    <a:schemeClr val="tx1"/>
                  </a:solidFill>
                </a:rPr>
                <a:t>XPZ</a:t>
              </a:r>
            </a:p>
          </p:txBody>
        </p:sp>
        <p:pic>
          <p:nvPicPr>
            <p:cNvPr id="14354" name="Picture 20" descr="STX XPZ Querschnitt1 (Stxxpzne)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108" y="3020525"/>
              <a:ext cx="350837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5" name="Picture 21" descr="S-TX XPA Querschnitt1 (Stxxpane)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164" y="3636311"/>
              <a:ext cx="46672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6" name="Picture 22" descr="S-TX XPB Querschnitt1 (Stxxpbne)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345" y="4328643"/>
              <a:ext cx="614362" cy="49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7" name="Picture 23" descr="S-TX XPC Querschnitt1 (Stxxpcne)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889" y="5114637"/>
              <a:ext cx="803275" cy="67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6" name="Textplatzhalter 2"/>
          <p:cNvSpPr txBox="1">
            <a:spLocks/>
          </p:cNvSpPr>
          <p:nvPr/>
        </p:nvSpPr>
        <p:spPr bwMode="auto">
          <a:xfrm>
            <a:off x="1981201" y="1881189"/>
            <a:ext cx="287972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defRPr/>
            </a:pPr>
            <a:r>
              <a:rPr lang="tr-TR" altLang="de-DE" b="1" dirty="0">
                <a:latin typeface="+mn-lt"/>
              </a:rPr>
              <a:t>Klasik kesitler </a:t>
            </a:r>
            <a:r>
              <a:rPr lang="en-US" altLang="de-DE" b="1" dirty="0">
                <a:latin typeface="+mn-lt"/>
              </a:rPr>
              <a:t>DIN/ISO </a:t>
            </a:r>
          </a:p>
        </p:txBody>
      </p:sp>
      <p:sp>
        <p:nvSpPr>
          <p:cNvPr id="14347" name="Textplatzhalter 2"/>
          <p:cNvSpPr txBox="1">
            <a:spLocks/>
          </p:cNvSpPr>
          <p:nvPr/>
        </p:nvSpPr>
        <p:spPr bwMode="auto">
          <a:xfrm>
            <a:off x="7512051" y="1881189"/>
            <a:ext cx="287972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defRPr/>
            </a:pPr>
            <a:r>
              <a:rPr lang="tr-TR" altLang="de-DE" b="1" dirty="0">
                <a:latin typeface="+mn-lt"/>
              </a:rPr>
              <a:t>Dar kesitler</a:t>
            </a:r>
          </a:p>
          <a:p>
            <a:pPr algn="ctr">
              <a:defRPr/>
            </a:pPr>
            <a:r>
              <a:rPr lang="en-US" altLang="de-DE" b="1" dirty="0">
                <a:latin typeface="+mn-lt"/>
              </a:rPr>
              <a:t>RMA/ARPM</a:t>
            </a:r>
          </a:p>
        </p:txBody>
      </p:sp>
      <p:sp>
        <p:nvSpPr>
          <p:cNvPr id="14348" name="Textplatzhalter 2"/>
          <p:cNvSpPr txBox="1">
            <a:spLocks/>
          </p:cNvSpPr>
          <p:nvPr/>
        </p:nvSpPr>
        <p:spPr bwMode="auto">
          <a:xfrm>
            <a:off x="4746626" y="1882775"/>
            <a:ext cx="2879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20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Heavy" pitchFamily="2" charset="0"/>
              </a:defRPr>
            </a:lvl1pPr>
            <a:lvl2pPr marL="347663" indent="109538" eaLnBrk="0" hangingPunct="0">
              <a:lnSpc>
                <a:spcPct val="80000"/>
              </a:lnSpc>
              <a:spcBef>
                <a:spcPts val="900"/>
              </a:spcBef>
              <a:buFont typeface="Lucida Grande"/>
              <a:defRPr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2pPr>
            <a:lvl3pPr marL="639763" indent="-157163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</a:tabLst>
              <a:defRPr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3pPr>
            <a:lvl4pPr marL="8445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4985"/>
                </a:solidFill>
                <a:latin typeface="Arial" pitchFamily="34" charset="0"/>
                <a:ea typeface="ＭＳ Ｐゴシック" pitchFamily="34" charset="-128"/>
                <a:cs typeface="Futura Com Book" pitchFamily="2" charset="0"/>
              </a:defRPr>
            </a:lvl4pPr>
            <a:lvl5pPr marL="1085850" indent="-2286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5pPr>
            <a:lvl6pPr marL="15430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6pPr>
            <a:lvl7pPr marL="20002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7pPr>
            <a:lvl8pPr marL="24574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8pPr>
            <a:lvl9pPr marL="291465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rgbClr val="004985"/>
                </a:solidFill>
                <a:latin typeface="Arial" pitchFamily="34" charset="0"/>
                <a:ea typeface="Futura Com Book" pitchFamily="2" charset="0"/>
                <a:cs typeface="Futura Com Book" pitchFamily="2" charset="0"/>
              </a:defRPr>
            </a:lvl9pPr>
          </a:lstStyle>
          <a:p>
            <a:pPr algn="ctr">
              <a:defRPr/>
            </a:pPr>
            <a:r>
              <a:rPr lang="tr-TR" altLang="de-DE" b="1" dirty="0">
                <a:latin typeface="+mn-lt"/>
              </a:rPr>
              <a:t>Dar kesitler </a:t>
            </a:r>
          </a:p>
          <a:p>
            <a:pPr algn="ctr">
              <a:defRPr/>
            </a:pPr>
            <a:r>
              <a:rPr lang="en-US" altLang="de-DE" b="1" dirty="0">
                <a:latin typeface="+mn-lt"/>
              </a:rPr>
              <a:t>DIN/ISO</a:t>
            </a:r>
          </a:p>
        </p:txBody>
      </p:sp>
      <p:pic>
        <p:nvPicPr>
          <p:cNvPr id="14349" name="Picture 22" descr="S-TX XPB Querschnitt1 (Stxxpbne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1" y="4329113"/>
            <a:ext cx="6127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Folie </a:t>
            </a:r>
            <a:fld id="{D48F50F5-F6B2-41BF-A69A-C50F4CBAA76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BELT Master">
  <a:themeElements>
    <a:clrScheme name="Benutzerdefiniert 3">
      <a:dk1>
        <a:srgbClr val="004885"/>
      </a:dk1>
      <a:lt1>
        <a:sysClr val="window" lastClr="FFFFFF"/>
      </a:lt1>
      <a:dk2>
        <a:srgbClr val="004885"/>
      </a:dk2>
      <a:lt2>
        <a:srgbClr val="FFFFFE"/>
      </a:lt2>
      <a:accent1>
        <a:srgbClr val="004885"/>
      </a:accent1>
      <a:accent2>
        <a:srgbClr val="336D9D"/>
      </a:accent2>
      <a:accent3>
        <a:srgbClr val="6691B6"/>
      </a:accent3>
      <a:accent4>
        <a:srgbClr val="99B6CE"/>
      </a:accent4>
      <a:accent5>
        <a:srgbClr val="DD271D"/>
      </a:accent5>
      <a:accent6>
        <a:srgbClr val="474746"/>
      </a:accent6>
      <a:hlink>
        <a:srgbClr val="004885"/>
      </a:hlink>
      <a:folHlink>
        <a:srgbClr val="474746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enutzerdefiniert 3">
    <a:dk1>
      <a:srgbClr val="004885"/>
    </a:dk1>
    <a:lt1>
      <a:sysClr val="window" lastClr="FFFFFF"/>
    </a:lt1>
    <a:dk2>
      <a:srgbClr val="004885"/>
    </a:dk2>
    <a:lt2>
      <a:srgbClr val="FFFFFE"/>
    </a:lt2>
    <a:accent1>
      <a:srgbClr val="004885"/>
    </a:accent1>
    <a:accent2>
      <a:srgbClr val="336D9D"/>
    </a:accent2>
    <a:accent3>
      <a:srgbClr val="6691B6"/>
    </a:accent3>
    <a:accent4>
      <a:srgbClr val="99B6CE"/>
    </a:accent4>
    <a:accent5>
      <a:srgbClr val="DD271D"/>
    </a:accent5>
    <a:accent6>
      <a:srgbClr val="474746"/>
    </a:accent6>
    <a:hlink>
      <a:srgbClr val="004885"/>
    </a:hlink>
    <a:folHlink>
      <a:srgbClr val="474746"/>
    </a:folHlink>
  </a:clrScheme>
</a:themeOverride>
</file>

<file path=ppt/theme/themeOverride2.xml><?xml version="1.0" encoding="utf-8"?>
<a:themeOverride xmlns:a="http://schemas.openxmlformats.org/drawingml/2006/main">
  <a:clrScheme name="Benutzerdefiniert 3">
    <a:dk1>
      <a:srgbClr val="004885"/>
    </a:dk1>
    <a:lt1>
      <a:sysClr val="window" lastClr="FFFFFF"/>
    </a:lt1>
    <a:dk2>
      <a:srgbClr val="004885"/>
    </a:dk2>
    <a:lt2>
      <a:srgbClr val="FFFFFE"/>
    </a:lt2>
    <a:accent1>
      <a:srgbClr val="004885"/>
    </a:accent1>
    <a:accent2>
      <a:srgbClr val="336D9D"/>
    </a:accent2>
    <a:accent3>
      <a:srgbClr val="6691B6"/>
    </a:accent3>
    <a:accent4>
      <a:srgbClr val="99B6CE"/>
    </a:accent4>
    <a:accent5>
      <a:srgbClr val="DD271D"/>
    </a:accent5>
    <a:accent6>
      <a:srgbClr val="474746"/>
    </a:accent6>
    <a:hlink>
      <a:srgbClr val="004885"/>
    </a:hlink>
    <a:folHlink>
      <a:srgbClr val="474746"/>
    </a:folHlink>
  </a:clrScheme>
</a:themeOverride>
</file>

<file path=ppt/theme/themeOverride3.xml><?xml version="1.0" encoding="utf-8"?>
<a:themeOverride xmlns:a="http://schemas.openxmlformats.org/drawingml/2006/main">
  <a:clrScheme name="Benutzerdefiniert 3">
    <a:dk1>
      <a:srgbClr val="004885"/>
    </a:dk1>
    <a:lt1>
      <a:sysClr val="window" lastClr="FFFFFF"/>
    </a:lt1>
    <a:dk2>
      <a:srgbClr val="004885"/>
    </a:dk2>
    <a:lt2>
      <a:srgbClr val="FFFFFE"/>
    </a:lt2>
    <a:accent1>
      <a:srgbClr val="004885"/>
    </a:accent1>
    <a:accent2>
      <a:srgbClr val="336D9D"/>
    </a:accent2>
    <a:accent3>
      <a:srgbClr val="6691B6"/>
    </a:accent3>
    <a:accent4>
      <a:srgbClr val="99B6CE"/>
    </a:accent4>
    <a:accent5>
      <a:srgbClr val="DD271D"/>
    </a:accent5>
    <a:accent6>
      <a:srgbClr val="474746"/>
    </a:accent6>
    <a:hlink>
      <a:srgbClr val="004885"/>
    </a:hlink>
    <a:folHlink>
      <a:srgbClr val="474746"/>
    </a:folHlink>
  </a:clrScheme>
</a:themeOverride>
</file>

<file path=ppt/theme/themeOverride4.xml><?xml version="1.0" encoding="utf-8"?>
<a:themeOverride xmlns:a="http://schemas.openxmlformats.org/drawingml/2006/main">
  <a:clrScheme name="Benutzerdefiniert 3">
    <a:dk1>
      <a:srgbClr val="004885"/>
    </a:dk1>
    <a:lt1>
      <a:sysClr val="window" lastClr="FFFFFF"/>
    </a:lt1>
    <a:dk2>
      <a:srgbClr val="004885"/>
    </a:dk2>
    <a:lt2>
      <a:srgbClr val="FFFFFE"/>
    </a:lt2>
    <a:accent1>
      <a:srgbClr val="004885"/>
    </a:accent1>
    <a:accent2>
      <a:srgbClr val="336D9D"/>
    </a:accent2>
    <a:accent3>
      <a:srgbClr val="6691B6"/>
    </a:accent3>
    <a:accent4>
      <a:srgbClr val="99B6CE"/>
    </a:accent4>
    <a:accent5>
      <a:srgbClr val="DD271D"/>
    </a:accent5>
    <a:accent6>
      <a:srgbClr val="474746"/>
    </a:accent6>
    <a:hlink>
      <a:srgbClr val="004885"/>
    </a:hlink>
    <a:folHlink>
      <a:srgbClr val="47474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B0FC7408D67544885CF0779BCD9CC32" ma:contentTypeVersion="1" ma:contentTypeDescription="Ein neues Dokument erstellen." ma:contentTypeScope="" ma:versionID="2d0a3079b8790a2ef0aec39189b53ea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8baa0fd257a78688791bd0fe06f7d1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Geplantes Startdatum" ma:internalName="PublishingStartDate">
      <xsd:simpleType>
        <xsd:restriction base="dms:Unknown"/>
      </xsd:simpleType>
    </xsd:element>
    <xsd:element name="PublishingExpirationDate" ma:index="9" nillable="true" ma:displayName="Geplantes Enddatum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17FED3-0021-4767-9894-61DFDF3FB1A1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7D5C0A-FE65-4777-82AF-D685DD2259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54AD29-FA3A-4532-8D81-DE90523D9D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1631</TotalTime>
  <Words>4451</Words>
  <Application>Microsoft Office PowerPoint</Application>
  <PresentationFormat>Özel</PresentationFormat>
  <Paragraphs>988</Paragraphs>
  <Slides>82</Slides>
  <Notes>42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82</vt:i4>
      </vt:variant>
    </vt:vector>
  </HeadingPairs>
  <TitlesOfParts>
    <vt:vector size="83" baseType="lpstr">
      <vt:lpstr>OPTIBELT Master</vt:lpstr>
      <vt:lpstr>PowerPoint Sunusu</vt:lpstr>
      <vt:lpstr>İÇERİK</vt:lpstr>
      <vt:lpstr>TEMEL ÜRÜN BİLGİSİ</vt:lpstr>
      <vt:lpstr>GÜÇ AKTARIMI TAHRİK GÜCÜ TİPLERİ</vt:lpstr>
      <vt:lpstr>KAYIŞ TİPLERİ</vt:lpstr>
      <vt:lpstr>Dar KESİTLİ KAYIŞLARIN GELİŞİMİ</vt:lpstr>
      <vt:lpstr>SARGILI KAYIŞLAR: KLASİK KESİTLİ</vt:lpstr>
      <vt:lpstr>SARGILI KAYIŞLAR: DAR KESİTLİ</vt:lpstr>
      <vt:lpstr>SargISIZ KAYIŞ KESİTLERİ</vt:lpstr>
      <vt:lpstr>OPTIBELT KAYIŞ ÖLÇÜLERİ</vt:lpstr>
      <vt:lpstr>KASNAK ÖLÇÜLERİ</vt:lpstr>
      <vt:lpstr>OPTİBELT KS V-YİVLİ (OLUKLU) KASNAK STANDARTLAŞTIRILMIŞ KASNAK KESİTLERİ</vt:lpstr>
      <vt:lpstr>KASNAK ve KAYIŞLAR: BENZER KESİTLERİN UYUMLULUĞU</vt:lpstr>
      <vt:lpstr>V-KAYIŞI UZUNLUK GÖSTERİMİ</vt:lpstr>
      <vt:lpstr>V kayIşlarInIn yapIsI</vt:lpstr>
      <vt:lpstr>SARGILI V-KAYIŞLARI VE BİRLEŞİK KAYIŞLAR</vt:lpstr>
      <vt:lpstr>Optibelt VB S=C plus Optibelt kb / VB</vt:lpstr>
      <vt:lpstr>Optibelt SK S=C plus Optibelt kb / sk</vt:lpstr>
      <vt:lpstr>Optibelt RED power 3 S=C plus Optibelt kb red power 3</vt:lpstr>
      <vt:lpstr>Optibelt Blue power Optibelt kb blue power</vt:lpstr>
      <vt:lpstr>Optibelt dk</vt:lpstr>
      <vt:lpstr>Optibelt S=C Plus KALİTESİ din/Iso UZUNLUK TOLERANSLARI</vt:lpstr>
      <vt:lpstr>Optibelt S=C Plus KALİTESİ dIn/Iso UZUNLUK TOLERANSLARI, örn. SPB 5000 Ld</vt:lpstr>
      <vt:lpstr>Optibelt S=C Plus KALİTESİ S=C Plus UZUNLUK TOLERANSLARI</vt:lpstr>
      <vt:lpstr>Optibelt S=C Plus KALİTESİ S=C Plus UZUNLUK TOLERANSLARI,örn. SPB 5000 Ld</vt:lpstr>
      <vt:lpstr>Optibelt S=C Plus KALİTESİ UZUNLUK TOLERANSLARI : S=C plus - DIn/ISO</vt:lpstr>
      <vt:lpstr>Optibelt S=C Plus KALİTESİ UZUNLUK TOLERANSLARI : S=C plus - DIn/ISO</vt:lpstr>
      <vt:lpstr>Optibelt S=C Plus KALİTESİ SARGILI KAYIŞLARIN VULKANİZASYONU</vt:lpstr>
      <vt:lpstr>Karşılaştırma tablosu</vt:lpstr>
      <vt:lpstr>Değerlendİrme-1</vt:lpstr>
      <vt:lpstr>Değerlendİrme 2</vt:lpstr>
      <vt:lpstr>TIRTILLI V-KAYIŞLARI  VE BİRLEŞİK KAYIŞLAR</vt:lpstr>
      <vt:lpstr>Optibelt super TX M=S Optibelt KBX</vt:lpstr>
      <vt:lpstr>Optibelt super X-power M=S Optibelt super KBX-power</vt:lpstr>
      <vt:lpstr>Optibelt super e-power M=S</vt:lpstr>
      <vt:lpstr>Değerlendİrme -3</vt:lpstr>
      <vt:lpstr>Optibelt VarIo power</vt:lpstr>
      <vt:lpstr>KanallI kayIşlar KAYIŞLARI</vt:lpstr>
      <vt:lpstr>V KAYIŞ İLE KANALLI KAYIŞ KARŞILAŞTIRMASI</vt:lpstr>
      <vt:lpstr>Kanallı kayışların yapısı</vt:lpstr>
      <vt:lpstr>Optibelt RBS</vt:lpstr>
      <vt:lpstr>Optibelt rb</vt:lpstr>
      <vt:lpstr>Optibelt rb Elastic</vt:lpstr>
      <vt:lpstr>KAUÇUK ZAMAN KAYIŞLARI</vt:lpstr>
      <vt:lpstr>Kauçuk ve polİürethan zaman kayIşlarInIn farklarI</vt:lpstr>
      <vt:lpstr>Zaman kayIşlarInIn Avantaj ve dezavantajlarI</vt:lpstr>
      <vt:lpstr>Kauçuk zaman kayışlarının yapısı</vt:lpstr>
      <vt:lpstr>Optibelt Omega zaman kayIşI – kasnak sİstem  uygunluğu</vt:lpstr>
      <vt:lpstr>Optibelt omega Optibelt omega Çift Taraflı</vt:lpstr>
      <vt:lpstr>Optibelt omega hp (Yüksek Performans)</vt:lpstr>
      <vt:lpstr>KarşIlaştIrma</vt:lpstr>
      <vt:lpstr>Optibelt omega fan power</vt:lpstr>
      <vt:lpstr>Optibelt omega hp EPDM Optibelt omega fan power EPDM</vt:lpstr>
      <vt:lpstr>Optibelt omega HL</vt:lpstr>
      <vt:lpstr>ÜRÜN KARŞILAŞTIRMASI</vt:lpstr>
      <vt:lpstr>Optibelt std Optibelt Std Çift taraflı</vt:lpstr>
      <vt:lpstr>Optibelt zr- Klasik Kauçuk Zaman Kayışı Optibelt zr Çift Taraflı</vt:lpstr>
      <vt:lpstr>Optibelt omega lInear Optibelt omega hp lInear</vt:lpstr>
      <vt:lpstr>Optibelt Std lInear Optibelt zr lInear</vt:lpstr>
      <vt:lpstr>Polİüretan ZAMAN KAYIŞLARI</vt:lpstr>
      <vt:lpstr>Optibelt alpha torque</vt:lpstr>
      <vt:lpstr>Optibelt alpha flex</vt:lpstr>
      <vt:lpstr>Optibelt alpha POWER</vt:lpstr>
      <vt:lpstr>Optibelt delta chaIn Carbon</vt:lpstr>
      <vt:lpstr>Optibelt Alfa lInear / alfa v</vt:lpstr>
      <vt:lpstr>Optibelt ZRS</vt:lpstr>
      <vt:lpstr>ÖZEL Güç aktarIMI UYGULAMALARI İÇİN KAYIŞLAR</vt:lpstr>
      <vt:lpstr>Optibelt optImat oe / DK / FK</vt:lpstr>
      <vt:lpstr>kaplinler</vt:lpstr>
      <vt:lpstr>Optibelt ELASTİK KAPLİNLER</vt:lpstr>
      <vt:lpstr>Optibelt RİJİT KAPLİNLER</vt:lpstr>
      <vt:lpstr>TEKNİK cihazlar</vt:lpstr>
      <vt:lpstr>Optibelt laser poInter </vt:lpstr>
      <vt:lpstr>Optibelt TT </vt:lpstr>
      <vt:lpstr>Optibelt KAYIŞ VE KASNAK MASTARLARI</vt:lpstr>
      <vt:lpstr>Optibelt CAP 6 DRIVE CALCULATION</vt:lpstr>
      <vt:lpstr>kISACA Optibelt</vt:lpstr>
      <vt:lpstr>OptIbelt tarİHİ</vt:lpstr>
      <vt:lpstr>Dünya’da Optİbelt</vt:lpstr>
      <vt:lpstr>PowerPoint Sunusu</vt:lpstr>
      <vt:lpstr>OPTİBELT TÜRKİYE</vt:lpstr>
      <vt:lpstr>SON</vt:lpstr>
    </vt:vector>
  </TitlesOfParts>
  <Company>Projekt Kochstrasse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Hannes Buchholz</dc:creator>
  <cp:lastModifiedBy>Sedat</cp:lastModifiedBy>
  <cp:revision>362</cp:revision>
  <cp:lastPrinted>2014-06-23T07:49:39Z</cp:lastPrinted>
  <dcterms:created xsi:type="dcterms:W3CDTF">2012-06-13T10:28:59Z</dcterms:created>
  <dcterms:modified xsi:type="dcterms:W3CDTF">2021-08-23T13:23:41Z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0x0101009B0FC7408D67544885CF0779BCD9CC32</vt:lpwstr>
  </property>
</Properties>
</file>