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1.xml" ContentType="application/vnd.openxmlformats-officedocument.presentationml.comments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72" r:id="rId1"/>
  </p:sldMasterIdLst>
  <p:notesMasterIdLst>
    <p:notesMasterId r:id="rId86"/>
  </p:notesMasterIdLst>
  <p:handoutMasterIdLst>
    <p:handoutMasterId r:id="rId87"/>
  </p:handoutMasterIdLst>
  <p:sldIdLst>
    <p:sldId id="440" r:id="rId2"/>
    <p:sldId id="444" r:id="rId3"/>
    <p:sldId id="256" r:id="rId4"/>
    <p:sldId id="260" r:id="rId5"/>
    <p:sldId id="438" r:id="rId6"/>
    <p:sldId id="437" r:id="rId7"/>
    <p:sldId id="439" r:id="rId8"/>
    <p:sldId id="442" r:id="rId9"/>
    <p:sldId id="441" r:id="rId10"/>
    <p:sldId id="443" r:id="rId11"/>
    <p:sldId id="262" r:id="rId12"/>
    <p:sldId id="268" r:id="rId13"/>
    <p:sldId id="269" r:id="rId14"/>
    <p:sldId id="271" r:id="rId15"/>
    <p:sldId id="272" r:id="rId16"/>
    <p:sldId id="275" r:id="rId17"/>
    <p:sldId id="276" r:id="rId18"/>
    <p:sldId id="285" r:id="rId19"/>
    <p:sldId id="286" r:id="rId20"/>
    <p:sldId id="287" r:id="rId21"/>
    <p:sldId id="288" r:id="rId22"/>
    <p:sldId id="289" r:id="rId23"/>
    <p:sldId id="301" r:id="rId24"/>
    <p:sldId id="302" r:id="rId25"/>
    <p:sldId id="303" r:id="rId26"/>
    <p:sldId id="304" r:id="rId27"/>
    <p:sldId id="305" r:id="rId28"/>
    <p:sldId id="306" r:id="rId29"/>
    <p:sldId id="315" r:id="rId30"/>
    <p:sldId id="391" r:id="rId31"/>
    <p:sldId id="392" r:id="rId32"/>
    <p:sldId id="393" r:id="rId33"/>
    <p:sldId id="394" r:id="rId34"/>
    <p:sldId id="395" r:id="rId35"/>
    <p:sldId id="397" r:id="rId36"/>
    <p:sldId id="316" r:id="rId37"/>
    <p:sldId id="317" r:id="rId38"/>
    <p:sldId id="318" r:id="rId39"/>
    <p:sldId id="319" r:id="rId40"/>
    <p:sldId id="320" r:id="rId41"/>
    <p:sldId id="324" r:id="rId42"/>
    <p:sldId id="325" r:id="rId43"/>
    <p:sldId id="326" r:id="rId44"/>
    <p:sldId id="327" r:id="rId45"/>
    <p:sldId id="328" r:id="rId46"/>
    <p:sldId id="329" r:id="rId47"/>
    <p:sldId id="335" r:id="rId48"/>
    <p:sldId id="336" r:id="rId49"/>
    <p:sldId id="403" r:id="rId50"/>
    <p:sldId id="404" r:id="rId51"/>
    <p:sldId id="405" r:id="rId52"/>
    <p:sldId id="406" r:id="rId53"/>
    <p:sldId id="407" r:id="rId54"/>
    <p:sldId id="408" r:id="rId55"/>
    <p:sldId id="409" r:id="rId56"/>
    <p:sldId id="410" r:id="rId57"/>
    <p:sldId id="411" r:id="rId58"/>
    <p:sldId id="412" r:id="rId59"/>
    <p:sldId id="413" r:id="rId60"/>
    <p:sldId id="414" r:id="rId61"/>
    <p:sldId id="415" r:id="rId62"/>
    <p:sldId id="416" r:id="rId63"/>
    <p:sldId id="417" r:id="rId64"/>
    <p:sldId id="418" r:id="rId65"/>
    <p:sldId id="419" r:id="rId66"/>
    <p:sldId id="420" r:id="rId67"/>
    <p:sldId id="421" r:id="rId68"/>
    <p:sldId id="422" r:id="rId69"/>
    <p:sldId id="423" r:id="rId70"/>
    <p:sldId id="424" r:id="rId71"/>
    <p:sldId id="446" r:id="rId72"/>
    <p:sldId id="445" r:id="rId73"/>
    <p:sldId id="425" r:id="rId74"/>
    <p:sldId id="426" r:id="rId75"/>
    <p:sldId id="427" r:id="rId76"/>
    <p:sldId id="428" r:id="rId77"/>
    <p:sldId id="429" r:id="rId78"/>
    <p:sldId id="430" r:id="rId79"/>
    <p:sldId id="431" r:id="rId80"/>
    <p:sldId id="432" r:id="rId81"/>
    <p:sldId id="433" r:id="rId82"/>
    <p:sldId id="434" r:id="rId83"/>
    <p:sldId id="435" r:id="rId84"/>
    <p:sldId id="436" r:id="rId85"/>
  </p:sldIdLst>
  <p:sldSz cx="10691813" cy="7559675"/>
  <p:notesSz cx="7099300" cy="102346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757">
          <p15:clr>
            <a:srgbClr val="A4A3A4"/>
          </p15:clr>
        </p15:guide>
        <p15:guide id="2" pos="202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epe, Anil" initials="TA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1428" y="-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757"/>
        <p:guide pos="202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commentAuthors" Target="commentAuthors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6-07T14:53:00.358" idx="1">
    <p:pos x="10" y="10"/>
    <p:text>Fail Safe= elastik parçanın deformasyona uğramasında, harekete izin verme. gücü aktarabilme</p:text>
    <p:extLst>
      <p:ext uri="{C676402C-5697-4E1C-873F-D02D1690AC5C}">
        <p15:threadingInfo xmlns:p15="http://schemas.microsoft.com/office/powerpoint/2012/main" timeZoneBias="-180"/>
      </p:ext>
    </p:extLst>
  </p:cm>
</p:cmLst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4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image" Target="../media/image87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5974" cy="512388"/>
          </a:xfrm>
          <a:prstGeom prst="rect">
            <a:avLst/>
          </a:prstGeom>
        </p:spPr>
        <p:txBody>
          <a:bodyPr vert="horz" lIns="95253" tIns="47627" rIns="95253" bIns="47627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656" y="0"/>
            <a:ext cx="3075973" cy="512388"/>
          </a:xfrm>
          <a:prstGeom prst="rect">
            <a:avLst/>
          </a:prstGeom>
        </p:spPr>
        <p:txBody>
          <a:bodyPr vert="horz" lIns="95253" tIns="47627" rIns="95253" bIns="47627" rtlCol="0"/>
          <a:lstStyle>
            <a:lvl1pPr algn="r">
              <a:defRPr sz="1300"/>
            </a:lvl1pPr>
          </a:lstStyle>
          <a:p>
            <a:fld id="{14E252C4-8C15-48B2-92D8-C9F6B777F11C}" type="datetimeFigureOut">
              <a:rPr lang="de-DE" smtClean="0"/>
              <a:pPr/>
              <a:t>23.08.2021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0583"/>
            <a:ext cx="3075974" cy="512388"/>
          </a:xfrm>
          <a:prstGeom prst="rect">
            <a:avLst/>
          </a:prstGeom>
        </p:spPr>
        <p:txBody>
          <a:bodyPr vert="horz" lIns="95253" tIns="47627" rIns="95253" bIns="47627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656" y="9720583"/>
            <a:ext cx="3075973" cy="512388"/>
          </a:xfrm>
          <a:prstGeom prst="rect">
            <a:avLst/>
          </a:prstGeom>
        </p:spPr>
        <p:txBody>
          <a:bodyPr vert="horz" lIns="95253" tIns="47627" rIns="95253" bIns="47627" rtlCol="0" anchor="b"/>
          <a:lstStyle>
            <a:lvl1pPr algn="r">
              <a:defRPr sz="1300"/>
            </a:lvl1pPr>
          </a:lstStyle>
          <a:p>
            <a:fld id="{35F7B2F9-F890-4B8E-83C8-011A44DE6452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38718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14438" y="1260475"/>
            <a:ext cx="4672012" cy="3303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sp>
      <p:sp>
        <p:nvSpPr>
          <p:cNvPr id="3074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331306" y="4885566"/>
            <a:ext cx="4441162" cy="3665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3357328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de.wikipedia.org/wiki/Elastomer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de.wikipedia.org/wiki/Rei%C3%9Ffestigkeit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1316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Text Box 1"/>
          <p:cNvSpPr txBox="1">
            <a:spLocks noChangeArrowheads="1"/>
          </p:cNvSpPr>
          <p:nvPr/>
        </p:nvSpPr>
        <p:spPr bwMode="auto">
          <a:xfrm>
            <a:off x="3001028" y="645837"/>
            <a:ext cx="3130729" cy="26365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833" tIns="43416" rIns="86833" bIns="43416" anchor="ctr"/>
          <a:lstStyle/>
          <a:p>
            <a:endParaRPr lang="de-DE"/>
          </a:p>
        </p:txBody>
      </p:sp>
      <p:sp>
        <p:nvSpPr>
          <p:cNvPr id="15667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98738" y="4868850"/>
            <a:ext cx="4907790" cy="393124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35858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44575" y="984250"/>
            <a:ext cx="5010150" cy="35417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98738" y="4868850"/>
            <a:ext cx="4907790" cy="393124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66312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Text Box 1"/>
          <p:cNvSpPr txBox="1">
            <a:spLocks noChangeArrowheads="1"/>
          </p:cNvSpPr>
          <p:nvPr/>
        </p:nvSpPr>
        <p:spPr bwMode="auto">
          <a:xfrm>
            <a:off x="3001028" y="645837"/>
            <a:ext cx="3130729" cy="26365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833" tIns="43416" rIns="86833" bIns="43416" anchor="ctr"/>
          <a:lstStyle/>
          <a:p>
            <a:endParaRPr lang="de-DE"/>
          </a:p>
        </p:txBody>
      </p:sp>
      <p:sp>
        <p:nvSpPr>
          <p:cNvPr id="16691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98738" y="4868850"/>
            <a:ext cx="4907790" cy="393124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03689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Text Box 1"/>
          <p:cNvSpPr txBox="1">
            <a:spLocks noChangeArrowheads="1"/>
          </p:cNvSpPr>
          <p:nvPr/>
        </p:nvSpPr>
        <p:spPr bwMode="auto">
          <a:xfrm>
            <a:off x="2792312" y="645837"/>
            <a:ext cx="3546668" cy="26365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833" tIns="43416" rIns="86833" bIns="43416" anchor="ctr"/>
          <a:lstStyle/>
          <a:p>
            <a:endParaRPr lang="de-DE"/>
          </a:p>
        </p:txBody>
      </p:sp>
      <p:sp>
        <p:nvSpPr>
          <p:cNvPr id="167938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98738" y="4868850"/>
            <a:ext cx="4907790" cy="393124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66088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Text Box 1"/>
          <p:cNvSpPr txBox="1">
            <a:spLocks noChangeArrowheads="1"/>
          </p:cNvSpPr>
          <p:nvPr/>
        </p:nvSpPr>
        <p:spPr bwMode="auto">
          <a:xfrm>
            <a:off x="2792312" y="645837"/>
            <a:ext cx="3546668" cy="26365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833" tIns="43416" rIns="86833" bIns="43416" anchor="ctr"/>
          <a:lstStyle/>
          <a:p>
            <a:endParaRPr lang="de-DE"/>
          </a:p>
        </p:txBody>
      </p:sp>
      <p:sp>
        <p:nvSpPr>
          <p:cNvPr id="16896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98738" y="4868850"/>
            <a:ext cx="4907790" cy="393124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83578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Text Box 1"/>
          <p:cNvSpPr txBox="1">
            <a:spLocks noChangeArrowheads="1"/>
          </p:cNvSpPr>
          <p:nvPr/>
        </p:nvSpPr>
        <p:spPr bwMode="auto">
          <a:xfrm>
            <a:off x="3001028" y="645837"/>
            <a:ext cx="3130729" cy="26365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833" tIns="43416" rIns="86833" bIns="43416" anchor="ctr"/>
          <a:lstStyle/>
          <a:p>
            <a:endParaRPr lang="de-DE"/>
          </a:p>
        </p:txBody>
      </p:sp>
      <p:sp>
        <p:nvSpPr>
          <p:cNvPr id="16998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98738" y="4868850"/>
            <a:ext cx="4907790" cy="393124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16311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Text Box 1"/>
          <p:cNvSpPr txBox="1">
            <a:spLocks noChangeArrowheads="1"/>
          </p:cNvSpPr>
          <p:nvPr/>
        </p:nvSpPr>
        <p:spPr bwMode="auto">
          <a:xfrm>
            <a:off x="3001028" y="645837"/>
            <a:ext cx="3130729" cy="26365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833" tIns="43416" rIns="86833" bIns="43416" anchor="ctr"/>
          <a:lstStyle/>
          <a:p>
            <a:endParaRPr lang="de-DE"/>
          </a:p>
        </p:txBody>
      </p:sp>
      <p:sp>
        <p:nvSpPr>
          <p:cNvPr id="17101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98738" y="4868850"/>
            <a:ext cx="4907790" cy="393124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97978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Text Box 1"/>
          <p:cNvSpPr txBox="1">
            <a:spLocks noChangeArrowheads="1"/>
          </p:cNvSpPr>
          <p:nvPr/>
        </p:nvSpPr>
        <p:spPr bwMode="auto">
          <a:xfrm>
            <a:off x="3001028" y="645837"/>
            <a:ext cx="3130729" cy="26365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833" tIns="43416" rIns="86833" bIns="43416" anchor="ctr"/>
          <a:lstStyle/>
          <a:p>
            <a:endParaRPr lang="de-DE"/>
          </a:p>
        </p:txBody>
      </p:sp>
      <p:sp>
        <p:nvSpPr>
          <p:cNvPr id="183298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560550" y="3250459"/>
            <a:ext cx="6200334" cy="276874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64622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Text Box 1"/>
          <p:cNvSpPr txBox="1">
            <a:spLocks noChangeArrowheads="1"/>
          </p:cNvSpPr>
          <p:nvPr/>
        </p:nvSpPr>
        <p:spPr bwMode="auto">
          <a:xfrm>
            <a:off x="2792312" y="645837"/>
            <a:ext cx="3546668" cy="26365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833" tIns="43416" rIns="86833" bIns="43416" anchor="ctr"/>
          <a:lstStyle/>
          <a:p>
            <a:endParaRPr lang="de-DE"/>
          </a:p>
        </p:txBody>
      </p:sp>
      <p:sp>
        <p:nvSpPr>
          <p:cNvPr id="18432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98738" y="4868850"/>
            <a:ext cx="4907790" cy="393124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22795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Text Box 1"/>
          <p:cNvSpPr txBox="1">
            <a:spLocks noChangeArrowheads="1"/>
          </p:cNvSpPr>
          <p:nvPr/>
        </p:nvSpPr>
        <p:spPr bwMode="auto">
          <a:xfrm>
            <a:off x="2792312" y="645837"/>
            <a:ext cx="3546668" cy="26365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833" tIns="43416" rIns="86833" bIns="43416" anchor="ctr"/>
          <a:lstStyle/>
          <a:p>
            <a:endParaRPr lang="de-DE"/>
          </a:p>
        </p:txBody>
      </p:sp>
      <p:sp>
        <p:nvSpPr>
          <p:cNvPr id="18534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98738" y="4868850"/>
            <a:ext cx="4907790" cy="393124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7611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9656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Text Box 1"/>
          <p:cNvSpPr txBox="1">
            <a:spLocks noChangeArrowheads="1"/>
          </p:cNvSpPr>
          <p:nvPr/>
        </p:nvSpPr>
        <p:spPr bwMode="auto">
          <a:xfrm>
            <a:off x="2792312" y="645837"/>
            <a:ext cx="3546668" cy="26365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833" tIns="43416" rIns="86833" bIns="43416" anchor="ctr"/>
          <a:lstStyle/>
          <a:p>
            <a:endParaRPr lang="de-DE"/>
          </a:p>
        </p:txBody>
      </p:sp>
      <p:sp>
        <p:nvSpPr>
          <p:cNvPr id="18637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98738" y="4868850"/>
            <a:ext cx="4907790" cy="393124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41444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Text Box 1"/>
          <p:cNvSpPr txBox="1">
            <a:spLocks noChangeArrowheads="1"/>
          </p:cNvSpPr>
          <p:nvPr/>
        </p:nvSpPr>
        <p:spPr bwMode="auto">
          <a:xfrm>
            <a:off x="3001028" y="645837"/>
            <a:ext cx="3130729" cy="26365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833" tIns="43416" rIns="86833" bIns="43416" anchor="ctr"/>
          <a:lstStyle/>
          <a:p>
            <a:endParaRPr lang="de-DE"/>
          </a:p>
        </p:txBody>
      </p:sp>
      <p:sp>
        <p:nvSpPr>
          <p:cNvPr id="18739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98738" y="4868850"/>
            <a:ext cx="4907790" cy="393124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3637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Text Box 1"/>
          <p:cNvSpPr txBox="1">
            <a:spLocks noChangeArrowheads="1"/>
          </p:cNvSpPr>
          <p:nvPr/>
        </p:nvSpPr>
        <p:spPr bwMode="auto">
          <a:xfrm>
            <a:off x="3001028" y="645837"/>
            <a:ext cx="3130729" cy="26365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833" tIns="43416" rIns="86833" bIns="43416" anchor="ctr"/>
          <a:lstStyle/>
          <a:p>
            <a:endParaRPr lang="de-DE"/>
          </a:p>
        </p:txBody>
      </p:sp>
      <p:sp>
        <p:nvSpPr>
          <p:cNvPr id="188418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98738" y="4868850"/>
            <a:ext cx="4907790" cy="393124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75858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Text Box 1"/>
          <p:cNvSpPr txBox="1">
            <a:spLocks noChangeArrowheads="1"/>
          </p:cNvSpPr>
          <p:nvPr/>
        </p:nvSpPr>
        <p:spPr bwMode="auto">
          <a:xfrm>
            <a:off x="2792312" y="645837"/>
            <a:ext cx="3546668" cy="26365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833" tIns="43416" rIns="86833" bIns="43416" anchor="ctr"/>
          <a:lstStyle/>
          <a:p>
            <a:endParaRPr lang="de-DE"/>
          </a:p>
        </p:txBody>
      </p:sp>
      <p:sp>
        <p:nvSpPr>
          <p:cNvPr id="19763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98738" y="4868850"/>
            <a:ext cx="4907790" cy="393124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94578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Text Box 1"/>
          <p:cNvSpPr txBox="1">
            <a:spLocks noChangeArrowheads="1"/>
          </p:cNvSpPr>
          <p:nvPr/>
        </p:nvSpPr>
        <p:spPr bwMode="auto">
          <a:xfrm>
            <a:off x="3001028" y="645837"/>
            <a:ext cx="3130729" cy="26365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833" tIns="43416" rIns="86833" bIns="43416" anchor="ctr"/>
          <a:lstStyle/>
          <a:p>
            <a:endParaRPr lang="de-DE"/>
          </a:p>
        </p:txBody>
      </p:sp>
      <p:sp>
        <p:nvSpPr>
          <p:cNvPr id="183298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560550" y="3250459"/>
            <a:ext cx="6200334" cy="276874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04991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Text Box 1"/>
          <p:cNvSpPr txBox="1">
            <a:spLocks noChangeArrowheads="1"/>
          </p:cNvSpPr>
          <p:nvPr/>
        </p:nvSpPr>
        <p:spPr bwMode="auto">
          <a:xfrm>
            <a:off x="2792312" y="645837"/>
            <a:ext cx="3546668" cy="26365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833" tIns="43416" rIns="86833" bIns="43416" anchor="ctr"/>
          <a:lstStyle/>
          <a:p>
            <a:endParaRPr lang="de-DE"/>
          </a:p>
        </p:txBody>
      </p:sp>
      <p:sp>
        <p:nvSpPr>
          <p:cNvPr id="18432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98738" y="4868850"/>
            <a:ext cx="4907790" cy="393124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39475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Text Box 1"/>
          <p:cNvSpPr txBox="1">
            <a:spLocks noChangeArrowheads="1"/>
          </p:cNvSpPr>
          <p:nvPr/>
        </p:nvSpPr>
        <p:spPr bwMode="auto">
          <a:xfrm>
            <a:off x="2792312" y="645837"/>
            <a:ext cx="3546668" cy="26365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833" tIns="43416" rIns="86833" bIns="43416" anchor="ctr"/>
          <a:lstStyle/>
          <a:p>
            <a:endParaRPr lang="de-DE"/>
          </a:p>
        </p:txBody>
      </p:sp>
      <p:sp>
        <p:nvSpPr>
          <p:cNvPr id="18637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98738" y="4868850"/>
            <a:ext cx="4907790" cy="393124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59881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Text Box 1"/>
          <p:cNvSpPr txBox="1">
            <a:spLocks noChangeArrowheads="1"/>
          </p:cNvSpPr>
          <p:nvPr/>
        </p:nvSpPr>
        <p:spPr bwMode="auto">
          <a:xfrm>
            <a:off x="2792312" y="645837"/>
            <a:ext cx="3546668" cy="26365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833" tIns="43416" rIns="86833" bIns="43416" anchor="ctr"/>
          <a:lstStyle/>
          <a:p>
            <a:endParaRPr lang="de-DE"/>
          </a:p>
        </p:txBody>
      </p:sp>
      <p:sp>
        <p:nvSpPr>
          <p:cNvPr id="18637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98738" y="4868850"/>
            <a:ext cx="4907790" cy="393124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36709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Text Box 1"/>
          <p:cNvSpPr txBox="1">
            <a:spLocks noChangeArrowheads="1"/>
          </p:cNvSpPr>
          <p:nvPr/>
        </p:nvSpPr>
        <p:spPr bwMode="auto">
          <a:xfrm>
            <a:off x="2792312" y="645837"/>
            <a:ext cx="3546668" cy="26365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833" tIns="43416" rIns="86833" bIns="43416" anchor="ctr"/>
          <a:lstStyle/>
          <a:p>
            <a:endParaRPr lang="de-DE"/>
          </a:p>
        </p:txBody>
      </p:sp>
      <p:sp>
        <p:nvSpPr>
          <p:cNvPr id="18637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98738" y="4868850"/>
            <a:ext cx="4907790" cy="393124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01731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Text Box 1"/>
          <p:cNvSpPr txBox="1">
            <a:spLocks noChangeArrowheads="1"/>
          </p:cNvSpPr>
          <p:nvPr/>
        </p:nvSpPr>
        <p:spPr bwMode="auto">
          <a:xfrm>
            <a:off x="2792312" y="645837"/>
            <a:ext cx="3546668" cy="26365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833" tIns="43416" rIns="86833" bIns="43416" anchor="ctr"/>
          <a:lstStyle/>
          <a:p>
            <a:endParaRPr lang="de-DE"/>
          </a:p>
        </p:txBody>
      </p:sp>
      <p:sp>
        <p:nvSpPr>
          <p:cNvPr id="18432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98738" y="4868850"/>
            <a:ext cx="4907790" cy="393124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8096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Text Box 1"/>
          <p:cNvSpPr txBox="1">
            <a:spLocks noChangeArrowheads="1"/>
          </p:cNvSpPr>
          <p:nvPr/>
        </p:nvSpPr>
        <p:spPr bwMode="auto">
          <a:xfrm>
            <a:off x="3001028" y="645837"/>
            <a:ext cx="3130729" cy="26365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833" tIns="43416" rIns="86833" bIns="43416" anchor="ctr"/>
          <a:lstStyle/>
          <a:p>
            <a:endParaRPr lang="de-DE"/>
          </a:p>
        </p:txBody>
      </p:sp>
      <p:sp>
        <p:nvSpPr>
          <p:cNvPr id="137218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98738" y="4868850"/>
            <a:ext cx="4907790" cy="393124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26887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Text Box 1"/>
          <p:cNvSpPr txBox="1">
            <a:spLocks noChangeArrowheads="1"/>
          </p:cNvSpPr>
          <p:nvPr/>
        </p:nvSpPr>
        <p:spPr bwMode="auto">
          <a:xfrm>
            <a:off x="2792312" y="645837"/>
            <a:ext cx="3546668" cy="26365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833" tIns="43416" rIns="86833" bIns="43416" anchor="ctr"/>
          <a:lstStyle/>
          <a:p>
            <a:endParaRPr lang="de-DE"/>
          </a:p>
        </p:txBody>
      </p:sp>
      <p:sp>
        <p:nvSpPr>
          <p:cNvPr id="198658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98738" y="4868850"/>
            <a:ext cx="4907790" cy="393124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97133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Text Box 1"/>
          <p:cNvSpPr txBox="1">
            <a:spLocks noChangeArrowheads="1"/>
          </p:cNvSpPr>
          <p:nvPr/>
        </p:nvSpPr>
        <p:spPr bwMode="auto">
          <a:xfrm>
            <a:off x="2792312" y="645837"/>
            <a:ext cx="3546668" cy="26365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833" tIns="43416" rIns="86833" bIns="43416" anchor="ctr"/>
          <a:lstStyle/>
          <a:p>
            <a:endParaRPr lang="de-DE"/>
          </a:p>
        </p:txBody>
      </p:sp>
      <p:sp>
        <p:nvSpPr>
          <p:cNvPr id="19968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98738" y="4868850"/>
            <a:ext cx="4907790" cy="393124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0057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Text Box 1"/>
          <p:cNvSpPr txBox="1">
            <a:spLocks noChangeArrowheads="1"/>
          </p:cNvSpPr>
          <p:nvPr/>
        </p:nvSpPr>
        <p:spPr bwMode="auto">
          <a:xfrm>
            <a:off x="2792312" y="645837"/>
            <a:ext cx="3546668" cy="26365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833" tIns="43416" rIns="86833" bIns="43416" anchor="ctr"/>
          <a:lstStyle/>
          <a:p>
            <a:endParaRPr lang="de-DE"/>
          </a:p>
        </p:txBody>
      </p:sp>
      <p:sp>
        <p:nvSpPr>
          <p:cNvPr id="20070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560550" y="3250459"/>
            <a:ext cx="6200334" cy="276874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98143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Text Box 1"/>
          <p:cNvSpPr txBox="1">
            <a:spLocks noChangeArrowheads="1"/>
          </p:cNvSpPr>
          <p:nvPr/>
        </p:nvSpPr>
        <p:spPr bwMode="auto">
          <a:xfrm>
            <a:off x="2792312" y="645837"/>
            <a:ext cx="3546668" cy="26365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833" tIns="43416" rIns="86833" bIns="43416" anchor="ctr"/>
          <a:lstStyle/>
          <a:p>
            <a:endParaRPr lang="de-DE"/>
          </a:p>
        </p:txBody>
      </p:sp>
      <p:sp>
        <p:nvSpPr>
          <p:cNvPr id="20173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98738" y="4868850"/>
            <a:ext cx="4907790" cy="393124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41449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Text Box 1"/>
          <p:cNvSpPr txBox="1">
            <a:spLocks noChangeArrowheads="1"/>
          </p:cNvSpPr>
          <p:nvPr/>
        </p:nvSpPr>
        <p:spPr bwMode="auto">
          <a:xfrm>
            <a:off x="3001028" y="645837"/>
            <a:ext cx="3130729" cy="26365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833" tIns="43416" rIns="86833" bIns="43416" anchor="ctr"/>
          <a:lstStyle/>
          <a:p>
            <a:endParaRPr lang="de-DE"/>
          </a:p>
        </p:txBody>
      </p:sp>
      <p:sp>
        <p:nvSpPr>
          <p:cNvPr id="20275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98738" y="4868850"/>
            <a:ext cx="4907790" cy="393124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55715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Text Box 1"/>
          <p:cNvSpPr txBox="1">
            <a:spLocks noChangeArrowheads="1"/>
          </p:cNvSpPr>
          <p:nvPr/>
        </p:nvSpPr>
        <p:spPr bwMode="auto">
          <a:xfrm>
            <a:off x="2792312" y="645837"/>
            <a:ext cx="3546668" cy="26365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833" tIns="43416" rIns="86833" bIns="43416" anchor="ctr"/>
          <a:lstStyle/>
          <a:p>
            <a:endParaRPr lang="de-DE"/>
          </a:p>
        </p:txBody>
      </p:sp>
      <p:sp>
        <p:nvSpPr>
          <p:cNvPr id="20685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98738" y="4868850"/>
            <a:ext cx="4907790" cy="393124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00203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Text Box 1"/>
          <p:cNvSpPr txBox="1">
            <a:spLocks noChangeArrowheads="1"/>
          </p:cNvSpPr>
          <p:nvPr/>
        </p:nvSpPr>
        <p:spPr bwMode="auto">
          <a:xfrm>
            <a:off x="2792312" y="645837"/>
            <a:ext cx="3546668" cy="26365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833" tIns="43416" rIns="86833" bIns="43416" anchor="ctr"/>
          <a:lstStyle/>
          <a:p>
            <a:endParaRPr lang="de-DE"/>
          </a:p>
        </p:txBody>
      </p:sp>
      <p:sp>
        <p:nvSpPr>
          <p:cNvPr id="20787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98738" y="4868850"/>
            <a:ext cx="4907790" cy="393124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040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Text Box 1"/>
          <p:cNvSpPr txBox="1">
            <a:spLocks noChangeArrowheads="1"/>
          </p:cNvSpPr>
          <p:nvPr/>
        </p:nvSpPr>
        <p:spPr bwMode="auto">
          <a:xfrm>
            <a:off x="2792312" y="645837"/>
            <a:ext cx="3546668" cy="26365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833" tIns="43416" rIns="86833" bIns="43416" anchor="ctr"/>
          <a:lstStyle/>
          <a:p>
            <a:endParaRPr lang="de-DE"/>
          </a:p>
        </p:txBody>
      </p:sp>
      <p:sp>
        <p:nvSpPr>
          <p:cNvPr id="208898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98738" y="4868850"/>
            <a:ext cx="4907790" cy="393124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41382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Text Box 1"/>
          <p:cNvSpPr txBox="1">
            <a:spLocks noChangeArrowheads="1"/>
          </p:cNvSpPr>
          <p:nvPr/>
        </p:nvSpPr>
        <p:spPr bwMode="auto">
          <a:xfrm>
            <a:off x="2792312" y="645837"/>
            <a:ext cx="3546668" cy="26365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833" tIns="43416" rIns="86833" bIns="43416" anchor="ctr"/>
          <a:lstStyle/>
          <a:p>
            <a:endParaRPr lang="de-DE"/>
          </a:p>
        </p:txBody>
      </p:sp>
      <p:sp>
        <p:nvSpPr>
          <p:cNvPr id="20992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98738" y="4868850"/>
            <a:ext cx="4907790" cy="393124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650984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Text Box 1"/>
          <p:cNvSpPr txBox="1">
            <a:spLocks noChangeArrowheads="1"/>
          </p:cNvSpPr>
          <p:nvPr/>
        </p:nvSpPr>
        <p:spPr bwMode="auto">
          <a:xfrm>
            <a:off x="3001028" y="645837"/>
            <a:ext cx="3130729" cy="26365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833" tIns="43416" rIns="86833" bIns="43416" anchor="ctr"/>
          <a:lstStyle/>
          <a:p>
            <a:endParaRPr lang="de-DE"/>
          </a:p>
        </p:txBody>
      </p:sp>
      <p:sp>
        <p:nvSpPr>
          <p:cNvPr id="21094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98738" y="4868850"/>
            <a:ext cx="4907790" cy="393124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2878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Text Box 1"/>
          <p:cNvSpPr txBox="1">
            <a:spLocks noChangeArrowheads="1"/>
          </p:cNvSpPr>
          <p:nvPr/>
        </p:nvSpPr>
        <p:spPr bwMode="auto">
          <a:xfrm>
            <a:off x="2792312" y="645837"/>
            <a:ext cx="3546668" cy="26365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833" tIns="43416" rIns="86833" bIns="43416" anchor="ctr"/>
          <a:lstStyle/>
          <a:p>
            <a:endParaRPr lang="de-DE"/>
          </a:p>
        </p:txBody>
      </p:sp>
      <p:sp>
        <p:nvSpPr>
          <p:cNvPr id="14131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98738" y="4868850"/>
            <a:ext cx="4907790" cy="393124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338601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Text Box 1"/>
          <p:cNvSpPr txBox="1">
            <a:spLocks noChangeArrowheads="1"/>
          </p:cNvSpPr>
          <p:nvPr/>
        </p:nvSpPr>
        <p:spPr bwMode="auto">
          <a:xfrm>
            <a:off x="3001028" y="645837"/>
            <a:ext cx="3130729" cy="26365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833" tIns="43416" rIns="86833" bIns="43416" anchor="ctr"/>
          <a:lstStyle/>
          <a:p>
            <a:endParaRPr lang="de-DE"/>
          </a:p>
        </p:txBody>
      </p:sp>
      <p:sp>
        <p:nvSpPr>
          <p:cNvPr id="21197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98738" y="4868850"/>
            <a:ext cx="4907790" cy="393124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480837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Text Box 1"/>
          <p:cNvSpPr txBox="1">
            <a:spLocks noChangeArrowheads="1"/>
          </p:cNvSpPr>
          <p:nvPr/>
        </p:nvSpPr>
        <p:spPr bwMode="auto">
          <a:xfrm>
            <a:off x="2792312" y="645837"/>
            <a:ext cx="3546668" cy="26365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833" tIns="43416" rIns="86833" bIns="43416" anchor="ctr"/>
          <a:lstStyle/>
          <a:p>
            <a:endParaRPr lang="de-DE"/>
          </a:p>
        </p:txBody>
      </p:sp>
      <p:sp>
        <p:nvSpPr>
          <p:cNvPr id="21811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98738" y="4868850"/>
            <a:ext cx="4907790" cy="393124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41332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Text Box 1"/>
          <p:cNvSpPr txBox="1">
            <a:spLocks noChangeArrowheads="1"/>
          </p:cNvSpPr>
          <p:nvPr/>
        </p:nvSpPr>
        <p:spPr bwMode="auto">
          <a:xfrm>
            <a:off x="2792312" y="645837"/>
            <a:ext cx="3546668" cy="26365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833" tIns="43416" rIns="86833" bIns="43416" anchor="ctr"/>
          <a:lstStyle/>
          <a:p>
            <a:endParaRPr lang="de-DE"/>
          </a:p>
        </p:txBody>
      </p:sp>
      <p:sp>
        <p:nvSpPr>
          <p:cNvPr id="219138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98738" y="4868850"/>
            <a:ext cx="4907790" cy="393124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642338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Text Box 1"/>
          <p:cNvSpPr txBox="1">
            <a:spLocks noChangeArrowheads="1"/>
          </p:cNvSpPr>
          <p:nvPr/>
        </p:nvSpPr>
        <p:spPr bwMode="auto">
          <a:xfrm>
            <a:off x="2792312" y="645837"/>
            <a:ext cx="3546668" cy="26365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833" tIns="43416" rIns="86833" bIns="43416" anchor="ctr"/>
          <a:lstStyle/>
          <a:p>
            <a:endParaRPr lang="de-DE"/>
          </a:p>
        </p:txBody>
      </p:sp>
      <p:sp>
        <p:nvSpPr>
          <p:cNvPr id="22016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98738" y="4868850"/>
            <a:ext cx="4907790" cy="393124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354932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Text Box 1"/>
          <p:cNvSpPr txBox="1">
            <a:spLocks noChangeArrowheads="1"/>
          </p:cNvSpPr>
          <p:nvPr/>
        </p:nvSpPr>
        <p:spPr bwMode="auto">
          <a:xfrm>
            <a:off x="3001028" y="645837"/>
            <a:ext cx="3130729" cy="26365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833" tIns="43416" rIns="86833" bIns="43416" anchor="ctr"/>
          <a:lstStyle/>
          <a:p>
            <a:endParaRPr lang="de-DE"/>
          </a:p>
        </p:txBody>
      </p:sp>
      <p:sp>
        <p:nvSpPr>
          <p:cNvPr id="22221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98738" y="4868850"/>
            <a:ext cx="4907790" cy="393124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976720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Text Box 1"/>
          <p:cNvSpPr txBox="1">
            <a:spLocks noChangeArrowheads="1"/>
          </p:cNvSpPr>
          <p:nvPr/>
        </p:nvSpPr>
        <p:spPr bwMode="auto">
          <a:xfrm>
            <a:off x="3001028" y="645837"/>
            <a:ext cx="3130729" cy="26365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833" tIns="43416" rIns="86833" bIns="43416" anchor="ctr"/>
          <a:lstStyle/>
          <a:p>
            <a:endParaRPr lang="de-DE"/>
          </a:p>
        </p:txBody>
      </p:sp>
      <p:sp>
        <p:nvSpPr>
          <p:cNvPr id="22323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98738" y="4868850"/>
            <a:ext cx="4907790" cy="393124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608279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7" name="Text Box 1"/>
          <p:cNvSpPr txBox="1">
            <a:spLocks noChangeArrowheads="1"/>
          </p:cNvSpPr>
          <p:nvPr/>
        </p:nvSpPr>
        <p:spPr bwMode="auto">
          <a:xfrm>
            <a:off x="3001028" y="645837"/>
            <a:ext cx="3130729" cy="26365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833" tIns="43416" rIns="86833" bIns="43416" anchor="ctr"/>
          <a:lstStyle/>
          <a:p>
            <a:endParaRPr lang="de-DE"/>
          </a:p>
        </p:txBody>
      </p:sp>
      <p:sp>
        <p:nvSpPr>
          <p:cNvPr id="224258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98738" y="4868850"/>
            <a:ext cx="4907790" cy="393124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415362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Text Box 1"/>
          <p:cNvSpPr txBox="1">
            <a:spLocks noChangeArrowheads="1"/>
          </p:cNvSpPr>
          <p:nvPr/>
        </p:nvSpPr>
        <p:spPr bwMode="auto">
          <a:xfrm>
            <a:off x="2792312" y="645837"/>
            <a:ext cx="3546668" cy="26365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833" tIns="43416" rIns="86833" bIns="43416" anchor="ctr"/>
          <a:lstStyle/>
          <a:p>
            <a:endParaRPr lang="de-DE"/>
          </a:p>
        </p:txBody>
      </p:sp>
      <p:sp>
        <p:nvSpPr>
          <p:cNvPr id="22733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98738" y="4868850"/>
            <a:ext cx="4907790" cy="393124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151501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14438" y="1260475"/>
            <a:ext cx="4673600" cy="33051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83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331306" y="4885565"/>
            <a:ext cx="4442653" cy="366683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506347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14438" y="1260475"/>
            <a:ext cx="4673600" cy="33051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93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331306" y="4885565"/>
            <a:ext cx="4442653" cy="366683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6803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Text Box 1"/>
          <p:cNvSpPr txBox="1">
            <a:spLocks noChangeArrowheads="1"/>
          </p:cNvSpPr>
          <p:nvPr/>
        </p:nvSpPr>
        <p:spPr bwMode="auto">
          <a:xfrm>
            <a:off x="2792312" y="645837"/>
            <a:ext cx="3546668" cy="26365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833" tIns="43416" rIns="86833" bIns="43416" anchor="ctr"/>
          <a:lstStyle/>
          <a:p>
            <a:endParaRPr lang="de-DE"/>
          </a:p>
        </p:txBody>
      </p:sp>
      <p:sp>
        <p:nvSpPr>
          <p:cNvPr id="14336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98738" y="4868850"/>
            <a:ext cx="4907790" cy="393124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438756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14438" y="1260475"/>
            <a:ext cx="4673600" cy="33051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04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331306" y="4885565"/>
            <a:ext cx="4442653" cy="366683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444000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14438" y="1260475"/>
            <a:ext cx="4673600" cy="33051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14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331306" y="4885565"/>
            <a:ext cx="4442653" cy="366683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075021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14438" y="1260475"/>
            <a:ext cx="4673600" cy="33051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331306" y="4885565"/>
            <a:ext cx="4442653" cy="366683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228257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9" name="Text Box 1"/>
          <p:cNvSpPr txBox="1">
            <a:spLocks noChangeArrowheads="1"/>
          </p:cNvSpPr>
          <p:nvPr/>
        </p:nvSpPr>
        <p:spPr bwMode="auto">
          <a:xfrm>
            <a:off x="3001028" y="645837"/>
            <a:ext cx="3130729" cy="26365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833" tIns="43416" rIns="86833" bIns="43416" anchor="ctr"/>
          <a:lstStyle/>
          <a:p>
            <a:endParaRPr lang="de-DE"/>
          </a:p>
        </p:txBody>
      </p:sp>
      <p:sp>
        <p:nvSpPr>
          <p:cNvPr id="23757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560550" y="3250459"/>
            <a:ext cx="6200334" cy="276874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150579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3" name="Text Box 1"/>
          <p:cNvSpPr txBox="1">
            <a:spLocks noChangeArrowheads="1"/>
          </p:cNvSpPr>
          <p:nvPr/>
        </p:nvSpPr>
        <p:spPr bwMode="auto">
          <a:xfrm>
            <a:off x="2792312" y="645837"/>
            <a:ext cx="3546668" cy="26365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833" tIns="43416" rIns="86833" bIns="43416" anchor="ctr"/>
          <a:lstStyle/>
          <a:p>
            <a:endParaRPr lang="de-DE"/>
          </a:p>
        </p:txBody>
      </p:sp>
      <p:sp>
        <p:nvSpPr>
          <p:cNvPr id="23859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98738" y="4868850"/>
            <a:ext cx="4907790" cy="393124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097725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7" name="Text Box 1"/>
          <p:cNvSpPr txBox="1">
            <a:spLocks noChangeArrowheads="1"/>
          </p:cNvSpPr>
          <p:nvPr/>
        </p:nvSpPr>
        <p:spPr bwMode="auto">
          <a:xfrm>
            <a:off x="2792312" y="645837"/>
            <a:ext cx="3546668" cy="26365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833" tIns="43416" rIns="86833" bIns="43416" anchor="ctr"/>
          <a:lstStyle/>
          <a:p>
            <a:endParaRPr lang="de-DE"/>
          </a:p>
        </p:txBody>
      </p:sp>
      <p:sp>
        <p:nvSpPr>
          <p:cNvPr id="239618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98738" y="4868850"/>
            <a:ext cx="4907790" cy="393124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153322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5" name="Text Box 1"/>
          <p:cNvSpPr txBox="1">
            <a:spLocks noChangeArrowheads="1"/>
          </p:cNvSpPr>
          <p:nvPr/>
        </p:nvSpPr>
        <p:spPr bwMode="auto">
          <a:xfrm>
            <a:off x="3001028" y="645837"/>
            <a:ext cx="3130729" cy="26365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833" tIns="43416" rIns="86833" bIns="43416" anchor="ctr"/>
          <a:lstStyle/>
          <a:p>
            <a:endParaRPr lang="de-DE"/>
          </a:p>
        </p:txBody>
      </p:sp>
      <p:sp>
        <p:nvSpPr>
          <p:cNvPr id="24166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98738" y="4868850"/>
            <a:ext cx="4907790" cy="393124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161501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89" name="Text Box 1"/>
          <p:cNvSpPr txBox="1">
            <a:spLocks noChangeArrowheads="1"/>
          </p:cNvSpPr>
          <p:nvPr/>
        </p:nvSpPr>
        <p:spPr bwMode="auto">
          <a:xfrm>
            <a:off x="3001028" y="645837"/>
            <a:ext cx="3130729" cy="26365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833" tIns="43416" rIns="86833" bIns="43416" anchor="ctr"/>
          <a:lstStyle/>
          <a:p>
            <a:endParaRPr lang="de-DE"/>
          </a:p>
        </p:txBody>
      </p:sp>
      <p:sp>
        <p:nvSpPr>
          <p:cNvPr id="24269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98738" y="4868850"/>
            <a:ext cx="4907790" cy="393124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289608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1" name="Text Box 1"/>
          <p:cNvSpPr txBox="1">
            <a:spLocks noChangeArrowheads="1"/>
          </p:cNvSpPr>
          <p:nvPr/>
        </p:nvSpPr>
        <p:spPr bwMode="auto">
          <a:xfrm>
            <a:off x="2792312" y="645837"/>
            <a:ext cx="3546668" cy="26365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833" tIns="43416" rIns="86833" bIns="43416" anchor="ctr"/>
          <a:lstStyle/>
          <a:p>
            <a:endParaRPr lang="de-DE"/>
          </a:p>
        </p:txBody>
      </p:sp>
      <p:sp>
        <p:nvSpPr>
          <p:cNvPr id="24064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98738" y="4868850"/>
            <a:ext cx="4907790" cy="393124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48787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44575" y="984250"/>
            <a:ext cx="5010150" cy="35417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47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98738" y="4868850"/>
            <a:ext cx="4907790" cy="393124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6634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Text Box 1"/>
          <p:cNvSpPr txBox="1">
            <a:spLocks noChangeArrowheads="1"/>
          </p:cNvSpPr>
          <p:nvPr/>
        </p:nvSpPr>
        <p:spPr bwMode="auto">
          <a:xfrm>
            <a:off x="3001028" y="645837"/>
            <a:ext cx="3130729" cy="26365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833" tIns="43416" rIns="86833" bIns="43416" anchor="ctr"/>
          <a:lstStyle/>
          <a:p>
            <a:endParaRPr lang="de-DE"/>
          </a:p>
        </p:txBody>
      </p:sp>
      <p:sp>
        <p:nvSpPr>
          <p:cNvPr id="14950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98738" y="4868850"/>
            <a:ext cx="4907790" cy="393124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463137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1" name="Text Box 1"/>
          <p:cNvSpPr txBox="1">
            <a:spLocks noChangeArrowheads="1"/>
          </p:cNvSpPr>
          <p:nvPr/>
        </p:nvSpPr>
        <p:spPr bwMode="auto">
          <a:xfrm>
            <a:off x="2792312" y="645837"/>
            <a:ext cx="3546668" cy="26365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833" tIns="43416" rIns="86833" bIns="43416" anchor="ctr"/>
          <a:lstStyle/>
          <a:p>
            <a:endParaRPr lang="de-DE"/>
          </a:p>
        </p:txBody>
      </p:sp>
      <p:sp>
        <p:nvSpPr>
          <p:cNvPr id="24576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98738" y="4868850"/>
            <a:ext cx="4907790" cy="393124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169429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9" name="Text Box 1"/>
          <p:cNvSpPr txBox="1">
            <a:spLocks noChangeArrowheads="1"/>
          </p:cNvSpPr>
          <p:nvPr/>
        </p:nvSpPr>
        <p:spPr bwMode="auto">
          <a:xfrm>
            <a:off x="3001028" y="645837"/>
            <a:ext cx="3130729" cy="26365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833" tIns="43416" rIns="86833" bIns="43416" anchor="ctr"/>
          <a:lstStyle/>
          <a:p>
            <a:endParaRPr lang="de-DE"/>
          </a:p>
        </p:txBody>
      </p:sp>
      <p:sp>
        <p:nvSpPr>
          <p:cNvPr id="23757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560550" y="3250459"/>
            <a:ext cx="6200334" cy="276874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399372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3" name="Text Box 1"/>
          <p:cNvSpPr txBox="1">
            <a:spLocks noChangeArrowheads="1"/>
          </p:cNvSpPr>
          <p:nvPr/>
        </p:nvSpPr>
        <p:spPr bwMode="auto">
          <a:xfrm>
            <a:off x="2792312" y="645837"/>
            <a:ext cx="3546668" cy="26365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833" tIns="43416" rIns="86833" bIns="43416" anchor="ctr"/>
          <a:lstStyle/>
          <a:p>
            <a:endParaRPr lang="de-DE"/>
          </a:p>
        </p:txBody>
      </p:sp>
      <p:sp>
        <p:nvSpPr>
          <p:cNvPr id="23859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98738" y="4868850"/>
            <a:ext cx="4907790" cy="393124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989751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3" name="Text Box 1"/>
          <p:cNvSpPr txBox="1">
            <a:spLocks noChangeArrowheads="1"/>
          </p:cNvSpPr>
          <p:nvPr/>
        </p:nvSpPr>
        <p:spPr bwMode="auto">
          <a:xfrm>
            <a:off x="2792312" y="645837"/>
            <a:ext cx="3546668" cy="26365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833" tIns="43416" rIns="86833" bIns="43416" anchor="ctr"/>
          <a:lstStyle/>
          <a:p>
            <a:endParaRPr lang="de-DE"/>
          </a:p>
        </p:txBody>
      </p:sp>
      <p:sp>
        <p:nvSpPr>
          <p:cNvPr id="23859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98738" y="4868850"/>
            <a:ext cx="4907790" cy="393124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717713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3" name="Text Box 1"/>
          <p:cNvSpPr txBox="1">
            <a:spLocks noChangeArrowheads="1"/>
          </p:cNvSpPr>
          <p:nvPr/>
        </p:nvSpPr>
        <p:spPr bwMode="auto">
          <a:xfrm>
            <a:off x="2792312" y="645837"/>
            <a:ext cx="3546668" cy="26365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833" tIns="43416" rIns="86833" bIns="43416" anchor="ctr"/>
          <a:lstStyle/>
          <a:p>
            <a:endParaRPr lang="de-DE"/>
          </a:p>
        </p:txBody>
      </p:sp>
      <p:sp>
        <p:nvSpPr>
          <p:cNvPr id="23859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98738" y="4868850"/>
            <a:ext cx="4907790" cy="393124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525416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9" name="Text Box 1"/>
          <p:cNvSpPr txBox="1">
            <a:spLocks noChangeArrowheads="1"/>
          </p:cNvSpPr>
          <p:nvPr/>
        </p:nvSpPr>
        <p:spPr bwMode="auto">
          <a:xfrm>
            <a:off x="3001028" y="645837"/>
            <a:ext cx="3130729" cy="26365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833" tIns="43416" rIns="86833" bIns="43416" anchor="ctr"/>
          <a:lstStyle/>
          <a:p>
            <a:endParaRPr lang="de-DE"/>
          </a:p>
        </p:txBody>
      </p:sp>
      <p:sp>
        <p:nvSpPr>
          <p:cNvPr id="23757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560550" y="3250459"/>
            <a:ext cx="6200334" cy="276874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603228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5" name="Text Box 1"/>
          <p:cNvSpPr txBox="1">
            <a:spLocks noChangeArrowheads="1"/>
          </p:cNvSpPr>
          <p:nvPr/>
        </p:nvSpPr>
        <p:spPr bwMode="auto">
          <a:xfrm>
            <a:off x="3001028" y="645837"/>
            <a:ext cx="3130729" cy="26365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833" tIns="43416" rIns="86833" bIns="43416" anchor="ctr"/>
          <a:lstStyle/>
          <a:p>
            <a:endParaRPr lang="de-DE"/>
          </a:p>
        </p:txBody>
      </p:sp>
      <p:sp>
        <p:nvSpPr>
          <p:cNvPr id="24678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560550" y="3250459"/>
            <a:ext cx="6200334" cy="276874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435799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3" name="Text Box 1"/>
          <p:cNvSpPr txBox="1">
            <a:spLocks noChangeArrowheads="1"/>
          </p:cNvSpPr>
          <p:nvPr/>
        </p:nvSpPr>
        <p:spPr bwMode="auto">
          <a:xfrm>
            <a:off x="2792312" y="645837"/>
            <a:ext cx="3546668" cy="26365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833" tIns="43416" rIns="86833" bIns="43416" anchor="ctr"/>
          <a:lstStyle/>
          <a:p>
            <a:endParaRPr lang="de-DE"/>
          </a:p>
        </p:txBody>
      </p:sp>
      <p:sp>
        <p:nvSpPr>
          <p:cNvPr id="24883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560550" y="3250459"/>
            <a:ext cx="6200334" cy="276874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184331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5" name="Text Box 1"/>
          <p:cNvSpPr txBox="1">
            <a:spLocks noChangeArrowheads="1"/>
          </p:cNvSpPr>
          <p:nvPr/>
        </p:nvSpPr>
        <p:spPr bwMode="auto">
          <a:xfrm>
            <a:off x="3001028" y="645837"/>
            <a:ext cx="3130729" cy="26365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833" tIns="43416" rIns="86833" bIns="43416" anchor="ctr"/>
          <a:lstStyle/>
          <a:p>
            <a:endParaRPr lang="de-DE"/>
          </a:p>
        </p:txBody>
      </p:sp>
      <p:sp>
        <p:nvSpPr>
          <p:cNvPr id="24678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560550" y="3250459"/>
            <a:ext cx="6200334" cy="276874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411884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09" name="Text Box 1"/>
          <p:cNvSpPr txBox="1">
            <a:spLocks noChangeArrowheads="1"/>
          </p:cNvSpPr>
          <p:nvPr/>
        </p:nvSpPr>
        <p:spPr bwMode="auto">
          <a:xfrm>
            <a:off x="2792312" y="645837"/>
            <a:ext cx="3546668" cy="26365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833" tIns="43416" rIns="86833" bIns="43416" anchor="ctr"/>
          <a:lstStyle/>
          <a:p>
            <a:endParaRPr lang="de-DE"/>
          </a:p>
        </p:txBody>
      </p:sp>
      <p:sp>
        <p:nvSpPr>
          <p:cNvPr id="24781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560550" y="3250459"/>
            <a:ext cx="6200334" cy="276874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603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Text Box 1"/>
          <p:cNvSpPr txBox="1">
            <a:spLocks noChangeArrowheads="1"/>
          </p:cNvSpPr>
          <p:nvPr/>
        </p:nvSpPr>
        <p:spPr bwMode="auto">
          <a:xfrm>
            <a:off x="2792312" y="645837"/>
            <a:ext cx="3546668" cy="26365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833" tIns="43416" rIns="86833" bIns="43416" anchor="ctr"/>
          <a:lstStyle/>
          <a:p>
            <a:endParaRPr lang="de-DE"/>
          </a:p>
        </p:txBody>
      </p:sp>
      <p:sp>
        <p:nvSpPr>
          <p:cNvPr id="15053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98738" y="4868850"/>
            <a:ext cx="4907790" cy="393124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0" tIns="11367" rIns="0" bIns="0"/>
          <a:lstStyle/>
          <a:p>
            <a:pPr eaLnBrk="1">
              <a:lnSpc>
                <a:spcPct val="95000"/>
              </a:lnSpc>
              <a:spcBef>
                <a:spcPct val="0"/>
              </a:spcBef>
              <a:tabLst>
                <a:tab pos="687425" algn="l"/>
                <a:tab pos="1374850" algn="l"/>
                <a:tab pos="2062276" algn="l"/>
                <a:tab pos="2749702" algn="l"/>
                <a:tab pos="3437127" algn="l"/>
                <a:tab pos="4124552" algn="l"/>
                <a:tab pos="4811978" algn="l"/>
              </a:tabLst>
            </a:pPr>
            <a:r>
              <a:rPr lang="de-DE" sz="1800" dirty="0">
                <a:ea typeface="MS Gothic" charset="0"/>
                <a:cs typeface="MS Gothic" charset="0"/>
              </a:rPr>
              <a:t>Ggf. Massenträgheit erklären</a:t>
            </a:r>
          </a:p>
        </p:txBody>
      </p:sp>
    </p:spTree>
    <p:extLst>
      <p:ext uri="{BB962C8B-B14F-4D97-AF65-F5344CB8AC3E}">
        <p14:creationId xmlns:p14="http://schemas.microsoft.com/office/powerpoint/2010/main" val="180743109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3" name="Text Box 1"/>
          <p:cNvSpPr txBox="1">
            <a:spLocks noChangeArrowheads="1"/>
          </p:cNvSpPr>
          <p:nvPr/>
        </p:nvSpPr>
        <p:spPr bwMode="auto">
          <a:xfrm>
            <a:off x="2792312" y="645837"/>
            <a:ext cx="3546668" cy="26365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833" tIns="43416" rIns="86833" bIns="43416" anchor="ctr"/>
          <a:lstStyle/>
          <a:p>
            <a:endParaRPr lang="de-DE"/>
          </a:p>
        </p:txBody>
      </p:sp>
      <p:sp>
        <p:nvSpPr>
          <p:cNvPr id="24883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560550" y="3250459"/>
            <a:ext cx="6200334" cy="276874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954072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Text Box 1"/>
          <p:cNvSpPr txBox="1">
            <a:spLocks noChangeArrowheads="1"/>
          </p:cNvSpPr>
          <p:nvPr/>
        </p:nvSpPr>
        <p:spPr bwMode="auto">
          <a:xfrm>
            <a:off x="3001028" y="645837"/>
            <a:ext cx="3130729" cy="26365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833" tIns="43416" rIns="86833" bIns="43416" anchor="ctr"/>
          <a:lstStyle/>
          <a:p>
            <a:endParaRPr lang="de-DE"/>
          </a:p>
        </p:txBody>
      </p:sp>
      <p:sp>
        <p:nvSpPr>
          <p:cNvPr id="249858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98738" y="4868850"/>
            <a:ext cx="4907790" cy="393124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578100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Text Box 1"/>
          <p:cNvSpPr txBox="1">
            <a:spLocks noChangeArrowheads="1"/>
          </p:cNvSpPr>
          <p:nvPr/>
        </p:nvSpPr>
        <p:spPr bwMode="auto">
          <a:xfrm>
            <a:off x="2792312" y="645837"/>
            <a:ext cx="3546668" cy="26365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833" tIns="43416" rIns="86833" bIns="43416" anchor="ctr"/>
          <a:lstStyle/>
          <a:p>
            <a:endParaRPr lang="de-DE"/>
          </a:p>
        </p:txBody>
      </p:sp>
      <p:sp>
        <p:nvSpPr>
          <p:cNvPr id="25088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98738" y="4868850"/>
            <a:ext cx="4907790" cy="393124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231943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3" name="Text Box 1"/>
          <p:cNvSpPr txBox="1">
            <a:spLocks noChangeArrowheads="1"/>
          </p:cNvSpPr>
          <p:nvPr/>
        </p:nvSpPr>
        <p:spPr bwMode="auto">
          <a:xfrm>
            <a:off x="2792312" y="645837"/>
            <a:ext cx="3546668" cy="26365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833" tIns="43416" rIns="86833" bIns="43416" anchor="ctr"/>
          <a:lstStyle/>
          <a:p>
            <a:endParaRPr lang="de-DE"/>
          </a:p>
        </p:txBody>
      </p:sp>
      <p:sp>
        <p:nvSpPr>
          <p:cNvPr id="25395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560550" y="3250459"/>
            <a:ext cx="6200334" cy="276874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981627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7" name="Text Box 1"/>
          <p:cNvSpPr txBox="1">
            <a:spLocks noChangeArrowheads="1"/>
          </p:cNvSpPr>
          <p:nvPr/>
        </p:nvSpPr>
        <p:spPr bwMode="auto">
          <a:xfrm>
            <a:off x="3001028" y="645837"/>
            <a:ext cx="3130729" cy="26365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833" tIns="43416" rIns="86833" bIns="43416" anchor="ctr"/>
          <a:lstStyle/>
          <a:p>
            <a:endParaRPr lang="de-DE"/>
          </a:p>
        </p:txBody>
      </p:sp>
      <p:sp>
        <p:nvSpPr>
          <p:cNvPr id="254978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98738" y="4868850"/>
            <a:ext cx="4907790" cy="393124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845106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1" name="Text Box 1"/>
          <p:cNvSpPr txBox="1">
            <a:spLocks noChangeArrowheads="1"/>
          </p:cNvSpPr>
          <p:nvPr/>
        </p:nvSpPr>
        <p:spPr bwMode="auto">
          <a:xfrm>
            <a:off x="3001028" y="645837"/>
            <a:ext cx="3130729" cy="26365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833" tIns="43416" rIns="86833" bIns="43416" anchor="ctr"/>
          <a:lstStyle/>
          <a:p>
            <a:endParaRPr lang="de-DE"/>
          </a:p>
        </p:txBody>
      </p:sp>
      <p:sp>
        <p:nvSpPr>
          <p:cNvPr id="25600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98738" y="4868850"/>
            <a:ext cx="4907790" cy="393124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013578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3" name="Text Box 1"/>
          <p:cNvSpPr txBox="1">
            <a:spLocks noChangeArrowheads="1"/>
          </p:cNvSpPr>
          <p:nvPr/>
        </p:nvSpPr>
        <p:spPr bwMode="auto">
          <a:xfrm>
            <a:off x="3001028" y="645837"/>
            <a:ext cx="3130729" cy="26365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833" tIns="43416" rIns="86833" bIns="43416" anchor="ctr"/>
          <a:lstStyle/>
          <a:p>
            <a:endParaRPr lang="de-DE"/>
          </a:p>
        </p:txBody>
      </p:sp>
      <p:sp>
        <p:nvSpPr>
          <p:cNvPr id="26931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98738" y="4868850"/>
            <a:ext cx="4907790" cy="393124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7728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Text Box 1"/>
          <p:cNvSpPr txBox="1">
            <a:spLocks noChangeArrowheads="1"/>
          </p:cNvSpPr>
          <p:nvPr/>
        </p:nvSpPr>
        <p:spPr bwMode="auto">
          <a:xfrm>
            <a:off x="2792312" y="645837"/>
            <a:ext cx="3546668" cy="26365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833" tIns="43416" rIns="86833" bIns="43416" anchor="ctr"/>
          <a:lstStyle/>
          <a:p>
            <a:endParaRPr lang="de-DE"/>
          </a:p>
        </p:txBody>
      </p:sp>
      <p:sp>
        <p:nvSpPr>
          <p:cNvPr id="152578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98738" y="4868850"/>
            <a:ext cx="4907790" cy="393124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r>
              <a:rPr lang="de-DE" dirty="0" smtClean="0"/>
              <a:t>Besonders </a:t>
            </a:r>
            <a:r>
              <a:rPr lang="de-DE" sz="1100" dirty="0" smtClean="0"/>
              <a:t>die </a:t>
            </a:r>
            <a:r>
              <a:rPr lang="de-DE" sz="1100" dirty="0" smtClean="0">
                <a:hlinkClick r:id="rId3" tooltip="Elastomer"/>
              </a:rPr>
              <a:t>Elastomere</a:t>
            </a:r>
            <a:r>
              <a:rPr lang="de-DE" sz="1100" dirty="0" smtClean="0"/>
              <a:t> </a:t>
            </a:r>
            <a:r>
              <a:rPr lang="de-DE" dirty="0" smtClean="0"/>
              <a:t>weisen eine vergleichsweise hohe </a:t>
            </a:r>
            <a:r>
              <a:rPr lang="de-DE" dirty="0" smtClean="0">
                <a:hlinkClick r:id="rId4" tooltip="Reißfestigkeit"/>
              </a:rPr>
              <a:t>Reißfestigkeit</a:t>
            </a:r>
            <a:r>
              <a:rPr lang="de-DE" dirty="0" smtClean="0"/>
              <a:t> auf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38431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ext Box 1"/>
          <p:cNvSpPr txBox="1">
            <a:spLocks noChangeArrowheads="1"/>
          </p:cNvSpPr>
          <p:nvPr/>
        </p:nvSpPr>
        <p:spPr bwMode="auto">
          <a:xfrm>
            <a:off x="3001028" y="645837"/>
            <a:ext cx="3130729" cy="26365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833" tIns="43416" rIns="86833" bIns="43416" anchor="ctr"/>
          <a:lstStyle/>
          <a:p>
            <a:endParaRPr lang="de-DE"/>
          </a:p>
        </p:txBody>
      </p:sp>
      <p:sp>
        <p:nvSpPr>
          <p:cNvPr id="15360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98738" y="4868850"/>
            <a:ext cx="4907790" cy="393124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8813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01886" y="2348400"/>
            <a:ext cx="9088041" cy="1620430"/>
          </a:xfrm>
        </p:spPr>
        <p:txBody>
          <a:bodyPr lIns="0" tIns="0" rIns="0" bIns="0"/>
          <a:lstStyle>
            <a:lvl1pPr algn="ctr">
              <a:defRPr>
                <a:solidFill>
                  <a:srgbClr val="63645F"/>
                </a:solidFill>
                <a:latin typeface="Arial"/>
                <a:cs typeface="Arial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801886" y="4283816"/>
            <a:ext cx="9088041" cy="1931917"/>
          </a:xfrm>
        </p:spPr>
        <p:txBody>
          <a:bodyPr/>
          <a:lstStyle>
            <a:lvl1pPr marL="0" indent="0" algn="ctr">
              <a:buNone/>
              <a:defRPr>
                <a:solidFill>
                  <a:srgbClr val="878A8B"/>
                </a:solidFill>
                <a:latin typeface="Arial"/>
                <a:cs typeface="Arial"/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34591" y="7281191"/>
            <a:ext cx="9622632" cy="17921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>
              <a:defRPr sz="882" baseline="0">
                <a:solidFill>
                  <a:srgbClr val="63645F"/>
                </a:solidFill>
                <a:latin typeface="Arial"/>
              </a:defRPr>
            </a:lvl1pPr>
          </a:lstStyle>
          <a:p>
            <a:r>
              <a:rPr lang="de-DE" smtClean="0"/>
              <a:t>Optibelt Türkiye-Anıl Tepe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1057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34591" y="7281191"/>
            <a:ext cx="9622632" cy="17921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>
              <a:defRPr sz="882" baseline="0">
                <a:solidFill>
                  <a:srgbClr val="63645F"/>
                </a:solidFill>
                <a:latin typeface="Arial"/>
              </a:defRPr>
            </a:lvl1pPr>
          </a:lstStyle>
          <a:p>
            <a:r>
              <a:rPr lang="de-DE" smtClean="0"/>
              <a:t>Optibelt Türkiye-Anıl Tepe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83559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4580" y="4857792"/>
            <a:ext cx="9088041" cy="1501435"/>
          </a:xfrm>
        </p:spPr>
        <p:txBody>
          <a:bodyPr anchor="t">
            <a:normAutofit/>
          </a:bodyPr>
          <a:lstStyle>
            <a:lvl1pPr algn="l">
              <a:defRPr sz="3086" b="1" cap="all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44580" y="3204114"/>
            <a:ext cx="9088041" cy="1653678"/>
          </a:xfrm>
        </p:spPr>
        <p:txBody>
          <a:bodyPr anchor="b">
            <a:normAutofit/>
          </a:bodyPr>
          <a:lstStyle>
            <a:lvl1pPr marL="0" indent="0">
              <a:buNone/>
              <a:defRPr sz="1984">
                <a:solidFill>
                  <a:srgbClr val="878A8B"/>
                </a:solidFill>
                <a:latin typeface="Arial"/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34591" y="7281191"/>
            <a:ext cx="9622632" cy="17921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>
              <a:defRPr sz="882" baseline="0">
                <a:solidFill>
                  <a:srgbClr val="63645F"/>
                </a:solidFill>
                <a:latin typeface="Arial"/>
              </a:defRPr>
            </a:lvl1pPr>
          </a:lstStyle>
          <a:p>
            <a:r>
              <a:rPr lang="de-DE" smtClean="0"/>
              <a:t>Optibelt Türkiye-Anıl Tepe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61141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4591" y="1382831"/>
            <a:ext cx="6605136" cy="53868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34591" y="2057172"/>
            <a:ext cx="4722217" cy="4695789"/>
          </a:xfrm>
        </p:spPr>
        <p:txBody>
          <a:bodyPr/>
          <a:lstStyle>
            <a:lvl1pPr>
              <a:lnSpc>
                <a:spcPct val="100000"/>
              </a:lnSpc>
              <a:defRPr sz="3086" b="0" i="0" baseline="0">
                <a:solidFill>
                  <a:srgbClr val="63645F"/>
                </a:solidFill>
              </a:defRPr>
            </a:lvl1pPr>
            <a:lvl2pPr>
              <a:defRPr sz="1543"/>
            </a:lvl2pPr>
            <a:lvl3pPr>
              <a:defRPr sz="1543"/>
            </a:lvl3pPr>
            <a:lvl4pPr>
              <a:defRPr sz="1543"/>
            </a:lvl4pPr>
            <a:lvl5pPr>
              <a:defRPr sz="1543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  <p:sp>
        <p:nvSpPr>
          <p:cNvPr id="8" name="Inhaltsplatzhalter 2"/>
          <p:cNvSpPr>
            <a:spLocks noGrp="1"/>
          </p:cNvSpPr>
          <p:nvPr>
            <p:ph sz="half" idx="12"/>
          </p:nvPr>
        </p:nvSpPr>
        <p:spPr>
          <a:xfrm>
            <a:off x="5437290" y="2057172"/>
            <a:ext cx="4722217" cy="4695789"/>
          </a:xfrm>
        </p:spPr>
        <p:txBody>
          <a:bodyPr/>
          <a:lstStyle>
            <a:lvl1pPr>
              <a:lnSpc>
                <a:spcPct val="100000"/>
              </a:lnSpc>
              <a:defRPr sz="3086" b="0" i="0" baseline="0">
                <a:solidFill>
                  <a:srgbClr val="63645F"/>
                </a:solidFill>
              </a:defRPr>
            </a:lvl1pPr>
            <a:lvl2pPr>
              <a:defRPr sz="1543"/>
            </a:lvl2pPr>
            <a:lvl3pPr>
              <a:defRPr sz="1543"/>
            </a:lvl3pPr>
            <a:lvl4pPr>
              <a:defRPr sz="1543"/>
            </a:lvl4pPr>
            <a:lvl5pPr>
              <a:defRPr sz="1543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34591" y="7281191"/>
            <a:ext cx="9622632" cy="17921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>
              <a:defRPr sz="882" baseline="0">
                <a:solidFill>
                  <a:srgbClr val="63645F"/>
                </a:solidFill>
                <a:latin typeface="Arial"/>
              </a:defRPr>
            </a:lvl1pPr>
          </a:lstStyle>
          <a:p>
            <a:r>
              <a:rPr lang="de-DE" smtClean="0"/>
              <a:t>Optibelt Türkiye-Anıl Tepe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3803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34591" y="7281191"/>
            <a:ext cx="9622632" cy="17921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>
              <a:defRPr sz="882" baseline="0">
                <a:solidFill>
                  <a:srgbClr val="63645F"/>
                </a:solidFill>
                <a:latin typeface="Arial"/>
              </a:defRPr>
            </a:lvl1pPr>
          </a:lstStyle>
          <a:p>
            <a:r>
              <a:rPr lang="de-DE" smtClean="0"/>
              <a:t>Optibelt Türkiye-Anıl Tepe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08334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34591" y="7281191"/>
            <a:ext cx="9622632" cy="17921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>
              <a:defRPr sz="882" baseline="0">
                <a:solidFill>
                  <a:srgbClr val="63645F"/>
                </a:solidFill>
                <a:latin typeface="Arial"/>
              </a:defRPr>
            </a:lvl1pPr>
          </a:lstStyle>
          <a:p>
            <a:r>
              <a:rPr lang="de-DE" smtClean="0"/>
              <a:t>Optibelt Türkiye-Anıl Tepe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4467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em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 descr="Verlauf_RGB.jp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91" y="1707196"/>
            <a:ext cx="9622632" cy="5454490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34591" y="1382831"/>
            <a:ext cx="9622632" cy="60697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42518" y="2116922"/>
            <a:ext cx="9218096" cy="484843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  <a:p>
            <a:pPr lvl="0"/>
            <a:endParaRPr lang="de-DE" dirty="0" smtClean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34590" y="7281191"/>
            <a:ext cx="4644929" cy="17921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>
              <a:defRPr sz="882" baseline="0">
                <a:solidFill>
                  <a:srgbClr val="63645F"/>
                </a:solidFill>
                <a:latin typeface="Arial"/>
              </a:defRPr>
            </a:lvl1pPr>
          </a:lstStyle>
          <a:p>
            <a:r>
              <a:rPr lang="de-DE" smtClean="0"/>
              <a:t>Optibelt Türkiye-Anıl Tepe</a:t>
            </a:r>
            <a:endParaRPr lang="de-DE" dirty="0"/>
          </a:p>
        </p:txBody>
      </p:sp>
      <p:pic>
        <p:nvPicPr>
          <p:cNvPr id="7" name="Bild 6" descr="TECNAMIC Logo-mit Claim RGB.pn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623" y="459116"/>
            <a:ext cx="2616599" cy="681020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-1"/>
            <a:ext cx="2678035" cy="1090204"/>
          </a:xfrm>
          <a:prstGeom prst="rect">
            <a:avLst/>
          </a:prstGeom>
        </p:spPr>
      </p:pic>
      <p:sp>
        <p:nvSpPr>
          <p:cNvPr id="4" name="Textfeld 3"/>
          <p:cNvSpPr txBox="1"/>
          <p:nvPr userDrawn="1"/>
        </p:nvSpPr>
        <p:spPr>
          <a:xfrm>
            <a:off x="7135422" y="7358012"/>
            <a:ext cx="184731" cy="49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646" dirty="0"/>
          </a:p>
        </p:txBody>
      </p:sp>
      <p:sp>
        <p:nvSpPr>
          <p:cNvPr id="6" name="Textfeld 5"/>
          <p:cNvSpPr txBox="1"/>
          <p:nvPr userDrawn="1"/>
        </p:nvSpPr>
        <p:spPr>
          <a:xfrm>
            <a:off x="5333456" y="7281191"/>
            <a:ext cx="4823766" cy="17921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e-DE" sz="882" baseline="0" dirty="0" smtClean="0">
                <a:solidFill>
                  <a:srgbClr val="63645F"/>
                </a:solidFill>
                <a:latin typeface="Arial"/>
              </a:rPr>
              <a:t>www.tecnamic.com</a:t>
            </a:r>
            <a:endParaRPr lang="de-DE" sz="882" baseline="0" dirty="0">
              <a:solidFill>
                <a:srgbClr val="63645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9896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503972" rtl="0" eaLnBrk="1" latinLnBrk="0" hangingPunct="1">
        <a:spcBef>
          <a:spcPct val="0"/>
        </a:spcBef>
        <a:buNone/>
        <a:defRPr sz="3086" b="1" i="0" kern="1200">
          <a:solidFill>
            <a:srgbClr val="63645F"/>
          </a:solidFill>
          <a:latin typeface="Arial"/>
          <a:ea typeface="+mj-ea"/>
          <a:cs typeface="Interstate-Black"/>
        </a:defRPr>
      </a:lvl1pPr>
    </p:titleStyle>
    <p:bodyStyle>
      <a:lvl1pPr marL="0" indent="0" algn="l" defTabSz="503972" rtl="0" eaLnBrk="1" latinLnBrk="0" hangingPunct="1">
        <a:spcBef>
          <a:spcPts val="0"/>
        </a:spcBef>
        <a:spcAft>
          <a:spcPts val="220"/>
        </a:spcAft>
        <a:buFont typeface="Arial"/>
        <a:buNone/>
        <a:defRPr sz="1984" b="0" i="0" kern="1200" baseline="0">
          <a:solidFill>
            <a:srgbClr val="63645F"/>
          </a:solidFill>
          <a:latin typeface="Interstate-Regular"/>
          <a:ea typeface="+mn-ea"/>
          <a:cs typeface="Interstate-Regular"/>
        </a:defRPr>
      </a:lvl1pPr>
      <a:lvl2pPr marL="317462" marR="0" indent="-158731" algn="l" defTabSz="503972" rtl="0" eaLnBrk="1" fontAlgn="auto" latinLnBrk="0" hangingPunct="1">
        <a:lnSpc>
          <a:spcPct val="110000"/>
        </a:lnSpc>
        <a:spcBef>
          <a:spcPts val="0"/>
        </a:spcBef>
        <a:spcAft>
          <a:spcPts val="220"/>
        </a:spcAft>
        <a:buClr>
          <a:srgbClr val="63645F"/>
        </a:buClr>
        <a:buSzPct val="120000"/>
        <a:buFont typeface="Arial"/>
        <a:buChar char="•"/>
        <a:tabLst/>
        <a:defRPr sz="1543" b="0" i="0" kern="1200" baseline="0">
          <a:solidFill>
            <a:srgbClr val="63645F"/>
          </a:solidFill>
          <a:latin typeface="Arial"/>
          <a:ea typeface="+mn-ea"/>
          <a:cs typeface="Interstate-Regular"/>
        </a:defRPr>
      </a:lvl2pPr>
      <a:lvl3pPr marL="456352" indent="-158731" algn="l" defTabSz="503972" rtl="0" eaLnBrk="1" latinLnBrk="0" hangingPunct="1">
        <a:lnSpc>
          <a:spcPct val="110000"/>
        </a:lnSpc>
        <a:spcBef>
          <a:spcPts val="0"/>
        </a:spcBef>
        <a:spcAft>
          <a:spcPts val="220"/>
        </a:spcAft>
        <a:buClr>
          <a:srgbClr val="63645F"/>
        </a:buClr>
        <a:buSzPct val="120000"/>
        <a:buFont typeface="Arial"/>
        <a:buChar char="•"/>
        <a:defRPr sz="1543" b="0" i="0" kern="1200" baseline="0">
          <a:solidFill>
            <a:srgbClr val="63645F"/>
          </a:solidFill>
          <a:latin typeface="Arial"/>
          <a:ea typeface="+mn-ea"/>
          <a:cs typeface="Arial"/>
        </a:defRPr>
      </a:lvl3pPr>
      <a:lvl4pPr marL="615083" marR="0" indent="-158731" algn="l" defTabSz="503972" rtl="0" eaLnBrk="1" fontAlgn="auto" latinLnBrk="0" hangingPunct="1">
        <a:lnSpc>
          <a:spcPct val="110000"/>
        </a:lnSpc>
        <a:spcBef>
          <a:spcPts val="0"/>
        </a:spcBef>
        <a:spcAft>
          <a:spcPts val="220"/>
        </a:spcAft>
        <a:buClr>
          <a:srgbClr val="63645F"/>
        </a:buClr>
        <a:buSzPct val="120000"/>
        <a:buFont typeface="Arial"/>
        <a:buChar char="•"/>
        <a:tabLst/>
        <a:defRPr sz="1543" b="0" i="0" kern="1200" baseline="0">
          <a:solidFill>
            <a:srgbClr val="63645F"/>
          </a:solidFill>
          <a:latin typeface="Arial"/>
          <a:ea typeface="+mn-ea"/>
          <a:cs typeface="Arial"/>
        </a:defRPr>
      </a:lvl4pPr>
      <a:lvl5pPr marL="773815" indent="-158731" algn="l" defTabSz="503972" rtl="0" eaLnBrk="1" latinLnBrk="0" hangingPunct="1">
        <a:lnSpc>
          <a:spcPct val="110000"/>
        </a:lnSpc>
        <a:spcBef>
          <a:spcPts val="0"/>
        </a:spcBef>
        <a:spcAft>
          <a:spcPts val="220"/>
        </a:spcAft>
        <a:buClr>
          <a:srgbClr val="63645F"/>
        </a:buClr>
        <a:buSzPct val="120000"/>
        <a:buFont typeface="Arial"/>
        <a:buChar char="•"/>
        <a:defRPr sz="1543" b="0" i="0" kern="1200" baseline="0">
          <a:solidFill>
            <a:srgbClr val="63645F"/>
          </a:solidFill>
          <a:latin typeface="Arial"/>
          <a:ea typeface="+mn-ea"/>
          <a:cs typeface="Arial"/>
        </a:defRPr>
      </a:lvl5pPr>
      <a:lvl6pPr marL="2771844" indent="-251986" algn="l" defTabSz="503972" rtl="0" eaLnBrk="1" latinLnBrk="0" hangingPunct="1">
        <a:spcBef>
          <a:spcPct val="20000"/>
        </a:spcBef>
        <a:buFont typeface="Arial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503972" rtl="0" eaLnBrk="1" latinLnBrk="0" hangingPunct="1">
        <a:spcBef>
          <a:spcPct val="20000"/>
        </a:spcBef>
        <a:buFont typeface="Arial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503972" rtl="0" eaLnBrk="1" latinLnBrk="0" hangingPunct="1">
        <a:spcBef>
          <a:spcPct val="20000"/>
        </a:spcBef>
        <a:buFont typeface="Arial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503972" rtl="0" eaLnBrk="1" latinLnBrk="0" hangingPunct="1">
        <a:spcBef>
          <a:spcPct val="20000"/>
        </a:spcBef>
        <a:buFont typeface="Arial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../ANIL/Marketing/Tecnamic%20Video/1-1%20Hadeflex_DE.mp4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comments" Target="../comments/comment1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9.pn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../ANIL/Marketing/Tecnamic%20Video/1-1%20Hadeflex_DE.mp4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../ANIL/Marketing/Tecnamic%20Video/1-2%20Habix_DE.mp4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4.emf"/><Relationship Id="rId5" Type="http://schemas.openxmlformats.org/officeDocument/2006/relationships/package" Target="../embeddings/Microsoft_Excel_Worksheet1.xlsx"/><Relationship Id="rId4" Type="http://schemas.openxmlformats.org/officeDocument/2006/relationships/oleObject" Target="../embeddings/oleObject7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5" Type="http://schemas.openxmlformats.org/officeDocument/2006/relationships/image" Target="../media/image1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../ANIL/Marketing/Tecnamic%20Video/1-4%20HRC_DE.mp4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1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3.emf"/><Relationship Id="rId4" Type="http://schemas.openxmlformats.org/officeDocument/2006/relationships/oleObject" Target="../embeddings/oleObject8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../ANIL/Marketing/Tecnamic%20Video/1-3%20Flex_DE.mp4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8.emf"/><Relationship Id="rId4" Type="http://schemas.openxmlformats.org/officeDocument/2006/relationships/oleObject" Target="../embeddings/oleObject9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../ANIL/Marketing/Tecnamic%20Video/1-6%20Orpex_DE.mp4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../ANIL/Marketing/Tecnamic%20Video/2-1%20Minikupplung_DE.mp4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tiff"/><Relationship Id="rId4" Type="http://schemas.openxmlformats.org/officeDocument/2006/relationships/hyperlink" Target="../ANIL/Marketing/Tecnamic%20Video/2-5%20Zahnkupplung_DE.mp4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1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tif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../ANIL/Marketing/Tecnamic%20Video/2-3%20Schalenkupplung%20115_DE.mp4" TargetMode="Externa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16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5.png"/><Relationship Id="rId5" Type="http://schemas.openxmlformats.org/officeDocument/2006/relationships/oleObject" Target="../embeddings/oleObject10.bin"/><Relationship Id="rId4" Type="http://schemas.openxmlformats.org/officeDocument/2006/relationships/image" Target="../media/image8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notesSlide" Target="../notesSlides/notesSlide72.xml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87.png"/><Relationship Id="rId5" Type="http://schemas.openxmlformats.org/officeDocument/2006/relationships/oleObject" Target="../embeddings/oleObject11.bin"/><Relationship Id="rId4" Type="http://schemas.openxmlformats.org/officeDocument/2006/relationships/image" Target="../media/image89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../ANIL/Marketing/Tecnamic%20Video/2-4%20Scheibenkupplung_DE.mp4" TargetMode="Externa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7" Type="http://schemas.openxmlformats.org/officeDocument/2006/relationships/image" Target="../media/image92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90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91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94.jpeg"/><Relationship Id="rId5" Type="http://schemas.openxmlformats.org/officeDocument/2006/relationships/image" Target="../media/image93.wmf"/><Relationship Id="rId4" Type="http://schemas.openxmlformats.org/officeDocument/2006/relationships/oleObject" Target="../embeddings/oleObject14.bin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27.png"/><Relationship Id="rId7" Type="http://schemas.openxmlformats.org/officeDocument/2006/relationships/image" Target="../media/image2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26.wmf"/><Relationship Id="rId5" Type="http://schemas.openxmlformats.org/officeDocument/2006/relationships/image" Target="../media/image23.w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2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53418" y="3452888"/>
            <a:ext cx="9088041" cy="718677"/>
          </a:xfrm>
        </p:spPr>
        <p:txBody>
          <a:bodyPr>
            <a:normAutofit fontScale="90000"/>
          </a:bodyPr>
          <a:lstStyle/>
          <a:p>
            <a:pPr algn="ctr"/>
            <a:r>
              <a:rPr lang="tr-TR" sz="3200" dirty="0" err="1" smtClean="0"/>
              <a:t>Optİbelt</a:t>
            </a:r>
            <a:r>
              <a:rPr lang="tr-TR" sz="3200" dirty="0" smtClean="0"/>
              <a:t> </a:t>
            </a:r>
            <a:r>
              <a:rPr lang="tr-TR" sz="3600" dirty="0" smtClean="0"/>
              <a:t>-</a:t>
            </a:r>
            <a:r>
              <a:rPr lang="tr-TR" sz="3200" dirty="0" smtClean="0"/>
              <a:t> </a:t>
            </a:r>
            <a:r>
              <a:rPr lang="tr-TR" sz="3200" dirty="0" smtClean="0"/>
              <a:t>Genel </a:t>
            </a:r>
            <a:r>
              <a:rPr lang="tr-TR" sz="3200" dirty="0" err="1" smtClean="0"/>
              <a:t>Kaplİn</a:t>
            </a:r>
            <a:r>
              <a:rPr lang="tr-TR" sz="3200" dirty="0" smtClean="0"/>
              <a:t> </a:t>
            </a:r>
            <a:r>
              <a:rPr lang="tr-TR" sz="3200" dirty="0" err="1" smtClean="0"/>
              <a:t>Eğİtİmİ</a:t>
            </a:r>
            <a:r>
              <a:rPr lang="tr-TR" sz="3200" dirty="0" smtClean="0"/>
              <a:t/>
            </a:r>
            <a:br>
              <a:rPr lang="tr-TR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tr-TR" sz="3200" dirty="0" smtClean="0"/>
              <a:t/>
            </a:r>
            <a:br>
              <a:rPr lang="tr-TR" sz="3200" dirty="0" smtClean="0"/>
            </a:b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918468" y="4284036"/>
            <a:ext cx="9088041" cy="1077018"/>
          </a:xfrm>
        </p:spPr>
        <p:txBody>
          <a:bodyPr>
            <a:normAutofit/>
          </a:bodyPr>
          <a:lstStyle/>
          <a:p>
            <a:pPr algn="ctr"/>
            <a:endParaRPr lang="tr-TR" sz="20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0122" y="251445"/>
            <a:ext cx="3024336" cy="15148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8987" y="1903332"/>
            <a:ext cx="1499616" cy="720080"/>
          </a:xfrm>
          <a:prstGeom prst="rect">
            <a:avLst/>
          </a:prstGeom>
        </p:spPr>
      </p:pic>
      <p:pic>
        <p:nvPicPr>
          <p:cNvPr id="9" name="Resim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674" y="323453"/>
            <a:ext cx="4032448" cy="29523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988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  <p:sp>
        <p:nvSpPr>
          <p:cNvPr id="5" name="Footer Placeholder 3"/>
          <p:cNvSpPr txBox="1">
            <a:spLocks/>
          </p:cNvSpPr>
          <p:nvPr/>
        </p:nvSpPr>
        <p:spPr>
          <a:xfrm>
            <a:off x="899870" y="7312943"/>
            <a:ext cx="7008283" cy="227012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Times New Roman" pitchFamily="16" charset="0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Times New Roman" pitchFamily="16" charset="0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Times New Roman" pitchFamily="16" charset="0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Times New Roman" pitchFamily="16" charset="0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Times New Roman" pitchFamily="1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6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mtClean="0"/>
              <a:t>© ARNTZ OPTIBELT GROUP-ANIL TEPE </a:t>
            </a:r>
            <a:endParaRPr lang="de-DE"/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>
          <a:xfrm>
            <a:off x="9885120" y="7308180"/>
            <a:ext cx="1606551" cy="2540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Times New Roman" pitchFamily="16" charset="0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Times New Roman" pitchFamily="16" charset="0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Times New Roman" pitchFamily="16" charset="0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Times New Roman" pitchFamily="16" charset="0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Times New Roman" pitchFamily="1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6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386" y="2162750"/>
            <a:ext cx="9000000" cy="472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2"/>
          <p:cNvSpPr>
            <a:spLocks noChangeArrowheads="1"/>
          </p:cNvSpPr>
          <p:nvPr/>
        </p:nvSpPr>
        <p:spPr bwMode="auto">
          <a:xfrm>
            <a:off x="1511747" y="4719618"/>
            <a:ext cx="360362" cy="179387"/>
          </a:xfrm>
          <a:prstGeom prst="ellipse">
            <a:avLst/>
          </a:prstGeom>
          <a:noFill/>
          <a:ln w="360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" name="Oval 3"/>
          <p:cNvSpPr>
            <a:spLocks noChangeArrowheads="1"/>
          </p:cNvSpPr>
          <p:nvPr/>
        </p:nvSpPr>
        <p:spPr bwMode="auto">
          <a:xfrm>
            <a:off x="1129925" y="2451080"/>
            <a:ext cx="785818" cy="225416"/>
          </a:xfrm>
          <a:prstGeom prst="ellipse">
            <a:avLst/>
          </a:prstGeom>
          <a:noFill/>
          <a:ln w="360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Oval 4"/>
          <p:cNvSpPr>
            <a:spLocks noChangeArrowheads="1"/>
          </p:cNvSpPr>
          <p:nvPr/>
        </p:nvSpPr>
        <p:spPr bwMode="auto">
          <a:xfrm>
            <a:off x="792609" y="4719618"/>
            <a:ext cx="360363" cy="179387"/>
          </a:xfrm>
          <a:prstGeom prst="ellipse">
            <a:avLst/>
          </a:prstGeom>
          <a:noFill/>
          <a:ln w="360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1" name="Oval 5"/>
          <p:cNvSpPr>
            <a:spLocks noChangeArrowheads="1"/>
          </p:cNvSpPr>
          <p:nvPr/>
        </p:nvSpPr>
        <p:spPr bwMode="auto">
          <a:xfrm>
            <a:off x="1987181" y="2451080"/>
            <a:ext cx="714380" cy="225416"/>
          </a:xfrm>
          <a:prstGeom prst="ellipse">
            <a:avLst/>
          </a:prstGeom>
          <a:noFill/>
          <a:ln w="360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2" name="Oval 6"/>
          <p:cNvSpPr>
            <a:spLocks noChangeArrowheads="1"/>
          </p:cNvSpPr>
          <p:nvPr/>
        </p:nvSpPr>
        <p:spPr bwMode="auto">
          <a:xfrm>
            <a:off x="2267397" y="4467205"/>
            <a:ext cx="360362" cy="179388"/>
          </a:xfrm>
          <a:prstGeom prst="ellipse">
            <a:avLst/>
          </a:prstGeom>
          <a:noFill/>
          <a:ln w="360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792609" y="4467205"/>
            <a:ext cx="360363" cy="179388"/>
          </a:xfrm>
          <a:prstGeom prst="ellipse">
            <a:avLst/>
          </a:prstGeom>
          <a:noFill/>
          <a:ln w="360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-144016" y="1390612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tr-TR" sz="2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Hadeflex</a:t>
            </a:r>
            <a:r>
              <a:rPr lang="tr-TR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Kataloğu</a:t>
            </a:r>
            <a:endParaRPr lang="en-GB" sz="2800" b="1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94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 additive="repl"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 additive="repl"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 additive="repl"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 additive="repl"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 additive="repl"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 additive="repl"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1734715" y="2636829"/>
            <a:ext cx="8867775" cy="395132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71495" rIns="90000" bIns="46800"/>
          <a:lstStyle/>
          <a:p>
            <a:pPr marL="727075" lvl="1" indent="-269875">
              <a:lnSpc>
                <a:spcPct val="93000"/>
              </a:lnSpc>
              <a:spcBef>
                <a:spcPts val="150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727075" algn="l"/>
                <a:tab pos="1174750" algn="l"/>
                <a:tab pos="1624013" algn="l"/>
                <a:tab pos="2073275" algn="l"/>
                <a:tab pos="2522538" algn="l"/>
                <a:tab pos="2971800" algn="l"/>
                <a:tab pos="3421063" algn="l"/>
                <a:tab pos="3870325" algn="l"/>
                <a:tab pos="4319588" algn="l"/>
                <a:tab pos="4768850" algn="l"/>
                <a:tab pos="5218113" algn="l"/>
                <a:tab pos="5667375" algn="l"/>
                <a:tab pos="6116638" algn="l"/>
                <a:tab pos="6565900" algn="l"/>
                <a:tab pos="7015163" algn="l"/>
                <a:tab pos="7464425" algn="l"/>
                <a:tab pos="7913688" algn="l"/>
                <a:tab pos="8362950" algn="l"/>
                <a:tab pos="8812213" algn="l"/>
                <a:tab pos="9261475" algn="l"/>
                <a:tab pos="9710738" algn="l"/>
              </a:tabLst>
            </a:pPr>
            <a:r>
              <a:rPr lang="tr-TR" sz="2800" dirty="0" smtClean="0">
                <a:solidFill>
                  <a:srgbClr val="000080"/>
                </a:solidFill>
                <a:latin typeface="Arial" charset="0"/>
                <a:cs typeface="Lucida Sans Unicode" charset="0"/>
              </a:rPr>
              <a:t>Pompalar</a:t>
            </a:r>
            <a:endParaRPr lang="en-GB" sz="2800" dirty="0">
              <a:solidFill>
                <a:srgbClr val="000080"/>
              </a:solidFill>
              <a:latin typeface="Arial" charset="0"/>
              <a:cs typeface="Lucida Sans Unicode" charset="0"/>
            </a:endParaRPr>
          </a:p>
          <a:p>
            <a:pPr marL="727075" lvl="1" indent="-269875">
              <a:spcBef>
                <a:spcPts val="150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727075" algn="l"/>
                <a:tab pos="1174750" algn="l"/>
                <a:tab pos="1624013" algn="l"/>
                <a:tab pos="2073275" algn="l"/>
                <a:tab pos="2522538" algn="l"/>
                <a:tab pos="2971800" algn="l"/>
                <a:tab pos="3421063" algn="l"/>
                <a:tab pos="3870325" algn="l"/>
                <a:tab pos="4319588" algn="l"/>
                <a:tab pos="4768850" algn="l"/>
                <a:tab pos="5218113" algn="l"/>
                <a:tab pos="5667375" algn="l"/>
                <a:tab pos="6116638" algn="l"/>
                <a:tab pos="6565900" algn="l"/>
                <a:tab pos="7015163" algn="l"/>
                <a:tab pos="7464425" algn="l"/>
                <a:tab pos="7913688" algn="l"/>
                <a:tab pos="8362950" algn="l"/>
                <a:tab pos="8812213" algn="l"/>
                <a:tab pos="9261475" algn="l"/>
                <a:tab pos="9710738" algn="l"/>
              </a:tabLst>
            </a:pPr>
            <a:r>
              <a:rPr lang="tr-TR" sz="2800" dirty="0" smtClean="0">
                <a:solidFill>
                  <a:srgbClr val="000080"/>
                </a:solidFill>
                <a:latin typeface="Arial" charset="0"/>
                <a:cs typeface="Lucida Sans Unicode" charset="0"/>
              </a:rPr>
              <a:t>Konveyörler</a:t>
            </a:r>
            <a:endParaRPr lang="en-GB" sz="2800" dirty="0" smtClean="0">
              <a:solidFill>
                <a:srgbClr val="000080"/>
              </a:solidFill>
              <a:latin typeface="Arial" charset="0"/>
              <a:cs typeface="Lucida Sans Unicode" charset="0"/>
            </a:endParaRPr>
          </a:p>
          <a:p>
            <a:pPr marL="727075" lvl="1" indent="-269875">
              <a:spcBef>
                <a:spcPts val="150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727075" algn="l"/>
                <a:tab pos="1174750" algn="l"/>
                <a:tab pos="1624013" algn="l"/>
                <a:tab pos="2073275" algn="l"/>
                <a:tab pos="2522538" algn="l"/>
                <a:tab pos="2971800" algn="l"/>
                <a:tab pos="3421063" algn="l"/>
                <a:tab pos="3870325" algn="l"/>
                <a:tab pos="4319588" algn="l"/>
                <a:tab pos="4768850" algn="l"/>
                <a:tab pos="5218113" algn="l"/>
                <a:tab pos="5667375" algn="l"/>
                <a:tab pos="6116638" algn="l"/>
                <a:tab pos="6565900" algn="l"/>
                <a:tab pos="7015163" algn="l"/>
                <a:tab pos="7464425" algn="l"/>
                <a:tab pos="7913688" algn="l"/>
                <a:tab pos="8362950" algn="l"/>
                <a:tab pos="8812213" algn="l"/>
                <a:tab pos="9261475" algn="l"/>
                <a:tab pos="9710738" algn="l"/>
              </a:tabLst>
            </a:pPr>
            <a:r>
              <a:rPr lang="tr-TR" sz="2800" dirty="0" smtClean="0">
                <a:solidFill>
                  <a:srgbClr val="000080"/>
                </a:solidFill>
                <a:latin typeface="Arial" charset="0"/>
                <a:cs typeface="Lucida Sans Unicode" charset="0"/>
              </a:rPr>
              <a:t>Kompresörler</a:t>
            </a:r>
            <a:endParaRPr lang="en-GB" sz="2800" dirty="0" smtClean="0">
              <a:solidFill>
                <a:srgbClr val="000080"/>
              </a:solidFill>
              <a:latin typeface="Arial" charset="0"/>
              <a:cs typeface="Lucida Sans Unicode" charset="0"/>
            </a:endParaRPr>
          </a:p>
          <a:p>
            <a:pPr marL="727075" lvl="1" indent="-269875">
              <a:spcBef>
                <a:spcPts val="150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727075" algn="l"/>
                <a:tab pos="1174750" algn="l"/>
                <a:tab pos="1624013" algn="l"/>
                <a:tab pos="2073275" algn="l"/>
                <a:tab pos="2522538" algn="l"/>
                <a:tab pos="2971800" algn="l"/>
                <a:tab pos="3421063" algn="l"/>
                <a:tab pos="3870325" algn="l"/>
                <a:tab pos="4319588" algn="l"/>
                <a:tab pos="4768850" algn="l"/>
                <a:tab pos="5218113" algn="l"/>
                <a:tab pos="5667375" algn="l"/>
                <a:tab pos="6116638" algn="l"/>
                <a:tab pos="6565900" algn="l"/>
                <a:tab pos="7015163" algn="l"/>
                <a:tab pos="7464425" algn="l"/>
                <a:tab pos="7913688" algn="l"/>
                <a:tab pos="8362950" algn="l"/>
                <a:tab pos="8812213" algn="l"/>
                <a:tab pos="9261475" algn="l"/>
                <a:tab pos="9710738" algn="l"/>
              </a:tabLst>
            </a:pPr>
            <a:r>
              <a:rPr lang="tr-TR" sz="2800" dirty="0" err="1" smtClean="0">
                <a:solidFill>
                  <a:srgbClr val="000080"/>
                </a:solidFill>
                <a:latin typeface="Arial" charset="0"/>
                <a:cs typeface="Lucida Sans Unicode" pitchFamily="32" charset="0"/>
              </a:rPr>
              <a:t>Blower</a:t>
            </a:r>
            <a:r>
              <a:rPr lang="tr-TR" sz="2800" dirty="0" smtClean="0">
                <a:solidFill>
                  <a:srgbClr val="000080"/>
                </a:solidFill>
                <a:latin typeface="Arial" charset="0"/>
                <a:cs typeface="Lucida Sans Unicode" pitchFamily="32" charset="0"/>
              </a:rPr>
              <a:t> ve klima teknolojileri</a:t>
            </a:r>
            <a:endParaRPr lang="en-GB" sz="2800" dirty="0">
              <a:solidFill>
                <a:srgbClr val="000080"/>
              </a:solidFill>
              <a:latin typeface="Arial" charset="0"/>
              <a:cs typeface="Lucida Sans Unicode" charset="0"/>
            </a:endParaRPr>
          </a:p>
          <a:p>
            <a:pPr marL="727075" lvl="1" indent="-269875">
              <a:spcBef>
                <a:spcPts val="150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727075" algn="l"/>
                <a:tab pos="1174750" algn="l"/>
                <a:tab pos="1624013" algn="l"/>
                <a:tab pos="2073275" algn="l"/>
                <a:tab pos="2522538" algn="l"/>
                <a:tab pos="2971800" algn="l"/>
                <a:tab pos="3421063" algn="l"/>
                <a:tab pos="3870325" algn="l"/>
                <a:tab pos="4319588" algn="l"/>
                <a:tab pos="4768850" algn="l"/>
                <a:tab pos="5218113" algn="l"/>
                <a:tab pos="5667375" algn="l"/>
                <a:tab pos="6116638" algn="l"/>
                <a:tab pos="6565900" algn="l"/>
                <a:tab pos="7015163" algn="l"/>
                <a:tab pos="7464425" algn="l"/>
                <a:tab pos="7913688" algn="l"/>
                <a:tab pos="8362950" algn="l"/>
                <a:tab pos="8812213" algn="l"/>
                <a:tab pos="9261475" algn="l"/>
                <a:tab pos="9710738" algn="l"/>
              </a:tabLst>
            </a:pPr>
            <a:r>
              <a:rPr lang="tr-TR" sz="2800" dirty="0" smtClean="0">
                <a:solidFill>
                  <a:srgbClr val="000080"/>
                </a:solidFill>
                <a:latin typeface="Arial" charset="0"/>
                <a:cs typeface="Lucida Sans Unicode" pitchFamily="32" charset="0"/>
              </a:rPr>
              <a:t>Ağaç işleme makinaları</a:t>
            </a:r>
            <a:endParaRPr lang="en-GB" sz="2800" dirty="0">
              <a:solidFill>
                <a:srgbClr val="000080"/>
              </a:solidFill>
              <a:latin typeface="Arial" charset="0"/>
              <a:cs typeface="Lucida Sans Unicode" charset="0"/>
            </a:endParaRPr>
          </a:p>
        </p:txBody>
      </p:sp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0" y="1279507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tr-TR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Esnek </a:t>
            </a:r>
            <a:r>
              <a:rPr lang="tr-TR" sz="2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Kaplinlerin</a:t>
            </a:r>
            <a:r>
              <a:rPr lang="tr-TR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Kullanım Alanları</a:t>
            </a:r>
            <a:endParaRPr lang="en-GB" sz="2800" b="1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10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Group 1"/>
          <p:cNvGrpSpPr>
            <a:grpSpLocks/>
          </p:cNvGrpSpPr>
          <p:nvPr/>
        </p:nvGrpSpPr>
        <p:grpSpPr bwMode="auto">
          <a:xfrm>
            <a:off x="1883082" y="2509412"/>
            <a:ext cx="3059113" cy="487362"/>
            <a:chOff x="1134" y="2045"/>
            <a:chExt cx="1927" cy="307"/>
          </a:xfrm>
        </p:grpSpPr>
        <p:sp>
          <p:nvSpPr>
            <p:cNvPr id="16386" name="AutoShape 2"/>
            <p:cNvSpPr>
              <a:spLocks noChangeArrowheads="1"/>
            </p:cNvSpPr>
            <p:nvPr/>
          </p:nvSpPr>
          <p:spPr bwMode="auto">
            <a:xfrm>
              <a:off x="1134" y="2141"/>
              <a:ext cx="1928" cy="117"/>
            </a:xfrm>
            <a:prstGeom prst="roundRect">
              <a:avLst>
                <a:gd name="adj" fmla="val 861"/>
              </a:avLst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387" name="Text Box 3"/>
            <p:cNvSpPr txBox="1">
              <a:spLocks noChangeArrowheads="1"/>
            </p:cNvSpPr>
            <p:nvPr/>
          </p:nvSpPr>
          <p:spPr bwMode="auto">
            <a:xfrm>
              <a:off x="1134" y="2045"/>
              <a:ext cx="1928" cy="30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71495" rIns="90000" bIns="46800" anchor="ctr"/>
            <a:lstStyle/>
            <a:p>
              <a:pPr algn="ctr">
                <a:lnSpc>
                  <a:spcPct val="93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2800" dirty="0" smtClean="0">
                  <a:solidFill>
                    <a:srgbClr val="000080"/>
                  </a:solidFill>
                  <a:latin typeface="Arial" charset="0"/>
                  <a:ea typeface="MS Gothic" charset="0"/>
                  <a:cs typeface="MS Gothic" charset="0"/>
                </a:rPr>
                <a:t> </a:t>
              </a:r>
              <a:r>
                <a:rPr lang="en-GB" sz="2800" dirty="0">
                  <a:solidFill>
                    <a:srgbClr val="000080"/>
                  </a:solidFill>
                  <a:latin typeface="Arial" charset="0"/>
                  <a:ea typeface="MS Gothic" charset="0"/>
                  <a:cs typeface="MS Gothic" charset="0"/>
                </a:rPr>
                <a:t>XW </a:t>
              </a:r>
              <a:r>
                <a:rPr lang="tr-TR" sz="2800" dirty="0" smtClean="0">
                  <a:solidFill>
                    <a:srgbClr val="000080"/>
                  </a:solidFill>
                  <a:latin typeface="Arial" charset="0"/>
                  <a:ea typeface="MS Gothic" charset="0"/>
                  <a:cs typeface="MS Gothic" charset="0"/>
                </a:rPr>
                <a:t>ve</a:t>
              </a:r>
              <a:r>
                <a:rPr lang="en-GB" sz="2800" dirty="0" smtClean="0">
                  <a:solidFill>
                    <a:srgbClr val="000080"/>
                  </a:solidFill>
                  <a:latin typeface="Arial" charset="0"/>
                  <a:ea typeface="MS Gothic" charset="0"/>
                  <a:cs typeface="MS Gothic" charset="0"/>
                </a:rPr>
                <a:t> TX</a:t>
              </a:r>
              <a:r>
                <a:rPr lang="tr-TR" sz="2800" dirty="0" smtClean="0">
                  <a:solidFill>
                    <a:srgbClr val="000080"/>
                  </a:solidFill>
                  <a:latin typeface="Arial" charset="0"/>
                  <a:ea typeface="MS Gothic" charset="0"/>
                  <a:cs typeface="MS Gothic" charset="0"/>
                </a:rPr>
                <a:t> Tipi</a:t>
              </a:r>
              <a:endParaRPr lang="en-GB" sz="2800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endParaRPr>
            </a:p>
          </p:txBody>
        </p:sp>
      </p:grpSp>
      <p:grpSp>
        <p:nvGrpSpPr>
          <p:cNvPr id="16388" name="Group 4"/>
          <p:cNvGrpSpPr>
            <a:grpSpLocks/>
          </p:cNvGrpSpPr>
          <p:nvPr/>
        </p:nvGrpSpPr>
        <p:grpSpPr bwMode="auto">
          <a:xfrm>
            <a:off x="5973092" y="2512194"/>
            <a:ext cx="3474441" cy="487362"/>
            <a:chOff x="3719" y="2039"/>
            <a:chExt cx="1927" cy="307"/>
          </a:xfrm>
        </p:grpSpPr>
        <p:sp>
          <p:nvSpPr>
            <p:cNvPr id="16389" name="AutoShape 5"/>
            <p:cNvSpPr>
              <a:spLocks noChangeArrowheads="1"/>
            </p:cNvSpPr>
            <p:nvPr/>
          </p:nvSpPr>
          <p:spPr bwMode="auto">
            <a:xfrm>
              <a:off x="3719" y="2098"/>
              <a:ext cx="1928" cy="190"/>
            </a:xfrm>
            <a:prstGeom prst="roundRect">
              <a:avLst>
                <a:gd name="adj" fmla="val 523"/>
              </a:avLst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390" name="Text Box 6"/>
            <p:cNvSpPr txBox="1">
              <a:spLocks noChangeArrowheads="1"/>
            </p:cNvSpPr>
            <p:nvPr/>
          </p:nvSpPr>
          <p:spPr bwMode="auto">
            <a:xfrm>
              <a:off x="3719" y="2039"/>
              <a:ext cx="1928" cy="30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71495" rIns="90000" bIns="46800" anchor="ctr"/>
            <a:lstStyle/>
            <a:p>
              <a:pPr algn="ctr">
                <a:lnSpc>
                  <a:spcPct val="93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2800" dirty="0" smtClean="0">
                  <a:solidFill>
                    <a:srgbClr val="000080"/>
                  </a:solidFill>
                  <a:latin typeface="Arial" charset="0"/>
                  <a:ea typeface="MS Gothic" charset="0"/>
                  <a:cs typeface="MS Gothic" charset="0"/>
                </a:rPr>
                <a:t> </a:t>
              </a:r>
              <a:r>
                <a:rPr lang="en-GB" sz="2800" dirty="0">
                  <a:solidFill>
                    <a:srgbClr val="000080"/>
                  </a:solidFill>
                  <a:latin typeface="Arial" charset="0"/>
                  <a:ea typeface="MS Gothic" charset="0"/>
                  <a:cs typeface="MS Gothic" charset="0"/>
                </a:rPr>
                <a:t>FW </a:t>
              </a:r>
              <a:r>
                <a:rPr lang="tr-TR" sz="2800" dirty="0" smtClean="0">
                  <a:solidFill>
                    <a:srgbClr val="000080"/>
                  </a:solidFill>
                  <a:latin typeface="Arial" charset="0"/>
                  <a:ea typeface="MS Gothic" charset="0"/>
                  <a:cs typeface="MS Gothic" charset="0"/>
                </a:rPr>
                <a:t>ve</a:t>
              </a:r>
              <a:r>
                <a:rPr lang="en-GB" sz="2800" dirty="0" smtClean="0">
                  <a:solidFill>
                    <a:srgbClr val="000080"/>
                  </a:solidFill>
                  <a:latin typeface="Arial" charset="0"/>
                  <a:ea typeface="MS Gothic" charset="0"/>
                  <a:cs typeface="MS Gothic" charset="0"/>
                </a:rPr>
                <a:t> FNW</a:t>
              </a:r>
              <a:r>
                <a:rPr lang="tr-TR" sz="2800" dirty="0" smtClean="0">
                  <a:solidFill>
                    <a:srgbClr val="000080"/>
                  </a:solidFill>
                  <a:latin typeface="Arial" charset="0"/>
                  <a:ea typeface="MS Gothic" charset="0"/>
                  <a:cs typeface="MS Gothic" charset="0"/>
                </a:rPr>
                <a:t> Tipi</a:t>
              </a:r>
              <a:endParaRPr lang="en-GB" sz="2800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endParaRPr>
            </a:p>
          </p:txBody>
        </p:sp>
      </p:grp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-18554" y="1691605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 err="1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Hadeflex</a:t>
            </a:r>
            <a:r>
              <a:rPr lang="en-GB" sz="2800" b="1" baseline="30000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®</a:t>
            </a:r>
          </a:p>
        </p:txBody>
      </p:sp>
      <p:pic>
        <p:nvPicPr>
          <p:cNvPr id="11" name="Grafik 10" descr="Hadeflex_F_Exp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81455" y="3431624"/>
            <a:ext cx="2951683" cy="3049219"/>
          </a:xfrm>
          <a:prstGeom prst="rect">
            <a:avLst/>
          </a:prstGeom>
        </p:spPr>
      </p:pic>
      <p:pic>
        <p:nvPicPr>
          <p:cNvPr id="12" name="Grafik 11" descr="Hadeflex_TX_Explo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81420" y="3387393"/>
            <a:ext cx="3434486" cy="3049219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Hadeflex_TX_Explos.jpg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74" y="2958939"/>
            <a:ext cx="3434486" cy="3049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0" y="1279507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 err="1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Hadeflex</a:t>
            </a:r>
            <a:r>
              <a:rPr lang="en-GB" sz="2800" b="1" baseline="30000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®</a:t>
            </a:r>
            <a:r>
              <a:rPr lang="en-GB" sz="2800" b="1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XW and </a:t>
            </a:r>
            <a:r>
              <a:rPr lang="en-GB" sz="2800" b="1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TX</a:t>
            </a: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787400" y="2123653"/>
            <a:ext cx="6953250" cy="4451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67968" rIns="90000" bIns="46800"/>
          <a:lstStyle/>
          <a:p>
            <a:pPr marL="280988" indent="-280988">
              <a:lnSpc>
                <a:spcPct val="93000"/>
              </a:lnSpc>
              <a:spcBef>
                <a:spcPts val="1250"/>
              </a:spcBef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Hadeflex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tr-TR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Kaplinin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Özellikleri;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Güvenli hareket aktarımı(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Fail-safe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)</a:t>
            </a:r>
            <a:endParaRPr lang="en-GB" dirty="0" smtClean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Kolay sökülüp/takılma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(Spider</a:t>
            </a:r>
            <a:r>
              <a:rPr lang="en-GB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, Star)</a:t>
            </a:r>
          </a:p>
          <a:p>
            <a:pPr marL="280988" indent="-2809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Ma</a:t>
            </a:r>
            <a:r>
              <a:rPr lang="tr-TR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lzeme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: </a:t>
            </a:r>
            <a:r>
              <a:rPr lang="en-GB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EN-GJL-250 (GG-25, 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dökme demir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)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Yüksek aşınma direnci</a:t>
            </a:r>
          </a:p>
          <a:p>
            <a:pPr marL="280988" indent="-2809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Düşük atalet momenti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15.000 Nm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’ye kadar </a:t>
            </a:r>
            <a:r>
              <a:rPr lang="tr-TR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tork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aktarımı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tr-TR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G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16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seviyesi balans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Hadeflex_TX_Explo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74" y="2988704"/>
            <a:ext cx="3434486" cy="3049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787400" y="2201863"/>
            <a:ext cx="6790754" cy="2522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67968" rIns="90000" bIns="46800"/>
          <a:lstStyle/>
          <a:p>
            <a:pPr marL="280988" indent="-280988">
              <a:lnSpc>
                <a:spcPct val="93000"/>
              </a:lnSpc>
              <a:spcBef>
                <a:spcPts val="1250"/>
              </a:spcBef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tr-TR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Hadeflex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Yıldızların Özellikleri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: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SzPct val="43000"/>
              <a:buFont typeface="Times New Roman" pitchFamily="16" charset="0"/>
              <a:buBlip>
                <a:blip r:embed="rId5"/>
              </a:buBlip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Pol</a:t>
            </a:r>
            <a:r>
              <a:rPr lang="tr-TR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iürethan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Malzeme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(PU)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SzPct val="43000"/>
              <a:buFont typeface="Times New Roman" pitchFamily="16" charset="0"/>
              <a:buBlip>
                <a:blip r:embed="rId5"/>
              </a:buBlip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Yağa ve ozana karşı direnç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SzPct val="43000"/>
              <a:buFont typeface="Times New Roman" pitchFamily="16" charset="0"/>
              <a:buBlip>
                <a:blip r:embed="rId5"/>
              </a:buBlip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Çalışma Sıcaklık aralığı 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-20°C 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/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+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80°C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SzPct val="43000"/>
              <a:buFont typeface="Times New Roman" pitchFamily="16" charset="0"/>
              <a:buBlip>
                <a:blip r:embed="rId5"/>
              </a:buBlip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92 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ve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98 </a:t>
            </a:r>
            <a:r>
              <a:rPr lang="en-GB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Shore 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A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sertlik değeri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0" y="1279507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 err="1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Hadeflex</a:t>
            </a:r>
            <a:r>
              <a:rPr lang="en-GB" sz="2800" b="1" baseline="30000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®</a:t>
            </a:r>
            <a:r>
              <a:rPr lang="en-GB" sz="2800" b="1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XW </a:t>
            </a:r>
            <a:r>
              <a:rPr lang="tr-TR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ve </a:t>
            </a: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TX</a:t>
            </a:r>
            <a:endParaRPr lang="en-GB" sz="2800" b="1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608875"/>
              </p:ext>
            </p:extLst>
          </p:nvPr>
        </p:nvGraphicFramePr>
        <p:xfrm>
          <a:off x="1246732" y="5240356"/>
          <a:ext cx="4819254" cy="13477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59520"/>
                <a:gridCol w="1159520"/>
                <a:gridCol w="1159520"/>
                <a:gridCol w="1340694"/>
              </a:tblGrid>
              <a:tr h="336948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err="1">
                          <a:effectLst/>
                        </a:rPr>
                        <a:t>Renk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Sertlit Değer( Shore A)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6948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92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98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694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Hadeflex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XW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Natural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Mavi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69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TX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Siyah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err="1">
                          <a:effectLst/>
                        </a:rPr>
                        <a:t>Kırmızı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2045" y="2311573"/>
            <a:ext cx="2879725" cy="269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0" y="1279507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 err="1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Hadeflex</a:t>
            </a:r>
            <a:r>
              <a:rPr lang="en-GB" sz="2800" b="1" baseline="30000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®</a:t>
            </a:r>
            <a:r>
              <a:rPr lang="en-GB" sz="2800" b="1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XW </a:t>
            </a:r>
            <a:endParaRPr lang="en-GB" sz="2800" b="1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1810" y="2700338"/>
            <a:ext cx="5241925" cy="3370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7554" y="2411685"/>
            <a:ext cx="6480175" cy="3384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0" y="1208069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 err="1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Hadeflex</a:t>
            </a:r>
            <a:r>
              <a:rPr lang="en-GB" sz="2800" b="1" baseline="30000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®</a:t>
            </a:r>
            <a:r>
              <a:rPr lang="en-GB" sz="2800" b="1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TX</a:t>
            </a:r>
            <a:endParaRPr lang="tr-TR" sz="2800" b="1" dirty="0" smtClean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en-GB" sz="2800" b="1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936624" y="1187549"/>
            <a:ext cx="8153697" cy="660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r-TR" sz="1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Esnek Tip </a:t>
            </a:r>
            <a:r>
              <a:rPr lang="de-DE" sz="1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Hadeflex</a:t>
            </a:r>
            <a:r>
              <a:rPr lang="de-DE" sz="1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® TX </a:t>
            </a:r>
            <a:r>
              <a:rPr lang="tr-TR" sz="1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‘</a:t>
            </a:r>
            <a:r>
              <a:rPr lang="de-DE" sz="1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in </a:t>
            </a:r>
            <a:r>
              <a:rPr lang="tr-TR" sz="1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Vidalı Konveyörde Kullanımı</a:t>
            </a:r>
            <a:endParaRPr lang="de-DE" sz="1800" b="1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7394" y="1686540"/>
            <a:ext cx="3528393" cy="2577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1140" y="2292302"/>
            <a:ext cx="5347046" cy="4003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481" y="4489373"/>
            <a:ext cx="3510525" cy="2694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0" y="1946275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 err="1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Hadeflex</a:t>
            </a:r>
            <a:r>
              <a:rPr lang="en-GB" sz="2800" b="1" baseline="30000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®</a:t>
            </a:r>
            <a:r>
              <a:rPr lang="en-GB" sz="2800" b="1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F</a:t>
            </a:r>
          </a:p>
        </p:txBody>
      </p:sp>
      <p:pic>
        <p:nvPicPr>
          <p:cNvPr id="4" name="Grafik 3" descr="Hadeflex_F_Exp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85666" y="2339677"/>
            <a:ext cx="4427525" cy="4573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Hadeflex_F_Expos.jpg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42050" y="2915741"/>
            <a:ext cx="3689604" cy="3811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0" y="1279507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 err="1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Hadeflex</a:t>
            </a:r>
            <a:r>
              <a:rPr lang="en-GB" sz="2800" b="1" baseline="30000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®</a:t>
            </a:r>
            <a:r>
              <a:rPr lang="en-GB" sz="2800" b="1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FW </a:t>
            </a:r>
            <a:r>
              <a:rPr lang="tr-TR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ve</a:t>
            </a: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FNW</a:t>
            </a: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534591" y="1830721"/>
            <a:ext cx="7289800" cy="489654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190500" indent="-179388">
              <a:lnSpc>
                <a:spcPct val="150000"/>
              </a:lnSpc>
              <a:tabLst>
                <a:tab pos="190500" algn="l"/>
                <a:tab pos="1104900" algn="l"/>
                <a:tab pos="2019300" algn="l"/>
                <a:tab pos="2933700" algn="l"/>
                <a:tab pos="3848100" algn="l"/>
                <a:tab pos="4762500" algn="l"/>
                <a:tab pos="5676900" algn="l"/>
                <a:tab pos="6591300" algn="l"/>
                <a:tab pos="7505700" algn="l"/>
                <a:tab pos="8420100" algn="l"/>
                <a:tab pos="9334500" algn="l"/>
                <a:tab pos="10248900" algn="l"/>
                <a:tab pos="10331450" algn="l"/>
                <a:tab pos="10780713" algn="l"/>
              </a:tabLst>
            </a:pPr>
            <a:r>
              <a:rPr lang="en-GB" dirty="0" err="1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Hadeflex</a:t>
            </a: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F </a:t>
            </a:r>
            <a:r>
              <a:rPr lang="tr-TR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tipi </a:t>
            </a:r>
            <a:r>
              <a:rPr lang="tr-TR" dirty="0" err="1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kaplin</a:t>
            </a: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:</a:t>
            </a:r>
            <a:endParaRPr lang="en-GB" dirty="0">
              <a:solidFill>
                <a:srgbClr val="003399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354012" indent="-34290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  <a:tabLst>
                <a:tab pos="190500" algn="l"/>
                <a:tab pos="1104900" algn="l"/>
                <a:tab pos="2019300" algn="l"/>
                <a:tab pos="2933700" algn="l"/>
                <a:tab pos="3848100" algn="l"/>
                <a:tab pos="4762500" algn="l"/>
                <a:tab pos="5676900" algn="l"/>
                <a:tab pos="6591300" algn="l"/>
                <a:tab pos="7505700" algn="l"/>
                <a:tab pos="8420100" algn="l"/>
                <a:tab pos="9334500" algn="l"/>
                <a:tab pos="10248900" algn="l"/>
                <a:tab pos="10331450" algn="l"/>
                <a:tab pos="10780713" algn="l"/>
              </a:tabLst>
            </a:pPr>
            <a:r>
              <a:rPr lang="tr-TR" dirty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Esnek kauçuk elemanlı </a:t>
            </a:r>
            <a:r>
              <a:rPr lang="tr-TR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bağlantı</a:t>
            </a:r>
          </a:p>
          <a:p>
            <a:pPr marL="354012" indent="-34290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  <a:tabLst>
                <a:tab pos="190500" algn="l"/>
                <a:tab pos="1104900" algn="l"/>
                <a:tab pos="2019300" algn="l"/>
                <a:tab pos="2933700" algn="l"/>
                <a:tab pos="3848100" algn="l"/>
                <a:tab pos="4762500" algn="l"/>
                <a:tab pos="5676900" algn="l"/>
                <a:tab pos="6591300" algn="l"/>
                <a:tab pos="7505700" algn="l"/>
                <a:tab pos="8420100" algn="l"/>
                <a:tab pos="9334500" algn="l"/>
                <a:tab pos="10248900" algn="l"/>
                <a:tab pos="10331450" algn="l"/>
                <a:tab pos="10780713" algn="l"/>
              </a:tabLst>
            </a:pP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M</a:t>
            </a:r>
            <a:r>
              <a:rPr lang="tr-TR" dirty="0" err="1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alzeme</a:t>
            </a:r>
            <a:r>
              <a:rPr lang="en-GB" dirty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: EN-GJL-250 (GG-25, </a:t>
            </a:r>
            <a:r>
              <a:rPr lang="tr-TR" dirty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dökme demir</a:t>
            </a: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)</a:t>
            </a:r>
          </a:p>
          <a:p>
            <a:pPr marL="354012" indent="-342900">
              <a:lnSpc>
                <a:spcPct val="140000"/>
              </a:lnSpc>
              <a:buClr>
                <a:srgbClr val="FFC000"/>
              </a:buClr>
              <a:buFont typeface="Arial" panose="020B0604020202020204" pitchFamily="34" charset="0"/>
              <a:buChar char="•"/>
              <a:tabLst>
                <a:tab pos="190500" algn="l"/>
                <a:tab pos="1104900" algn="l"/>
                <a:tab pos="2019300" algn="l"/>
                <a:tab pos="2933700" algn="l"/>
                <a:tab pos="3848100" algn="l"/>
                <a:tab pos="4762500" algn="l"/>
                <a:tab pos="5676900" algn="l"/>
                <a:tab pos="6591300" algn="l"/>
                <a:tab pos="7505700" algn="l"/>
                <a:tab pos="8420100" algn="l"/>
                <a:tab pos="9334500" algn="l"/>
                <a:tab pos="10248900" algn="l"/>
                <a:tab pos="10331450" algn="l"/>
                <a:tab pos="10780713" algn="l"/>
              </a:tabLst>
            </a:pPr>
            <a:r>
              <a:rPr lang="tr-TR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İki</a:t>
            </a: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tr-TR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ve üç parçalı dizayn</a:t>
            </a:r>
            <a:endParaRPr lang="en-GB" dirty="0">
              <a:solidFill>
                <a:srgbClr val="003399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354012" indent="-342900">
              <a:lnSpc>
                <a:spcPct val="140000"/>
              </a:lnSpc>
              <a:buClr>
                <a:srgbClr val="FFC000"/>
              </a:buClr>
              <a:buFont typeface="Arial" panose="020B0604020202020204" pitchFamily="34" charset="0"/>
              <a:buChar char="•"/>
              <a:tabLst>
                <a:tab pos="190500" algn="l"/>
                <a:tab pos="1104900" algn="l"/>
                <a:tab pos="2019300" algn="l"/>
                <a:tab pos="2933700" algn="l"/>
                <a:tab pos="3848100" algn="l"/>
                <a:tab pos="4762500" algn="l"/>
                <a:tab pos="5676900" algn="l"/>
                <a:tab pos="6591300" algn="l"/>
                <a:tab pos="7505700" algn="l"/>
                <a:tab pos="8420100" algn="l"/>
                <a:tab pos="9334500" algn="l"/>
                <a:tab pos="10248900" algn="l"/>
                <a:tab pos="10331450" algn="l"/>
                <a:tab pos="10780713" algn="l"/>
              </a:tabLst>
            </a:pPr>
            <a:r>
              <a:rPr lang="tr-TR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Yüksek aşınma direnci</a:t>
            </a:r>
            <a:endParaRPr lang="en-GB" dirty="0">
              <a:solidFill>
                <a:srgbClr val="003399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354012" indent="-342900">
              <a:lnSpc>
                <a:spcPct val="140000"/>
              </a:lnSpc>
              <a:buClr>
                <a:srgbClr val="FFC000"/>
              </a:buClr>
              <a:buFont typeface="Arial" panose="020B0604020202020204" pitchFamily="34" charset="0"/>
              <a:buChar char="•"/>
              <a:tabLst>
                <a:tab pos="190500" algn="l"/>
                <a:tab pos="1104900" algn="l"/>
                <a:tab pos="2019300" algn="l"/>
                <a:tab pos="2933700" algn="l"/>
                <a:tab pos="3848100" algn="l"/>
                <a:tab pos="4762500" algn="l"/>
                <a:tab pos="5676900" algn="l"/>
                <a:tab pos="6591300" algn="l"/>
                <a:tab pos="7505700" algn="l"/>
                <a:tab pos="8420100" algn="l"/>
                <a:tab pos="9334500" algn="l"/>
                <a:tab pos="10248900" algn="l"/>
                <a:tab pos="10331450" algn="l"/>
                <a:tab pos="10780713" algn="l"/>
              </a:tabLst>
            </a:pPr>
            <a:r>
              <a:rPr lang="tr-TR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G16 seviyesi balans</a:t>
            </a:r>
            <a:endParaRPr lang="en-GB" dirty="0">
              <a:solidFill>
                <a:srgbClr val="003399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354012" indent="-342900">
              <a:lnSpc>
                <a:spcPct val="140000"/>
              </a:lnSpc>
              <a:buClr>
                <a:srgbClr val="FFC000"/>
              </a:buClr>
              <a:buFont typeface="Arial" panose="020B0604020202020204" pitchFamily="34" charset="0"/>
              <a:buChar char="•"/>
              <a:tabLst>
                <a:tab pos="190500" algn="l"/>
                <a:tab pos="1104900" algn="l"/>
                <a:tab pos="2019300" algn="l"/>
                <a:tab pos="2933700" algn="l"/>
                <a:tab pos="3848100" algn="l"/>
                <a:tab pos="4762500" algn="l"/>
                <a:tab pos="5676900" algn="l"/>
                <a:tab pos="6591300" algn="l"/>
                <a:tab pos="7505700" algn="l"/>
                <a:tab pos="8420100" algn="l"/>
                <a:tab pos="9334500" algn="l"/>
                <a:tab pos="10248900" algn="l"/>
                <a:tab pos="10331450" algn="l"/>
                <a:tab pos="10780713" algn="l"/>
              </a:tabLst>
            </a:pP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20.000 Nm</a:t>
            </a:r>
            <a:r>
              <a:rPr lang="tr-TR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’ ye kadar </a:t>
            </a:r>
            <a:r>
              <a:rPr lang="tr-TR" dirty="0" err="1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tork</a:t>
            </a:r>
            <a:r>
              <a:rPr lang="tr-TR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 aktarımı</a:t>
            </a:r>
            <a:endParaRPr lang="en-GB" dirty="0">
              <a:solidFill>
                <a:srgbClr val="003399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354012" indent="-342900">
              <a:lnSpc>
                <a:spcPct val="140000"/>
              </a:lnSpc>
              <a:buClr>
                <a:srgbClr val="FFC000"/>
              </a:buClr>
              <a:buFont typeface="Arial" panose="020B0604020202020204" pitchFamily="34" charset="0"/>
              <a:buChar char="•"/>
              <a:tabLst>
                <a:tab pos="190500" algn="l"/>
                <a:tab pos="1104900" algn="l"/>
                <a:tab pos="2019300" algn="l"/>
                <a:tab pos="2933700" algn="l"/>
                <a:tab pos="3848100" algn="l"/>
                <a:tab pos="4762500" algn="l"/>
                <a:tab pos="5676900" algn="l"/>
                <a:tab pos="6591300" algn="l"/>
                <a:tab pos="7505700" algn="l"/>
                <a:tab pos="8420100" algn="l"/>
                <a:tab pos="9334500" algn="l"/>
                <a:tab pos="10248900" algn="l"/>
                <a:tab pos="10331450" algn="l"/>
                <a:tab pos="10780713" algn="l"/>
              </a:tabLst>
            </a:pPr>
            <a:r>
              <a:rPr lang="tr-TR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Kauçuk </a:t>
            </a:r>
            <a:r>
              <a:rPr lang="tr-TR" dirty="0" err="1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malzelemeler</a:t>
            </a:r>
            <a:r>
              <a:rPr lang="tr-TR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 aşındıktan sonra çalışmaya uygun değil (not fail-</a:t>
            </a:r>
            <a:r>
              <a:rPr lang="tr-TR" dirty="0" err="1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safe</a:t>
            </a:r>
            <a:r>
              <a:rPr lang="tr-TR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)</a:t>
            </a:r>
            <a:endParaRPr lang="en-GB" dirty="0">
              <a:solidFill>
                <a:srgbClr val="003399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İçindekiler</a:t>
            </a:r>
            <a:endParaRPr lang="en-US" sz="2800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800" dirty="0" err="1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Kaplin</a:t>
            </a:r>
            <a:r>
              <a:rPr lang="tr-TR" sz="2800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Tipleri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800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Elastik </a:t>
            </a:r>
            <a:r>
              <a:rPr lang="tr-TR" sz="2800" dirty="0" err="1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Kaplin</a:t>
            </a:r>
            <a:r>
              <a:rPr lang="tr-TR" sz="2800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Kullanım Amaçları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800" dirty="0" err="1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Kaplin</a:t>
            </a:r>
            <a:r>
              <a:rPr lang="tr-TR" sz="2800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Seçim Kriterleri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800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Kullanım Alanları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800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Elastik </a:t>
            </a:r>
            <a:r>
              <a:rPr lang="tr-TR" sz="2800" dirty="0" err="1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Kaplin</a:t>
            </a:r>
            <a:r>
              <a:rPr lang="tr-TR" sz="2800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Tipleri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800" dirty="0" err="1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Rijit</a:t>
            </a:r>
            <a:r>
              <a:rPr lang="tr-TR" sz="2800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tr-TR" sz="2800" dirty="0" err="1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Kaplin</a:t>
            </a:r>
            <a:r>
              <a:rPr lang="tr-TR" sz="2800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Tipleri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2313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Hadeflex_F_Exp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68870" y="1619597"/>
            <a:ext cx="3689604" cy="3811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0" y="1279507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 err="1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Hadeflex</a:t>
            </a:r>
            <a:r>
              <a:rPr lang="en-GB" sz="2800" b="1" baseline="30000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®</a:t>
            </a:r>
            <a:r>
              <a:rPr lang="en-GB" sz="2800" b="1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FW </a:t>
            </a:r>
            <a:r>
              <a:rPr lang="tr-TR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ve</a:t>
            </a: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FNW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87400" y="2352823"/>
            <a:ext cx="7132638" cy="4451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67968" rIns="90000" bIns="46800"/>
          <a:lstStyle/>
          <a:p>
            <a:pPr marL="280988" indent="-280988">
              <a:lnSpc>
                <a:spcPct val="93000"/>
              </a:lnSpc>
              <a:spcBef>
                <a:spcPts val="1250"/>
              </a:spcBef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Hadeflex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-F </a:t>
            </a:r>
            <a:r>
              <a:rPr lang="tr-TR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kaplinin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özellikleri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: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Ma</a:t>
            </a:r>
            <a:r>
              <a:rPr lang="tr-TR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lzeme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: </a:t>
            </a:r>
            <a:r>
              <a:rPr lang="en-GB" dirty="0" err="1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Perbunan</a:t>
            </a:r>
            <a:r>
              <a:rPr lang="en-GB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(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Standar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t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)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80 </a:t>
            </a:r>
            <a:r>
              <a:rPr lang="en-GB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Shore 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A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Sertlik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Renk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: 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siyah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Çalışma sıcaklık aralığı 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-20°C 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/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+80°C</a:t>
            </a:r>
          </a:p>
          <a:p>
            <a:pPr marL="280988" indent="-2809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Elastik malzeme için deri seçeneği </a:t>
            </a:r>
          </a:p>
          <a:p>
            <a:pPr marL="280988" indent="-2809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Metal parçaların yerlerini değiştirmeden Lastik değişimi 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(3-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parçalı üründe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)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9950" y="2593975"/>
            <a:ext cx="5634508" cy="3705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0" y="1279507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 err="1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Hadeflex</a:t>
            </a:r>
            <a:r>
              <a:rPr lang="en-GB" sz="2800" b="1" baseline="30000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®</a:t>
            </a:r>
            <a:r>
              <a:rPr lang="en-GB" sz="2800" b="1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FW </a:t>
            </a:r>
            <a:endParaRPr lang="en-GB" sz="2800" b="1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238" y="2411338"/>
            <a:ext cx="3813151" cy="2160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13658" y="2771675"/>
            <a:ext cx="7408862" cy="3600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0" y="1279507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 err="1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Hadeflex</a:t>
            </a:r>
            <a:r>
              <a:rPr lang="en-GB" sz="2800" b="1" baseline="30000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®</a:t>
            </a:r>
            <a:r>
              <a:rPr lang="en-GB" sz="2800" b="1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FNW </a:t>
            </a:r>
            <a:endParaRPr lang="en-GB" sz="2800" b="1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50" y="2160588"/>
            <a:ext cx="3921125" cy="180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0" y="1691605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 err="1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Habix</a:t>
            </a:r>
            <a:r>
              <a:rPr lang="en-GB" sz="2800" b="1" baseline="30000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®</a:t>
            </a:r>
          </a:p>
        </p:txBody>
      </p:sp>
      <p:pic>
        <p:nvPicPr>
          <p:cNvPr id="7" name="Grafik 6" descr="Habic_Expl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1650" y="2771725"/>
            <a:ext cx="4247388" cy="3811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Habic_Explos.jpg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10002" y="2771725"/>
            <a:ext cx="4247388" cy="3811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0" y="1213197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Habix</a:t>
            </a:r>
            <a:r>
              <a:rPr lang="en-GB" sz="2800" b="1" baseline="30000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®</a:t>
            </a: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HWN </a:t>
            </a:r>
            <a:r>
              <a:rPr lang="tr-TR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ve</a:t>
            </a: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HWT </a:t>
            </a:r>
            <a:endParaRPr lang="en-GB" sz="2800" b="1" baseline="30000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750888" y="2195661"/>
            <a:ext cx="6989762" cy="3770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67968" rIns="90000" bIns="46800"/>
          <a:lstStyle/>
          <a:p>
            <a:pPr marL="280988" indent="-280988">
              <a:lnSpc>
                <a:spcPct val="93000"/>
              </a:lnSpc>
              <a:spcBef>
                <a:spcPts val="1250"/>
              </a:spcBef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Habix</a:t>
            </a:r>
            <a:r>
              <a:rPr lang="en-GB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® </a:t>
            </a:r>
            <a:r>
              <a:rPr lang="tr-TR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özellikleri;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tr-TR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Güvenli hareket aktarımı(</a:t>
            </a:r>
            <a:r>
              <a:rPr lang="en-GB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Fail-safe</a:t>
            </a:r>
            <a:r>
              <a:rPr lang="tr-TR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)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tr-TR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Kolay sökülüp/takılma</a:t>
            </a:r>
            <a:r>
              <a:rPr lang="en-GB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(Spider, Star)</a:t>
            </a:r>
          </a:p>
          <a:p>
            <a:pPr marL="280988" indent="-2809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Ma</a:t>
            </a:r>
            <a:r>
              <a:rPr lang="tr-TR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lzeme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: </a:t>
            </a:r>
            <a:r>
              <a:rPr lang="en-GB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EN-GJL-250 (GG-25, 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dökme demir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),</a:t>
            </a:r>
            <a:r>
              <a:rPr lang="en-GB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/>
            </a:r>
            <a:br>
              <a:rPr lang="en-GB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</a:b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Alum</a:t>
            </a:r>
            <a:r>
              <a:rPr lang="tr-TR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inyum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, 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Çelik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Pürüzsüz yüzeyler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Yüksek aşınma direnci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Habic_Expl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10002" y="2771725"/>
            <a:ext cx="4247388" cy="3811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1213197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Habix</a:t>
            </a:r>
            <a:r>
              <a:rPr lang="en-GB" sz="2800" b="1" baseline="30000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®</a:t>
            </a: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HWN </a:t>
            </a:r>
            <a:r>
              <a:rPr lang="tr-TR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ve</a:t>
            </a: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HWT </a:t>
            </a:r>
            <a:endParaRPr lang="en-GB" sz="2800" b="1" baseline="30000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935038" y="2483693"/>
            <a:ext cx="6985000" cy="37226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67968" rIns="90000" bIns="46800"/>
          <a:lstStyle/>
          <a:p>
            <a:pPr marL="280988" indent="-280988">
              <a:lnSpc>
                <a:spcPct val="93000"/>
              </a:lnSpc>
              <a:spcBef>
                <a:spcPts val="1250"/>
              </a:spcBef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Habix</a:t>
            </a:r>
            <a:r>
              <a:rPr lang="en-GB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® 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özellikleri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lnSpc>
                <a:spcPct val="93000"/>
              </a:lnSpc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Mümkün olan en büyük delik ile en küçük dış çap</a:t>
            </a:r>
            <a:endParaRPr lang="en-GB" dirty="0" smtClean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Düşük ağırlık, düşük atalet momenti</a:t>
            </a:r>
            <a:endParaRPr lang="en-GB" dirty="0" smtClean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3.600 Nm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’ye kadar </a:t>
            </a:r>
            <a:r>
              <a:rPr lang="tr-TR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tork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aktarımı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Kendi içinde farklı tiplerde kombinasyon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G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16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seviyesi balans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Habic_Expl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10002" y="3131765"/>
            <a:ext cx="4247388" cy="3811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1213197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Habix</a:t>
            </a:r>
            <a:r>
              <a:rPr lang="en-GB" sz="2800" b="1" baseline="30000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®</a:t>
            </a: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tr-TR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Yıldızlar</a:t>
            </a:r>
            <a:endParaRPr lang="en-GB" sz="2800" b="1" baseline="30000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787400" y="2051645"/>
            <a:ext cx="7654850" cy="2522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67968" rIns="90000" bIns="46800"/>
          <a:lstStyle/>
          <a:p>
            <a:pPr marL="280988" indent="-280988">
              <a:lnSpc>
                <a:spcPct val="93000"/>
              </a:lnSpc>
              <a:spcBef>
                <a:spcPts val="1250"/>
              </a:spcBef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Habix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-Yıldız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: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tr-TR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Poliürethan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malzeme 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(PU)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Yağ </a:t>
            </a:r>
            <a:r>
              <a:rPr lang="tr-TR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ve ozona 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karşı direnç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Uygun çalışma sıcaklığı 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-20°C </a:t>
            </a:r>
            <a:r>
              <a:rPr lang="tr-TR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/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+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80°C</a:t>
            </a:r>
            <a:endParaRPr lang="tr-TR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92 ve 98 </a:t>
            </a:r>
            <a:r>
              <a:rPr lang="tr-TR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Shore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A sertlikte ürünler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6213601"/>
              </p:ext>
            </p:extLst>
          </p:nvPr>
        </p:nvGraphicFramePr>
        <p:xfrm>
          <a:off x="1025426" y="5241887"/>
          <a:ext cx="4536504" cy="1120140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2514519"/>
                <a:gridCol w="2021985"/>
              </a:tblGrid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kern="1200" dirty="0" err="1"/>
                        <a:t>Sertlik</a:t>
                      </a:r>
                      <a:r>
                        <a:rPr lang="en-US" sz="2400" kern="1200" dirty="0"/>
                        <a:t> </a:t>
                      </a:r>
                      <a:r>
                        <a:rPr lang="en-US" sz="2400" kern="1200" dirty="0" err="1"/>
                        <a:t>Seviyesi</a:t>
                      </a:r>
                      <a:endParaRPr lang="en-US" sz="2400" b="1" kern="1200" dirty="0">
                        <a:solidFill>
                          <a:srgbClr val="000080"/>
                        </a:solidFill>
                        <a:latin typeface="Arial" charset="0"/>
                        <a:ea typeface="MS Gothic" charset="0"/>
                        <a:cs typeface="MS Gothic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kern="1200" dirty="0" err="1"/>
                        <a:t>Renk</a:t>
                      </a:r>
                      <a:endParaRPr lang="en-US" sz="2400" b="1" kern="1200" dirty="0">
                        <a:solidFill>
                          <a:srgbClr val="000080"/>
                        </a:solidFill>
                        <a:latin typeface="Arial" charset="0"/>
                        <a:ea typeface="MS Gothic" charset="0"/>
                        <a:cs typeface="MS Gothic" charset="0"/>
                      </a:endParaRPr>
                    </a:p>
                  </a:txBody>
                  <a:tcPr marL="7620" marR="7620" marT="7620" marB="0" anchor="b"/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kern="1200" dirty="0"/>
                        <a:t>92 Shore A</a:t>
                      </a:r>
                      <a:endParaRPr lang="en-US" sz="2400" kern="1200" dirty="0">
                        <a:solidFill>
                          <a:srgbClr val="000080"/>
                        </a:solidFill>
                        <a:latin typeface="Arial" charset="0"/>
                        <a:ea typeface="MS Gothic" charset="0"/>
                        <a:cs typeface="MS Gothic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kern="1200" dirty="0" err="1"/>
                        <a:t>Beyaz</a:t>
                      </a:r>
                      <a:endParaRPr lang="en-US" sz="2400" kern="1200" dirty="0">
                        <a:solidFill>
                          <a:srgbClr val="000080"/>
                        </a:solidFill>
                        <a:latin typeface="Arial" charset="0"/>
                        <a:ea typeface="MS Gothic" charset="0"/>
                        <a:cs typeface="MS Gothic" charset="0"/>
                      </a:endParaRPr>
                    </a:p>
                  </a:txBody>
                  <a:tcPr marL="7620" marR="7620" marT="7620" marB="0" anchor="b"/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kern="1200" dirty="0"/>
                        <a:t>98 Shore A</a:t>
                      </a:r>
                      <a:endParaRPr lang="en-US" sz="2400" kern="1200" dirty="0">
                        <a:solidFill>
                          <a:srgbClr val="000080"/>
                        </a:solidFill>
                        <a:latin typeface="Arial" charset="0"/>
                        <a:ea typeface="MS Gothic" charset="0"/>
                        <a:cs typeface="MS Gothic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kern="1200" dirty="0" err="1"/>
                        <a:t>Kırmızı</a:t>
                      </a:r>
                      <a:endParaRPr lang="en-US" sz="2400" kern="1200" dirty="0">
                        <a:solidFill>
                          <a:srgbClr val="000080"/>
                        </a:solidFill>
                        <a:latin typeface="Arial" charset="0"/>
                        <a:ea typeface="MS Gothic" charset="0"/>
                        <a:cs typeface="MS Gothic" charset="0"/>
                      </a:endParaRP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ChangeArrowheads="1"/>
          </p:cNvSpPr>
          <p:nvPr/>
        </p:nvSpPr>
        <p:spPr bwMode="auto">
          <a:xfrm>
            <a:off x="889000" y="2590800"/>
            <a:ext cx="2514600" cy="488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71495" rIns="90000" bIns="46800"/>
          <a:lstStyle/>
          <a:p>
            <a:pPr algn="ctr">
              <a:lnSpc>
                <a:spcPct val="93000"/>
              </a:lnSpc>
              <a:spcBef>
                <a:spcPts val="1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2800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HWN</a:t>
            </a:r>
            <a:endParaRPr lang="de-DE" sz="2800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0" y="1136631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Habix</a:t>
            </a:r>
            <a:r>
              <a:rPr lang="en-GB" sz="2800" b="1" baseline="30000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®</a:t>
            </a:r>
            <a:r>
              <a:rPr lang="en-GB" sz="2800" b="1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D</a:t>
            </a:r>
            <a:r>
              <a:rPr lang="tr-TR" sz="2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izayn</a:t>
            </a:r>
            <a:endParaRPr lang="en-GB" sz="2800" b="1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0838" y="2519363"/>
            <a:ext cx="6278562" cy="3767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5450" y="3240088"/>
            <a:ext cx="3463925" cy="2879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900113" y="6156325"/>
            <a:ext cx="714375" cy="488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71495" rIns="90000" bIns="46800"/>
          <a:lstStyle/>
          <a:p>
            <a:pPr algn="ctr">
              <a:lnSpc>
                <a:spcPct val="93000"/>
              </a:lnSpc>
              <a:spcBef>
                <a:spcPts val="1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280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T1</a:t>
            </a:r>
          </a:p>
        </p:txBody>
      </p:sp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2771775" y="6156325"/>
            <a:ext cx="714375" cy="488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71495" rIns="90000" bIns="46800"/>
          <a:lstStyle/>
          <a:p>
            <a:pPr algn="ctr">
              <a:lnSpc>
                <a:spcPct val="93000"/>
              </a:lnSpc>
              <a:spcBef>
                <a:spcPts val="1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280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T2</a:t>
            </a:r>
          </a:p>
        </p:txBody>
      </p:sp>
      <p:sp>
        <p:nvSpPr>
          <p:cNvPr id="54279" name="Text Box 7"/>
          <p:cNvSpPr txBox="1">
            <a:spLocks noChangeArrowheads="1"/>
          </p:cNvSpPr>
          <p:nvPr/>
        </p:nvSpPr>
        <p:spPr bwMode="auto">
          <a:xfrm>
            <a:off x="5045075" y="3290888"/>
            <a:ext cx="714375" cy="488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71495" rIns="90000" bIns="46800"/>
          <a:lstStyle/>
          <a:p>
            <a:pPr algn="ctr">
              <a:lnSpc>
                <a:spcPct val="93000"/>
              </a:lnSpc>
              <a:spcBef>
                <a:spcPts val="1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280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T1</a:t>
            </a:r>
          </a:p>
        </p:txBody>
      </p:sp>
      <p:sp>
        <p:nvSpPr>
          <p:cNvPr id="54280" name="Text Box 8"/>
          <p:cNvSpPr txBox="1">
            <a:spLocks noChangeArrowheads="1"/>
          </p:cNvSpPr>
          <p:nvPr/>
        </p:nvSpPr>
        <p:spPr bwMode="auto">
          <a:xfrm>
            <a:off x="9185275" y="5451475"/>
            <a:ext cx="714375" cy="488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71495" rIns="90000" bIns="46800"/>
          <a:lstStyle/>
          <a:p>
            <a:pPr algn="ctr">
              <a:lnSpc>
                <a:spcPct val="93000"/>
              </a:lnSpc>
              <a:spcBef>
                <a:spcPts val="1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280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T2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 Box 1"/>
          <p:cNvSpPr txBox="1">
            <a:spLocks noChangeArrowheads="1"/>
          </p:cNvSpPr>
          <p:nvPr/>
        </p:nvSpPr>
        <p:spPr bwMode="auto">
          <a:xfrm>
            <a:off x="673100" y="2590800"/>
            <a:ext cx="2514600" cy="488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71495" rIns="90000" bIns="46800"/>
          <a:lstStyle/>
          <a:p>
            <a:pPr algn="ctr">
              <a:lnSpc>
                <a:spcPct val="93000"/>
              </a:lnSpc>
              <a:spcBef>
                <a:spcPts val="1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280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HWT</a:t>
            </a:r>
          </a:p>
        </p:txBody>
      </p:sp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0" y="1136631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Habix</a:t>
            </a:r>
            <a:r>
              <a:rPr lang="en-GB" sz="2800" b="1" baseline="30000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®</a:t>
            </a:r>
            <a:r>
              <a:rPr lang="en-GB" sz="2800" b="1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D</a:t>
            </a:r>
            <a:r>
              <a:rPr lang="tr-TR" sz="2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izayn</a:t>
            </a:r>
            <a:endParaRPr lang="en-GB" sz="2800" b="1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684213" y="6119813"/>
            <a:ext cx="714375" cy="488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71495" rIns="90000" bIns="46800"/>
          <a:lstStyle/>
          <a:p>
            <a:pPr algn="ctr">
              <a:lnSpc>
                <a:spcPct val="93000"/>
              </a:lnSpc>
              <a:spcBef>
                <a:spcPts val="1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280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T3</a:t>
            </a: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2555875" y="6156325"/>
            <a:ext cx="714375" cy="488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71495" rIns="90000" bIns="46800"/>
          <a:lstStyle/>
          <a:p>
            <a:pPr algn="ctr">
              <a:lnSpc>
                <a:spcPct val="93000"/>
              </a:lnSpc>
              <a:spcBef>
                <a:spcPts val="1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280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T4</a:t>
            </a:r>
          </a:p>
        </p:txBody>
      </p:sp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006725"/>
            <a:ext cx="2990850" cy="2933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40088" y="2627313"/>
            <a:ext cx="7343775" cy="3600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9539288" y="5040313"/>
            <a:ext cx="714375" cy="488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71495" rIns="90000" bIns="46800"/>
          <a:lstStyle/>
          <a:p>
            <a:pPr algn="ctr">
              <a:lnSpc>
                <a:spcPct val="93000"/>
              </a:lnSpc>
              <a:spcBef>
                <a:spcPts val="1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280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T3</a:t>
            </a:r>
          </a:p>
        </p:txBody>
      </p:sp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5040313" y="3111500"/>
            <a:ext cx="714375" cy="488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71495" rIns="90000" bIns="46800"/>
          <a:lstStyle/>
          <a:p>
            <a:pPr algn="ctr">
              <a:lnSpc>
                <a:spcPct val="93000"/>
              </a:lnSpc>
              <a:spcBef>
                <a:spcPts val="1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280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T4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 Box 1"/>
          <p:cNvSpPr txBox="1">
            <a:spLocks noChangeArrowheads="1"/>
          </p:cNvSpPr>
          <p:nvPr/>
        </p:nvSpPr>
        <p:spPr bwMode="auto">
          <a:xfrm>
            <a:off x="0" y="868363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 err="1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Habix</a:t>
            </a:r>
            <a:r>
              <a:rPr lang="en-GB" sz="2800" b="1" baseline="30000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® </a:t>
            </a: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5570091"/>
              </p:ext>
            </p:extLst>
          </p:nvPr>
        </p:nvGraphicFramePr>
        <p:xfrm>
          <a:off x="593379" y="1692275"/>
          <a:ext cx="9577064" cy="402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54" name="Arbeitsblatt" r:id="rId5" imgW="10677600" imgH="4029195" progId="Excel.Sheet.12">
                  <p:embed/>
                </p:oleObj>
              </mc:Choice>
              <mc:Fallback>
                <p:oleObj name="Arbeitsblatt" r:id="rId5" imgW="10677600" imgH="4029195" progId="Excel.Sheet.12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379" y="1692275"/>
                        <a:ext cx="9577064" cy="40290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7" name="Group 1"/>
          <p:cNvGrpSpPr>
            <a:grpSpLocks/>
          </p:cNvGrpSpPr>
          <p:nvPr/>
        </p:nvGrpSpPr>
        <p:grpSpPr bwMode="auto">
          <a:xfrm>
            <a:off x="-4490" y="1584561"/>
            <a:ext cx="10690225" cy="498475"/>
            <a:chOff x="0" y="1613"/>
            <a:chExt cx="6734" cy="314"/>
          </a:xfrm>
        </p:grpSpPr>
        <p:sp>
          <p:nvSpPr>
            <p:cNvPr id="4098" name="AutoShape 2"/>
            <p:cNvSpPr>
              <a:spLocks noChangeArrowheads="1"/>
            </p:cNvSpPr>
            <p:nvPr/>
          </p:nvSpPr>
          <p:spPr bwMode="auto">
            <a:xfrm>
              <a:off x="0" y="1613"/>
              <a:ext cx="6735" cy="286"/>
            </a:xfrm>
            <a:prstGeom prst="roundRect">
              <a:avLst>
                <a:gd name="adj" fmla="val 347"/>
              </a:avLst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099" name="Text Box 3"/>
            <p:cNvSpPr txBox="1">
              <a:spLocks noChangeArrowheads="1"/>
            </p:cNvSpPr>
            <p:nvPr/>
          </p:nvSpPr>
          <p:spPr bwMode="auto">
            <a:xfrm>
              <a:off x="0" y="1613"/>
              <a:ext cx="6735" cy="31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71495" rIns="90000" bIns="46800"/>
            <a:lstStyle/>
            <a:p>
              <a:pPr algn="ctr">
                <a:lnSpc>
                  <a:spcPct val="93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10700" algn="l"/>
                  <a:tab pos="10134600" algn="l"/>
                </a:tabLst>
              </a:pPr>
              <a:r>
                <a:rPr lang="tr-TR" sz="2800" b="1" dirty="0" smtClean="0">
                  <a:solidFill>
                    <a:srgbClr val="000080"/>
                  </a:solidFill>
                  <a:latin typeface="Arial" charset="0"/>
                  <a:ea typeface="MS Gothic" charset="0"/>
                  <a:cs typeface="MS Gothic" charset="0"/>
                </a:rPr>
                <a:t>Elastik Kaplinler</a:t>
              </a:r>
              <a:endParaRPr lang="en-GB" sz="2800" b="1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endParaRPr>
            </a:p>
          </p:txBody>
        </p:sp>
      </p:grp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0" y="1876425"/>
            <a:ext cx="10691813" cy="454025"/>
          </a:xfrm>
          <a:prstGeom prst="roundRect">
            <a:avLst>
              <a:gd name="adj" fmla="val 34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30" name="Grafik 29" descr="DESCH_Flex.jpg"/>
          <p:cNvPicPr>
            <a:picLocks noChangeAspect="1"/>
          </p:cNvPicPr>
          <p:nvPr/>
        </p:nvPicPr>
        <p:blipFill>
          <a:blip r:embed="rId3" cstate="print"/>
          <a:srcRect l="13599" r="13599"/>
          <a:stretch>
            <a:fillRect/>
          </a:stretch>
        </p:blipFill>
        <p:spPr>
          <a:xfrm>
            <a:off x="9525495" y="2388580"/>
            <a:ext cx="1124758" cy="1440000"/>
          </a:xfrm>
          <a:prstGeom prst="rect">
            <a:avLst/>
          </a:prstGeom>
        </p:spPr>
      </p:pic>
      <p:pic>
        <p:nvPicPr>
          <p:cNvPr id="31" name="Grafik 30" descr="DESCH_Pex_Explos.jpg"/>
          <p:cNvPicPr>
            <a:picLocks noChangeAspect="1"/>
          </p:cNvPicPr>
          <p:nvPr/>
        </p:nvPicPr>
        <p:blipFill>
          <a:blip r:embed="rId4" cstate="print"/>
          <a:srcRect l="5965" r="5965"/>
          <a:stretch>
            <a:fillRect/>
          </a:stretch>
        </p:blipFill>
        <p:spPr>
          <a:xfrm>
            <a:off x="6579002" y="2290347"/>
            <a:ext cx="1435066" cy="1585844"/>
          </a:xfrm>
          <a:prstGeom prst="rect">
            <a:avLst/>
          </a:prstGeom>
        </p:spPr>
      </p:pic>
      <p:pic>
        <p:nvPicPr>
          <p:cNvPr id="32" name="Grafik 31" descr="Habic_Explos.jpg"/>
          <p:cNvPicPr>
            <a:picLocks noChangeAspect="1"/>
          </p:cNvPicPr>
          <p:nvPr/>
        </p:nvPicPr>
        <p:blipFill>
          <a:blip r:embed="rId5" cstate="print"/>
          <a:srcRect l="4238" r="4238"/>
          <a:stretch>
            <a:fillRect/>
          </a:stretch>
        </p:blipFill>
        <p:spPr>
          <a:xfrm>
            <a:off x="298127" y="2474997"/>
            <a:ext cx="1468662" cy="1440000"/>
          </a:xfrm>
          <a:prstGeom prst="rect">
            <a:avLst/>
          </a:prstGeom>
        </p:spPr>
      </p:pic>
      <p:pic>
        <p:nvPicPr>
          <p:cNvPr id="33" name="Grafik 32" descr="Hadeflex_F_Expos.jpg"/>
          <p:cNvPicPr>
            <a:picLocks noChangeAspect="1"/>
          </p:cNvPicPr>
          <p:nvPr/>
        </p:nvPicPr>
        <p:blipFill>
          <a:blip r:embed="rId6" cstate="print"/>
          <a:srcRect l="9757" r="9757"/>
          <a:stretch>
            <a:fillRect/>
          </a:stretch>
        </p:blipFill>
        <p:spPr>
          <a:xfrm>
            <a:off x="3484380" y="2275506"/>
            <a:ext cx="1306630" cy="1677071"/>
          </a:xfrm>
          <a:prstGeom prst="rect">
            <a:avLst/>
          </a:prstGeom>
        </p:spPr>
      </p:pic>
      <p:pic>
        <p:nvPicPr>
          <p:cNvPr id="34" name="Grafik 33" descr="Hadeflex_TX_Explos.jpg"/>
          <p:cNvPicPr>
            <a:picLocks noChangeAspect="1"/>
          </p:cNvPicPr>
          <p:nvPr/>
        </p:nvPicPr>
        <p:blipFill>
          <a:blip r:embed="rId7" cstate="print"/>
          <a:srcRect l="4193" r="4193"/>
          <a:stretch>
            <a:fillRect/>
          </a:stretch>
        </p:blipFill>
        <p:spPr>
          <a:xfrm>
            <a:off x="1934435" y="2468304"/>
            <a:ext cx="1485935" cy="1440000"/>
          </a:xfrm>
          <a:prstGeom prst="rect">
            <a:avLst/>
          </a:prstGeom>
        </p:spPr>
      </p:pic>
      <p:pic>
        <p:nvPicPr>
          <p:cNvPr id="35" name="Grafik 34" descr="HRC_Explos.jpg"/>
          <p:cNvPicPr>
            <a:picLocks noChangeAspect="1"/>
          </p:cNvPicPr>
          <p:nvPr/>
        </p:nvPicPr>
        <p:blipFill>
          <a:blip r:embed="rId8" cstate="print"/>
          <a:srcRect l="4171" r="4171"/>
          <a:stretch>
            <a:fillRect/>
          </a:stretch>
        </p:blipFill>
        <p:spPr>
          <a:xfrm>
            <a:off x="4815111" y="2280602"/>
            <a:ext cx="1582372" cy="1524610"/>
          </a:xfrm>
          <a:prstGeom prst="rect">
            <a:avLst/>
          </a:prstGeom>
        </p:spPr>
      </p:pic>
      <p:pic>
        <p:nvPicPr>
          <p:cNvPr id="36" name="Grafik 35" descr="Mini_Kpplg_Explos.jpg"/>
          <p:cNvPicPr>
            <a:picLocks noChangeAspect="1"/>
          </p:cNvPicPr>
          <p:nvPr/>
        </p:nvPicPr>
        <p:blipFill>
          <a:blip r:embed="rId9" cstate="print"/>
          <a:srcRect l="5764" r="5764"/>
          <a:stretch>
            <a:fillRect/>
          </a:stretch>
        </p:blipFill>
        <p:spPr>
          <a:xfrm>
            <a:off x="5174906" y="5000497"/>
            <a:ext cx="1613541" cy="1440160"/>
          </a:xfrm>
          <a:prstGeom prst="rect">
            <a:avLst/>
          </a:prstGeom>
        </p:spPr>
      </p:pic>
      <p:pic>
        <p:nvPicPr>
          <p:cNvPr id="37" name="Grafik 36" descr="Orpex.jpg"/>
          <p:cNvPicPr>
            <a:picLocks noChangeAspect="1"/>
          </p:cNvPicPr>
          <p:nvPr/>
        </p:nvPicPr>
        <p:blipFill>
          <a:blip r:embed="rId10" cstate="print"/>
          <a:srcRect l="11665" r="11665"/>
          <a:stretch>
            <a:fillRect/>
          </a:stretch>
        </p:blipFill>
        <p:spPr>
          <a:xfrm>
            <a:off x="8147307" y="2418317"/>
            <a:ext cx="1277701" cy="1329903"/>
          </a:xfrm>
          <a:prstGeom prst="rect">
            <a:avLst/>
          </a:prstGeom>
        </p:spPr>
      </p:pic>
      <p:pic>
        <p:nvPicPr>
          <p:cNvPr id="38" name="Grafik 37" descr="Schalenkupplung_DIN115_2.jpg"/>
          <p:cNvPicPr>
            <a:picLocks noChangeAspect="1"/>
          </p:cNvPicPr>
          <p:nvPr/>
        </p:nvPicPr>
        <p:blipFill>
          <a:blip r:embed="rId11" cstate="print"/>
          <a:srcRect l="5080" r="5080"/>
          <a:stretch>
            <a:fillRect/>
          </a:stretch>
        </p:blipFill>
        <p:spPr>
          <a:xfrm>
            <a:off x="534592" y="5019978"/>
            <a:ext cx="1586280" cy="1440000"/>
          </a:xfrm>
          <a:prstGeom prst="rect">
            <a:avLst/>
          </a:prstGeom>
        </p:spPr>
      </p:pic>
      <p:pic>
        <p:nvPicPr>
          <p:cNvPr id="39" name="Grafik 38" descr="Schalenkupplung_geschlitzt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717098" y="5019978"/>
            <a:ext cx="1475122" cy="1440000"/>
          </a:xfrm>
          <a:prstGeom prst="rect">
            <a:avLst/>
          </a:prstGeom>
        </p:spPr>
      </p:pic>
      <p:pic>
        <p:nvPicPr>
          <p:cNvPr id="40" name="Grafik 39" descr="Scheibenkupplung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120872" y="5001366"/>
            <a:ext cx="1596226" cy="1440000"/>
          </a:xfrm>
          <a:prstGeom prst="rect">
            <a:avLst/>
          </a:prstGeom>
        </p:spPr>
      </p:pic>
      <p:pic>
        <p:nvPicPr>
          <p:cNvPr id="41" name="Grafik 40" descr="Zahnkpplg_GC.64.jpg"/>
          <p:cNvPicPr>
            <a:picLocks noChangeAspect="1"/>
          </p:cNvPicPr>
          <p:nvPr/>
        </p:nvPicPr>
        <p:blipFill>
          <a:blip r:embed="rId14" cstate="print"/>
          <a:srcRect l="14764" t="14362" r="14764" b="14362"/>
          <a:stretch>
            <a:fillRect/>
          </a:stretch>
        </p:blipFill>
        <p:spPr>
          <a:xfrm>
            <a:off x="6788447" y="5019978"/>
            <a:ext cx="1872301" cy="1435012"/>
          </a:xfrm>
          <a:prstGeom prst="rect">
            <a:avLst/>
          </a:prstGeom>
        </p:spPr>
      </p:pic>
      <p:pic>
        <p:nvPicPr>
          <p:cNvPr id="44" name="Grafik 43" descr="Ferroflex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590253" y="5000497"/>
            <a:ext cx="1566970" cy="1454493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  <p:grpSp>
        <p:nvGrpSpPr>
          <p:cNvPr id="24" name="Group 1"/>
          <p:cNvGrpSpPr>
            <a:grpSpLocks/>
          </p:cNvGrpSpPr>
          <p:nvPr/>
        </p:nvGrpSpPr>
        <p:grpSpPr bwMode="auto">
          <a:xfrm>
            <a:off x="-266843" y="4048341"/>
            <a:ext cx="10691813" cy="654050"/>
            <a:chOff x="0" y="1613"/>
            <a:chExt cx="6735" cy="412"/>
          </a:xfrm>
        </p:grpSpPr>
        <p:sp>
          <p:nvSpPr>
            <p:cNvPr id="25" name="AutoShape 2"/>
            <p:cNvSpPr>
              <a:spLocks noChangeArrowheads="1"/>
            </p:cNvSpPr>
            <p:nvPr/>
          </p:nvSpPr>
          <p:spPr bwMode="auto">
            <a:xfrm>
              <a:off x="0" y="1613"/>
              <a:ext cx="6735" cy="286"/>
            </a:xfrm>
            <a:prstGeom prst="roundRect">
              <a:avLst>
                <a:gd name="adj" fmla="val 347"/>
              </a:avLst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" name="Text Box 3"/>
            <p:cNvSpPr txBox="1">
              <a:spLocks noChangeArrowheads="1"/>
            </p:cNvSpPr>
            <p:nvPr/>
          </p:nvSpPr>
          <p:spPr bwMode="auto">
            <a:xfrm>
              <a:off x="0" y="1710"/>
              <a:ext cx="6735" cy="31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71495" rIns="90000" bIns="46800"/>
            <a:lstStyle/>
            <a:p>
              <a:pPr algn="ctr">
                <a:lnSpc>
                  <a:spcPct val="93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10700" algn="l"/>
                  <a:tab pos="10134600" algn="l"/>
                </a:tabLst>
              </a:pPr>
              <a:r>
                <a:rPr lang="tr-TR" sz="2800" b="1" dirty="0" err="1" smtClean="0">
                  <a:solidFill>
                    <a:srgbClr val="000080"/>
                  </a:solidFill>
                  <a:latin typeface="Arial" charset="0"/>
                  <a:ea typeface="MS Gothic" charset="0"/>
                  <a:cs typeface="MS Gothic" charset="0"/>
                </a:rPr>
                <a:t>Rijit</a:t>
              </a:r>
              <a:r>
                <a:rPr lang="tr-TR" sz="2800" b="1" dirty="0" smtClean="0">
                  <a:solidFill>
                    <a:srgbClr val="000080"/>
                  </a:solidFill>
                  <a:latin typeface="Arial" charset="0"/>
                  <a:ea typeface="MS Gothic" charset="0"/>
                  <a:cs typeface="MS Gothic" charset="0"/>
                </a:rPr>
                <a:t> Kaplinler</a:t>
              </a:r>
              <a:endParaRPr lang="en-GB" sz="2800" b="1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0" y="1429221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Habix</a:t>
            </a:r>
            <a:r>
              <a:rPr lang="en-GB" sz="2800" b="1" baseline="30000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®</a:t>
            </a: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plus</a:t>
            </a:r>
            <a:endParaRPr lang="en-GB" sz="2800" b="1" baseline="30000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pic>
        <p:nvPicPr>
          <p:cNvPr id="7" name="Grafik 6" descr="Habix_HPK_Fin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29682" y="2678642"/>
            <a:ext cx="4323283" cy="3189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 Box 1"/>
          <p:cNvSpPr txBox="1">
            <a:spLocks noChangeArrowheads="1"/>
          </p:cNvSpPr>
          <p:nvPr/>
        </p:nvSpPr>
        <p:spPr bwMode="auto">
          <a:xfrm>
            <a:off x="750888" y="1907629"/>
            <a:ext cx="7259314" cy="496855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67968" rIns="90000" bIns="46800"/>
          <a:lstStyle/>
          <a:p>
            <a:pPr marL="280988" indent="-280988">
              <a:lnSpc>
                <a:spcPct val="93000"/>
              </a:lnSpc>
              <a:spcBef>
                <a:spcPts val="1250"/>
              </a:spcBef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Habix®plus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Özellikleri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: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SzPct val="43000"/>
              <a:buBlip>
                <a:blip r:embed="rId3"/>
              </a:buBlip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Boşluksuz</a:t>
            </a:r>
            <a:endParaRPr lang="en-GB" dirty="0" smtClean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SzPct val="43000"/>
              <a:buBlip>
                <a:blip r:embed="rId3"/>
              </a:buBlip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tr-TR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Güvenli hareket 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aktarımı (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Fail-safe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)</a:t>
            </a:r>
            <a:endParaRPr lang="en-GB" dirty="0" smtClean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tr-TR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Kolay sökülüp/takılma</a:t>
            </a:r>
            <a:r>
              <a:rPr lang="en-GB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(Spider, Star)</a:t>
            </a:r>
          </a:p>
          <a:p>
            <a:pPr marL="280988" indent="-280988">
              <a:spcBef>
                <a:spcPts val="1250"/>
              </a:spcBef>
              <a:buSzPct val="43000"/>
              <a:buFont typeface="Times New Roman" pitchFamily="16" charset="0"/>
              <a:buBlip>
                <a:blip r:embed="rId3"/>
              </a:buBlip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Ma</a:t>
            </a:r>
            <a:r>
              <a:rPr lang="tr-TR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lzemeler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: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Alumin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y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u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m ve çelik 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(Size 65)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SzPct val="43000"/>
              <a:buFont typeface="Times New Roman" pitchFamily="16" charset="0"/>
              <a:buBlip>
                <a:blip r:embed="rId3"/>
              </a:buBlip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tr-TR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Prüzsüz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yüzey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SzPct val="43000"/>
              <a:buBlip>
                <a:blip r:embed="rId3"/>
              </a:buBlip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Düşük ağırlık ve atalet momenti</a:t>
            </a:r>
            <a:endParaRPr lang="en-GB" dirty="0" smtClean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SzPct val="43000"/>
              <a:buBlip>
                <a:blip r:embed="rId3"/>
              </a:buBlip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1.100 Nm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’ye kadar </a:t>
            </a:r>
            <a:r>
              <a:rPr lang="tr-TR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tork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aktarımı</a:t>
            </a:r>
            <a:endParaRPr lang="en-GB" dirty="0" smtClean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SzPct val="4300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0" y="1141189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Habix</a:t>
            </a:r>
            <a:r>
              <a:rPr lang="en-GB" sz="2800" b="1" baseline="30000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®</a:t>
            </a:r>
            <a:r>
              <a:rPr lang="en-GB" sz="2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plus</a:t>
            </a: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HPN </a:t>
            </a:r>
            <a:r>
              <a:rPr lang="tr-TR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ve</a:t>
            </a: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HPK</a:t>
            </a:r>
            <a:endParaRPr lang="en-GB" sz="2800" b="1" baseline="30000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pic>
        <p:nvPicPr>
          <p:cNvPr id="6" name="Grafik 5" descr="Habix_HPK_Fina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02090" y="3923853"/>
            <a:ext cx="3602736" cy="2657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0" y="1141189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Habix</a:t>
            </a:r>
            <a:r>
              <a:rPr lang="en-GB" sz="2800" b="1" baseline="30000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®</a:t>
            </a:r>
            <a:r>
              <a:rPr lang="en-GB" sz="2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plus</a:t>
            </a: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tr-TR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Yıldızlar</a:t>
            </a:r>
            <a:endParaRPr lang="en-GB" sz="2800" b="1" baseline="30000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809402" y="2411685"/>
            <a:ext cx="6934770" cy="374441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67968" rIns="90000" bIns="46800"/>
          <a:lstStyle/>
          <a:p>
            <a:pPr marL="280988" indent="-280988">
              <a:lnSpc>
                <a:spcPct val="93000"/>
              </a:lnSpc>
              <a:spcBef>
                <a:spcPts val="1250"/>
              </a:spcBef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Habix®plus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-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Yıldız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: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SzPct val="43000"/>
              <a:buFont typeface="Times New Roman" pitchFamily="16" charset="0"/>
              <a:buBlip>
                <a:blip r:embed="rId3"/>
              </a:buBlip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tr-TR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Poliürethan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malzeme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SzPct val="43000"/>
              <a:buFont typeface="Times New Roman" pitchFamily="16" charset="0"/>
              <a:buBlip>
                <a:blip r:embed="rId3"/>
              </a:buBlip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Yağa ve ozona karşı dirençli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SzPct val="43000"/>
              <a:buFont typeface="Times New Roman" pitchFamily="16" charset="0"/>
              <a:buBlip>
                <a:blip r:embed="rId3"/>
              </a:buBlip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Uygun çalışma sıcaklığı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-30°C 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/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+120°C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SzPct val="43000"/>
              <a:buFont typeface="Times New Roman" pitchFamily="16" charset="0"/>
              <a:buBlip>
                <a:blip r:embed="rId3"/>
              </a:buBlip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98 Shore A 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ve 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64 Shore D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seçeneği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pic>
        <p:nvPicPr>
          <p:cNvPr id="17203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6106" y="2915741"/>
            <a:ext cx="2894003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0" y="1015983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Habix</a:t>
            </a:r>
            <a:r>
              <a:rPr lang="en-GB" sz="2800" b="1" baseline="30000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®</a:t>
            </a:r>
            <a:r>
              <a:rPr lang="en-GB" sz="2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plus</a:t>
            </a: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endParaRPr lang="en-GB" sz="2800" b="1" baseline="30000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313458" y="2555701"/>
            <a:ext cx="2514600" cy="488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71495" rIns="90000" bIns="46800"/>
          <a:lstStyle/>
          <a:p>
            <a:pPr algn="ctr">
              <a:lnSpc>
                <a:spcPct val="93000"/>
              </a:lnSpc>
              <a:spcBef>
                <a:spcPts val="1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2800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HPN</a:t>
            </a:r>
            <a:endParaRPr lang="de-DE" sz="2800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pic>
        <p:nvPicPr>
          <p:cNvPr id="283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370" y="3131765"/>
            <a:ext cx="4722078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36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73898" y="2267669"/>
            <a:ext cx="4938655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0" y="1015983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Habix</a:t>
            </a:r>
            <a:r>
              <a:rPr lang="en-GB" sz="2800" b="1" baseline="30000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®</a:t>
            </a:r>
            <a:r>
              <a:rPr lang="en-GB" sz="2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plus</a:t>
            </a: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endParaRPr lang="en-GB" sz="2800" b="1" baseline="30000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673498" y="2555701"/>
            <a:ext cx="2514600" cy="488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71495" rIns="90000" bIns="46800"/>
          <a:lstStyle/>
          <a:p>
            <a:pPr algn="ctr">
              <a:lnSpc>
                <a:spcPct val="93000"/>
              </a:lnSpc>
              <a:spcBef>
                <a:spcPts val="1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2800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HPK</a:t>
            </a:r>
            <a:endParaRPr lang="de-DE" sz="2800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pic>
        <p:nvPicPr>
          <p:cNvPr id="284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362" y="3131765"/>
            <a:ext cx="4698701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7914" y="2411685"/>
            <a:ext cx="4802386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 Box 1"/>
          <p:cNvSpPr txBox="1">
            <a:spLocks noChangeArrowheads="1"/>
          </p:cNvSpPr>
          <p:nvPr/>
        </p:nvSpPr>
        <p:spPr bwMode="auto">
          <a:xfrm>
            <a:off x="750888" y="1907629"/>
            <a:ext cx="7259314" cy="460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67968" rIns="90000" bIns="46800"/>
          <a:lstStyle/>
          <a:p>
            <a:pPr marL="280988" indent="-280988">
              <a:lnSpc>
                <a:spcPct val="93000"/>
              </a:lnSpc>
              <a:spcBef>
                <a:spcPts val="1250"/>
              </a:spcBef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Habix®plus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– 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Uygulama alanları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SzPct val="43000"/>
              <a:buBlip>
                <a:blip r:embed="rId3"/>
              </a:buBlip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Servodrive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güç aktarımı</a:t>
            </a:r>
          </a:p>
          <a:p>
            <a:pPr marL="280988" indent="-280988">
              <a:spcBef>
                <a:spcPts val="1250"/>
              </a:spcBef>
              <a:buSzPct val="43000"/>
              <a:buBlip>
                <a:blip r:embed="rId3"/>
              </a:buBlip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Kontrol ve pozisyonlama sistemleri</a:t>
            </a:r>
            <a:endParaRPr lang="en-GB" dirty="0" smtClean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SzPct val="43000"/>
              <a:buFont typeface="Times New Roman" pitchFamily="16" charset="0"/>
              <a:buBlip>
                <a:blip r:embed="rId3"/>
              </a:buBlip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Makine ekipmanları</a:t>
            </a:r>
            <a:endParaRPr lang="en-GB" dirty="0" smtClean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SzPct val="43000"/>
              <a:buFont typeface="Times New Roman" pitchFamily="16" charset="0"/>
              <a:buBlip>
                <a:blip r:embed="rId3"/>
              </a:buBlip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Paketleme makinaları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SzPct val="43000"/>
              <a:buFont typeface="Times New Roman" pitchFamily="16" charset="0"/>
              <a:buBlip>
                <a:blip r:embed="rId3"/>
              </a:buBlip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Otomasyon sistemler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SzPct val="43000"/>
              <a:buFont typeface="Times New Roman" pitchFamily="16" charset="0"/>
              <a:buBlip>
                <a:blip r:embed="rId3"/>
              </a:buBlip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Yazıcılar</a:t>
            </a:r>
          </a:p>
          <a:p>
            <a:pPr>
              <a:spcBef>
                <a:spcPts val="1250"/>
              </a:spcBef>
              <a:buSzPct val="4300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0" y="1065193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Habix</a:t>
            </a:r>
            <a:r>
              <a:rPr lang="en-GB" sz="2800" b="1" baseline="30000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®</a:t>
            </a:r>
            <a:r>
              <a:rPr lang="en-GB" sz="2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plus</a:t>
            </a:r>
            <a:endParaRPr lang="en-GB" sz="2800" b="1" baseline="30000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pic>
        <p:nvPicPr>
          <p:cNvPr id="6" name="Grafik 5" descr="Habix_HPK_Fina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98034" y="3851845"/>
            <a:ext cx="3602736" cy="2657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0" y="1949450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HRC</a:t>
            </a:r>
            <a:endParaRPr lang="en-GB" sz="2800" b="1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pic>
        <p:nvPicPr>
          <p:cNvPr id="4" name="Grafik 3" descr="HRC_Expl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13658" y="2483693"/>
            <a:ext cx="4833884" cy="4268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HRC_Explos.jpg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/>
          <a:srcRect b="12279"/>
          <a:stretch>
            <a:fillRect/>
          </a:stretch>
        </p:blipFill>
        <p:spPr>
          <a:xfrm>
            <a:off x="6142506" y="3568713"/>
            <a:ext cx="4315968" cy="3343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0" y="1279507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HRC</a:t>
            </a:r>
            <a:endParaRPr lang="en-GB" sz="2800" b="1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1196975" y="2267669"/>
            <a:ext cx="6362700" cy="3406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67968" rIns="90000" bIns="46800"/>
          <a:lstStyle/>
          <a:p>
            <a:pPr marL="280988" indent="-280988">
              <a:lnSpc>
                <a:spcPct val="93000"/>
              </a:lnSpc>
              <a:spcBef>
                <a:spcPts val="1250"/>
              </a:spcBef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HRC </a:t>
            </a:r>
            <a:r>
              <a:rPr lang="tr-TR" dirty="0" err="1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kaplin</a:t>
            </a:r>
            <a:r>
              <a:rPr lang="tr-TR" dirty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 özellikleri </a:t>
            </a: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:</a:t>
            </a:r>
            <a:endParaRPr lang="en-GB" dirty="0">
              <a:solidFill>
                <a:srgbClr val="003399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SzPct val="43000"/>
              <a:buBlip>
                <a:blip r:embed="rId5"/>
              </a:buBlip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tr-TR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Güvenli hareket aktarımı (</a:t>
            </a:r>
            <a:r>
              <a:rPr lang="en-GB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Fail-safe</a:t>
            </a:r>
            <a:r>
              <a:rPr lang="tr-TR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)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tr-TR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Kolay sökülüp/takılma</a:t>
            </a:r>
            <a:r>
              <a:rPr lang="en-GB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(Spider, Star)</a:t>
            </a:r>
          </a:p>
          <a:p>
            <a:pPr marL="280988" indent="-2809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Ma</a:t>
            </a:r>
            <a:r>
              <a:rPr lang="tr-TR" dirty="0" err="1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lzemeler</a:t>
            </a: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: </a:t>
            </a:r>
            <a:r>
              <a:rPr lang="en-GB" dirty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EN-GJL-250 (GG-25, </a:t>
            </a:r>
            <a:r>
              <a:rPr lang="tr-TR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dökme demir</a:t>
            </a: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)</a:t>
            </a:r>
            <a:endParaRPr lang="en-GB" dirty="0">
              <a:solidFill>
                <a:srgbClr val="003399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tr-TR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Yüksek aşınma direnci</a:t>
            </a:r>
            <a:endParaRPr lang="en-GB" dirty="0">
              <a:solidFill>
                <a:srgbClr val="003399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3150 Nm</a:t>
            </a:r>
            <a:r>
              <a:rPr lang="tr-TR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’ye kadar güç aktarımı</a:t>
            </a:r>
            <a:endParaRPr lang="en-GB" dirty="0">
              <a:solidFill>
                <a:srgbClr val="003399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HRC_Expl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42506" y="3131765"/>
            <a:ext cx="4315968" cy="3811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0" y="1208069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HRC</a:t>
            </a:r>
            <a:endParaRPr lang="en-GB" sz="2800" b="1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944563" y="2555701"/>
            <a:ext cx="6615112" cy="3516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67968" rIns="90000" bIns="46800"/>
          <a:lstStyle/>
          <a:p>
            <a:pPr marL="280988" indent="-280988">
              <a:lnSpc>
                <a:spcPct val="93000"/>
              </a:lnSpc>
              <a:spcBef>
                <a:spcPts val="1250"/>
              </a:spcBef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HRC </a:t>
            </a:r>
            <a:r>
              <a:rPr lang="tr-TR" dirty="0" err="1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kaplin</a:t>
            </a:r>
            <a:r>
              <a:rPr lang="tr-TR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 özellikleri</a:t>
            </a: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:</a:t>
            </a:r>
            <a:endParaRPr lang="en-GB" dirty="0">
              <a:solidFill>
                <a:srgbClr val="003399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Combination of the coupling hubs</a:t>
            </a:r>
          </a:p>
          <a:p>
            <a:pPr marL="280988" indent="-2809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tr-TR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Düşük ağırlık ve atalet momenti</a:t>
            </a:r>
            <a:endParaRPr lang="en-GB" dirty="0">
              <a:solidFill>
                <a:srgbClr val="003399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tr-TR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G</a:t>
            </a: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16</a:t>
            </a:r>
            <a:r>
              <a:rPr lang="tr-TR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 balans seviyesi</a:t>
            </a:r>
            <a:endParaRPr lang="en-GB" dirty="0">
              <a:solidFill>
                <a:srgbClr val="003399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HRC_Expl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42506" y="2339677"/>
            <a:ext cx="4315968" cy="3811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8609" name="Text Box 1"/>
          <p:cNvSpPr txBox="1">
            <a:spLocks noChangeArrowheads="1"/>
          </p:cNvSpPr>
          <p:nvPr/>
        </p:nvSpPr>
        <p:spPr bwMode="auto">
          <a:xfrm>
            <a:off x="0" y="1279507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HRC </a:t>
            </a:r>
            <a:r>
              <a:rPr lang="tr-TR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Yıldız</a:t>
            </a:r>
            <a:endParaRPr lang="en-GB" sz="2800" b="1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787400" y="2699717"/>
            <a:ext cx="5494610" cy="3043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67968" rIns="90000" bIns="46800"/>
          <a:lstStyle/>
          <a:p>
            <a:pPr marL="280988" indent="-280988">
              <a:lnSpc>
                <a:spcPct val="93000"/>
              </a:lnSpc>
              <a:spcBef>
                <a:spcPts val="1250"/>
              </a:spcBef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HRC 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yıldız </a:t>
            </a:r>
            <a:r>
              <a:rPr lang="tr-TR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Özellikeri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: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Ma</a:t>
            </a:r>
            <a:r>
              <a:rPr lang="tr-TR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lzeme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: 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NBR (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Perbunan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)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80 </a:t>
            </a:r>
            <a:r>
              <a:rPr lang="en-GB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Shore 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A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sertlik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Renk : 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black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Uygun çalışma sıcaklığı 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-20°C 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/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+80°C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809402" y="2051645"/>
            <a:ext cx="9062813" cy="452624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71495" rIns="90000" bIns="46800"/>
          <a:lstStyle/>
          <a:p>
            <a:pPr marL="457200" indent="-457200">
              <a:spcBef>
                <a:spcPts val="3213"/>
              </a:spcBef>
              <a:buClr>
                <a:srgbClr val="FFC000"/>
              </a:buClr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r-TR" sz="2800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Şaftların esnek bağlantısı</a:t>
            </a:r>
          </a:p>
          <a:p>
            <a:pPr marL="457200" indent="-457200">
              <a:spcBef>
                <a:spcPts val="3213"/>
              </a:spcBef>
              <a:buClr>
                <a:srgbClr val="FFC000"/>
              </a:buClr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r-TR" sz="2800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Hareket </a:t>
            </a:r>
            <a:r>
              <a:rPr lang="tr-TR" sz="2800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ve gücün a</a:t>
            </a:r>
            <a:r>
              <a:rPr lang="tr-TR" sz="2800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ktarımı </a:t>
            </a:r>
            <a:r>
              <a:rPr lang="en-GB" sz="2800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=&gt; </a:t>
            </a:r>
            <a:r>
              <a:rPr lang="tr-TR" sz="2800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Tork</a:t>
            </a:r>
            <a:r>
              <a:rPr lang="en-GB" sz="2800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	</a:t>
            </a:r>
            <a:endParaRPr lang="tr-TR" sz="2800" dirty="0" smtClean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457200" indent="-457200">
              <a:lnSpc>
                <a:spcPct val="93000"/>
              </a:lnSpc>
              <a:spcBef>
                <a:spcPts val="3213"/>
              </a:spcBef>
              <a:buClr>
                <a:srgbClr val="FFC000"/>
              </a:buClr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r-TR" sz="2800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Dairesel titreşimin ve sesin </a:t>
            </a:r>
            <a:r>
              <a:rPr lang="tr-TR" sz="2800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absorbe</a:t>
            </a:r>
            <a:r>
              <a:rPr lang="tr-TR" sz="2800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tr-TR" sz="2800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edilmesi,elektrik</a:t>
            </a:r>
            <a:r>
              <a:rPr lang="tr-TR" sz="2800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yalıtımı</a:t>
            </a:r>
          </a:p>
          <a:p>
            <a:pPr marL="457200" indent="-457200">
              <a:lnSpc>
                <a:spcPct val="93000"/>
              </a:lnSpc>
              <a:spcBef>
                <a:spcPts val="3213"/>
              </a:spcBef>
              <a:buClr>
                <a:srgbClr val="FFC000"/>
              </a:buClr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r-TR" sz="2800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Miller arasındaki kaçıklıkların giderilmesi</a:t>
            </a:r>
          </a:p>
          <a:p>
            <a:pPr marL="457200" indent="-457200">
              <a:lnSpc>
                <a:spcPct val="93000"/>
              </a:lnSpc>
              <a:spcBef>
                <a:spcPts val="3213"/>
              </a:spcBef>
              <a:buClr>
                <a:srgbClr val="FFC000"/>
              </a:buClr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r-TR" sz="2800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Emniyet açısından </a:t>
            </a:r>
            <a:r>
              <a:rPr lang="tr-TR" sz="2800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tork</a:t>
            </a:r>
            <a:r>
              <a:rPr lang="tr-TR" sz="2800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sınırlaması</a:t>
            </a:r>
          </a:p>
          <a:p>
            <a:pPr marL="457200" indent="-457200">
              <a:lnSpc>
                <a:spcPct val="93000"/>
              </a:lnSpc>
              <a:spcBef>
                <a:spcPts val="3213"/>
              </a:spcBef>
              <a:buClr>
                <a:srgbClr val="FFC000"/>
              </a:buClr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800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457200" indent="-457200">
              <a:lnSpc>
                <a:spcPct val="93000"/>
              </a:lnSpc>
              <a:spcBef>
                <a:spcPts val="2925"/>
              </a:spcBef>
              <a:buClr>
                <a:srgbClr val="FFC000"/>
              </a:buClr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800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0" y="1279507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tr-TR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Esnek </a:t>
            </a:r>
            <a:r>
              <a:rPr lang="tr-TR" sz="2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Kaplin</a:t>
            </a:r>
            <a:r>
              <a:rPr lang="tr-TR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Kullanım Amacı</a:t>
            </a:r>
            <a:endParaRPr lang="en-GB" sz="2800" b="1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1000"/>
                                        <p:tgtEl>
                                          <p:spTgt spid="8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2" dur="1000"/>
                                        <p:tgtEl>
                                          <p:spTgt spid="81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7" dur="1000"/>
                                        <p:tgtEl>
                                          <p:spTgt spid="81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22" dur="1000"/>
                                        <p:tgtEl>
                                          <p:spTgt spid="81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27" dur="1000"/>
                                        <p:tgtEl>
                                          <p:spTgt spid="81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7817" y="4211638"/>
            <a:ext cx="7067550" cy="2970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0" y="1136631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HRC </a:t>
            </a:r>
            <a:r>
              <a:rPr lang="tr-TR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Dizayn</a:t>
            </a:r>
            <a:endParaRPr lang="en-GB" sz="2800" b="1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2411413"/>
            <a:ext cx="4859337" cy="1800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323850" y="2066925"/>
            <a:ext cx="1866900" cy="433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67968" rIns="90000" bIns="46800"/>
          <a:lstStyle/>
          <a:p>
            <a:pPr>
              <a:lnSpc>
                <a:spcPct val="93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B-Flan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ge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2016125" y="2066925"/>
            <a:ext cx="1866900" cy="433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67968" rIns="90000" bIns="46800"/>
          <a:lstStyle/>
          <a:p>
            <a:pPr>
              <a:lnSpc>
                <a:spcPct val="93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F-Flange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3600450" y="2066925"/>
            <a:ext cx="1866900" cy="433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67968" rIns="90000" bIns="46800"/>
          <a:lstStyle/>
          <a:p>
            <a:pPr>
              <a:lnSpc>
                <a:spcPct val="93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H-Flange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69639" name="Text Box 7"/>
          <p:cNvSpPr txBox="1">
            <a:spLocks noChangeArrowheads="1"/>
          </p:cNvSpPr>
          <p:nvPr/>
        </p:nvSpPr>
        <p:spPr bwMode="auto">
          <a:xfrm>
            <a:off x="8586266" y="3703616"/>
            <a:ext cx="1866900" cy="433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67968" rIns="90000" bIns="46800"/>
          <a:lstStyle/>
          <a:p>
            <a:pPr>
              <a:lnSpc>
                <a:spcPct val="93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F-Flange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69640" name="Text Box 8"/>
          <p:cNvSpPr txBox="1">
            <a:spLocks noChangeArrowheads="1"/>
          </p:cNvSpPr>
          <p:nvPr/>
        </p:nvSpPr>
        <p:spPr bwMode="auto">
          <a:xfrm>
            <a:off x="3844925" y="4863326"/>
            <a:ext cx="1866900" cy="433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67968" rIns="90000" bIns="46800"/>
          <a:lstStyle/>
          <a:p>
            <a:pPr>
              <a:lnSpc>
                <a:spcPct val="93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H-Flange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ext Box 1"/>
          <p:cNvSpPr txBox="1">
            <a:spLocks noChangeArrowheads="1"/>
          </p:cNvSpPr>
          <p:nvPr/>
        </p:nvSpPr>
        <p:spPr bwMode="auto">
          <a:xfrm>
            <a:off x="0" y="868363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HRC</a:t>
            </a:r>
            <a:endParaRPr lang="en-GB" sz="2800" b="1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graphicFrame>
        <p:nvGraphicFramePr>
          <p:cNvPr id="73731" name="Object 3"/>
          <p:cNvGraphicFramePr>
            <a:graphicFrameLocks noChangeAspect="1"/>
          </p:cNvGraphicFramePr>
          <p:nvPr/>
        </p:nvGraphicFramePr>
        <p:xfrm>
          <a:off x="504825" y="1600200"/>
          <a:ext cx="9623425" cy="527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69" r:id="rId4" imgW="9682920" imgH="5377320" progId="opendocument.CalcDocument.1">
                  <p:embed/>
                </p:oleObj>
              </mc:Choice>
              <mc:Fallback>
                <p:oleObj r:id="rId4" imgW="9682920" imgH="5377320" progId="opendocument.CalcDocument.1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825" y="1600200"/>
                        <a:ext cx="9623425" cy="5278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0" y="1279507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Flex</a:t>
            </a:r>
            <a:endParaRPr lang="en-GB" sz="2800" b="1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pic>
        <p:nvPicPr>
          <p:cNvPr id="4" name="Grafik 3" descr="DESCH_Fle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2653" y="2280339"/>
            <a:ext cx="4235501" cy="3947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0" y="1065193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Flex</a:t>
            </a:r>
            <a:endParaRPr lang="en-GB" sz="2800" b="1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pic>
        <p:nvPicPr>
          <p:cNvPr id="5" name="Grafik 4" descr="DESCH_Flex.jpg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42050" y="1835621"/>
            <a:ext cx="3693901" cy="3442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Box 1">
            <a:hlinkClick r:id="rId3" action="ppaction://hlinkfile"/>
          </p:cNvPr>
          <p:cNvSpPr txBox="1">
            <a:spLocks noChangeArrowheads="1"/>
          </p:cNvSpPr>
          <p:nvPr/>
        </p:nvSpPr>
        <p:spPr bwMode="auto">
          <a:xfrm>
            <a:off x="908050" y="2123653"/>
            <a:ext cx="7732713" cy="4451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67968" rIns="90000" bIns="46800"/>
          <a:lstStyle/>
          <a:p>
            <a:pPr marL="280988" indent="-280988">
              <a:lnSpc>
                <a:spcPct val="93000"/>
              </a:lnSpc>
              <a:spcBef>
                <a:spcPts val="1250"/>
              </a:spcBef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Flex </a:t>
            </a:r>
            <a:r>
              <a:rPr lang="tr-TR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Kaplin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özellikleri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: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Yüksek elastik özellik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C45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tr-TR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Flanşların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malzemesi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endParaRPr lang="tr-TR" dirty="0" smtClean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Boşluksuz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Pratik olarak bakım gerektirmez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Büyük </a:t>
            </a:r>
            <a:r>
              <a:rPr lang="tr-TR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Radyal,açısal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ve </a:t>
            </a:r>
            <a:r>
              <a:rPr lang="tr-TR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eksenel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kaçıklıklarını karşılama</a:t>
            </a:r>
          </a:p>
          <a:p>
            <a:pPr marL="280988" indent="-2809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G16 balans seviyesi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0" y="1136631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Flex</a:t>
            </a:r>
            <a:endParaRPr lang="en-GB" sz="2800" b="1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pic>
        <p:nvPicPr>
          <p:cNvPr id="5" name="Grafik 4" descr="DESCH_Fle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42050" y="1559724"/>
            <a:ext cx="3752690" cy="3497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737394" y="2108636"/>
            <a:ext cx="7551738" cy="453650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67968" rIns="90000" bIns="46800"/>
          <a:lstStyle/>
          <a:p>
            <a:pPr marL="280988" indent="-280988">
              <a:lnSpc>
                <a:spcPct val="93000"/>
              </a:lnSpc>
              <a:spcBef>
                <a:spcPts val="1250"/>
              </a:spcBef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Flex </a:t>
            </a:r>
            <a:r>
              <a:rPr lang="tr-TR" dirty="0" err="1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Kaplin</a:t>
            </a:r>
            <a:r>
              <a:rPr lang="tr-TR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özellikleri 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: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Farklı kombinasyonlu kullanım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tr-TR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Radyal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tr-TR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değişebilecen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tekerlek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Standart tekerlek malzemesi doğal kauçuk (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NR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)</a:t>
            </a:r>
          </a:p>
          <a:p>
            <a:pPr>
              <a:spcBef>
                <a:spcPts val="1250"/>
              </a:spcBef>
              <a:buClr>
                <a:srgbClr val="FFC000"/>
              </a:buClr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   Çalışma sıcaklık aralığı   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-50°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/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+50°C</a:t>
            </a:r>
          </a:p>
          <a:p>
            <a:pPr marL="280988" indent="-2809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FRAS 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özellikli tekerlek </a:t>
            </a:r>
            <a:r>
              <a:rPr lang="tr-TR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kloroprene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malzemeden</a:t>
            </a:r>
            <a:r>
              <a:rPr lang="en-GB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/>
            </a:r>
            <a:br>
              <a:rPr lang="en-GB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</a:b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Ateşlenmeye karşı dirençli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, an</a:t>
            </a:r>
            <a:r>
              <a:rPr lang="tr-TR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tistatik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,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yağa karşı dirençli</a:t>
            </a:r>
            <a:r>
              <a:rPr lang="en-GB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/>
            </a:r>
            <a:br>
              <a:rPr lang="en-GB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</a:b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Çalışma sıcaklık aralığı 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-15°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/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+70°C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ext Box 1"/>
          <p:cNvSpPr txBox="1">
            <a:spLocks noChangeArrowheads="1"/>
          </p:cNvSpPr>
          <p:nvPr/>
        </p:nvSpPr>
        <p:spPr bwMode="auto">
          <a:xfrm>
            <a:off x="1511300" y="2427288"/>
            <a:ext cx="3097213" cy="488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71495" rIns="90000" bIns="46800"/>
          <a:lstStyle/>
          <a:p>
            <a:pPr>
              <a:lnSpc>
                <a:spcPct val="93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r-TR" sz="2800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Ölçüler</a:t>
            </a:r>
            <a:r>
              <a:rPr lang="en-GB" sz="2800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D40 </a:t>
            </a:r>
            <a:r>
              <a:rPr lang="en-GB" sz="2800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- D60</a:t>
            </a:r>
          </a:p>
        </p:txBody>
      </p:sp>
      <p:sp>
        <p:nvSpPr>
          <p:cNvPr id="77826" name="Text Box 2"/>
          <p:cNvSpPr txBox="1">
            <a:spLocks noChangeArrowheads="1"/>
          </p:cNvSpPr>
          <p:nvPr/>
        </p:nvSpPr>
        <p:spPr bwMode="auto">
          <a:xfrm>
            <a:off x="0" y="1136631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Flex </a:t>
            </a:r>
            <a:r>
              <a:rPr lang="tr-TR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Tipi</a:t>
            </a:r>
            <a:endParaRPr lang="en-GB" sz="2800" b="1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353" y="3059757"/>
            <a:ext cx="5328593" cy="2642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3979" y="2051695"/>
            <a:ext cx="4810479" cy="4608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 Box 1"/>
          <p:cNvSpPr txBox="1">
            <a:spLocks noChangeArrowheads="1"/>
          </p:cNvSpPr>
          <p:nvPr/>
        </p:nvSpPr>
        <p:spPr bwMode="auto">
          <a:xfrm>
            <a:off x="1285875" y="2700338"/>
            <a:ext cx="3357563" cy="488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71495" rIns="90000" bIns="46800"/>
          <a:lstStyle/>
          <a:p>
            <a:pPr>
              <a:lnSpc>
                <a:spcPct val="93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r-TR" sz="2800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Ölçüler</a:t>
            </a:r>
            <a:r>
              <a:rPr lang="en-GB" sz="2800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D70 </a:t>
            </a:r>
            <a:r>
              <a:rPr lang="en-GB" sz="2800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- D200</a:t>
            </a:r>
          </a:p>
        </p:txBody>
      </p:sp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0" y="1136631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Flex </a:t>
            </a:r>
            <a:r>
              <a:rPr lang="tr-TR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Tipi</a:t>
            </a:r>
            <a:endParaRPr lang="en-GB" sz="2800" b="1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346" y="3236278"/>
            <a:ext cx="5940146" cy="2519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88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4225" y="2052638"/>
            <a:ext cx="4450233" cy="4679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ext Box 1"/>
          <p:cNvSpPr txBox="1">
            <a:spLocks noChangeArrowheads="1"/>
          </p:cNvSpPr>
          <p:nvPr/>
        </p:nvSpPr>
        <p:spPr bwMode="auto">
          <a:xfrm>
            <a:off x="0" y="868363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Flex</a:t>
            </a:r>
            <a:endParaRPr lang="en-GB" sz="2800" b="1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graphicFrame>
        <p:nvGraphicFramePr>
          <p:cNvPr id="84995" name="Object 3"/>
          <p:cNvGraphicFramePr>
            <a:graphicFrameLocks noChangeAspect="1"/>
          </p:cNvGraphicFramePr>
          <p:nvPr/>
        </p:nvGraphicFramePr>
        <p:xfrm>
          <a:off x="504825" y="1671638"/>
          <a:ext cx="9634538" cy="527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32" r:id="rId4" imgW="9682920" imgH="5377320" progId="opendocument.CalcDocument.1">
                  <p:embed/>
                </p:oleObj>
              </mc:Choice>
              <mc:Fallback>
                <p:oleObj r:id="rId4" imgW="9682920" imgH="5377320" progId="opendocument.CalcDocument.1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825" y="1671638"/>
                        <a:ext cx="9634538" cy="5276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2"/>
          <p:cNvSpPr txBox="1">
            <a:spLocks noChangeArrowheads="1"/>
          </p:cNvSpPr>
          <p:nvPr/>
        </p:nvSpPr>
        <p:spPr bwMode="auto">
          <a:xfrm>
            <a:off x="0" y="1946275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spcBef>
                <a:spcPts val="2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ORPEX</a:t>
            </a:r>
            <a:r>
              <a:rPr lang="en-GB" sz="2800" b="1" baseline="30000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®</a:t>
            </a:r>
          </a:p>
        </p:txBody>
      </p:sp>
      <p:pic>
        <p:nvPicPr>
          <p:cNvPr id="4" name="Grafik 3" descr="Orpe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97634" y="2843733"/>
            <a:ext cx="4896544" cy="369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Orpex.jpg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42050" y="2843733"/>
            <a:ext cx="3905747" cy="3116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0" y="1587500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spcBef>
                <a:spcPts val="2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ORPEX</a:t>
            </a:r>
            <a:r>
              <a:rPr lang="en-GB" sz="2800" b="1" baseline="30000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®</a:t>
            </a: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WN </a:t>
            </a:r>
            <a:r>
              <a:rPr lang="tr-TR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ve</a:t>
            </a: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WS </a:t>
            </a:r>
            <a:endParaRPr lang="en-GB" sz="2800" b="1" baseline="30000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737394" y="2483693"/>
            <a:ext cx="7102722" cy="446449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67968" rIns="90000" bIns="46800"/>
          <a:lstStyle/>
          <a:p>
            <a:pPr marL="280988" indent="-280988">
              <a:lnSpc>
                <a:spcPct val="93000"/>
              </a:lnSpc>
              <a:spcBef>
                <a:spcPts val="1250"/>
              </a:spcBef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err="1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Orpex</a:t>
            </a: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Kaplinin</a:t>
            </a: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Özellikleri</a:t>
            </a: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:</a:t>
            </a:r>
            <a:endParaRPr lang="en-GB" dirty="0">
              <a:solidFill>
                <a:srgbClr val="003399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err="1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Elastik</a:t>
            </a: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ekipman</a:t>
            </a: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aşındığında</a:t>
            </a: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tr-TR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çalışmaya</a:t>
            </a: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devam</a:t>
            </a: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edebilme</a:t>
            </a: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 (Fail-safe)</a:t>
            </a:r>
            <a:endParaRPr lang="en-GB" dirty="0">
              <a:solidFill>
                <a:srgbClr val="003399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err="1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Lastik</a:t>
            </a: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ekipmanlı</a:t>
            </a: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pimli</a:t>
            </a: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bağlantı</a:t>
            </a: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 (</a:t>
            </a:r>
            <a:r>
              <a:rPr lang="en-GB" dirty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Buffers)</a:t>
            </a:r>
          </a:p>
          <a:p>
            <a:pPr marL="280988" indent="-2809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Ma</a:t>
            </a:r>
            <a:r>
              <a:rPr lang="tr-TR" dirty="0" err="1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lzeme</a:t>
            </a:r>
            <a:r>
              <a:rPr lang="tr-TR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;</a:t>
            </a: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Dökme</a:t>
            </a: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 Demir EN-GJL-250 (WN),  Çelik  (WS)</a:t>
            </a:r>
            <a:endParaRPr lang="en-GB" dirty="0">
              <a:solidFill>
                <a:srgbClr val="003399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err="1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Yüksek</a:t>
            </a: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aşınma</a:t>
            </a: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dayanımı</a:t>
            </a:r>
            <a:endParaRPr lang="en-GB" dirty="0" smtClean="0">
              <a:solidFill>
                <a:srgbClr val="003399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tr-TR" dirty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G</a:t>
            </a: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16</a:t>
            </a:r>
            <a:r>
              <a:rPr lang="tr-TR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Balans</a:t>
            </a: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tr-TR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seviyesi</a:t>
            </a:r>
            <a:endParaRPr lang="en-GB" dirty="0" smtClean="0">
              <a:solidFill>
                <a:srgbClr val="003399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Pilot </a:t>
            </a:r>
            <a:r>
              <a:rPr lang="en-GB" dirty="0" err="1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delikli</a:t>
            </a: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endParaRPr lang="en-GB" dirty="0">
              <a:solidFill>
                <a:srgbClr val="003399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581726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3690738" y="2947529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67968" rIns="90000" bIns="46800"/>
          <a:lstStyle/>
          <a:p>
            <a:pPr algn="ctr">
              <a:lnSpc>
                <a:spcPct val="93000"/>
              </a:lnSpc>
              <a:spcBef>
                <a:spcPts val="1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r-TR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Radyal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mil kaçıklığı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534591" y="2947529"/>
            <a:ext cx="28194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67968" rIns="90000" bIns="46800"/>
          <a:lstStyle/>
          <a:p>
            <a:pPr algn="ctr">
              <a:lnSpc>
                <a:spcPct val="93000"/>
              </a:lnSpc>
              <a:spcBef>
                <a:spcPts val="1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r-TR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Eksenel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mil kaçıklığı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999285" y="2947529"/>
            <a:ext cx="31242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67968" rIns="90000" bIns="46800"/>
          <a:lstStyle/>
          <a:p>
            <a:pPr algn="ctr">
              <a:lnSpc>
                <a:spcPct val="93000"/>
              </a:lnSpc>
              <a:spcBef>
                <a:spcPts val="1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r-TR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Açısal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mil kaçıklığı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-169268" y="1840639"/>
            <a:ext cx="10691813" cy="395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spcBef>
                <a:spcPts val="2925"/>
              </a:spcBef>
              <a:tabLst>
                <a:tab pos="269875" algn="l"/>
                <a:tab pos="717550" algn="l"/>
                <a:tab pos="1166813" algn="l"/>
                <a:tab pos="1616075" algn="l"/>
                <a:tab pos="2065338" algn="l"/>
                <a:tab pos="2514600" algn="l"/>
                <a:tab pos="2963863" algn="l"/>
                <a:tab pos="3413125" algn="l"/>
                <a:tab pos="3862388" algn="l"/>
                <a:tab pos="4311650" algn="l"/>
                <a:tab pos="4760913" algn="l"/>
                <a:tab pos="5210175" algn="l"/>
                <a:tab pos="5659438" algn="l"/>
                <a:tab pos="6108700" algn="l"/>
                <a:tab pos="6557963" algn="l"/>
                <a:tab pos="7007225" algn="l"/>
                <a:tab pos="7456488" algn="l"/>
                <a:tab pos="7905750" algn="l"/>
                <a:tab pos="8355013" algn="l"/>
                <a:tab pos="8804275" algn="l"/>
                <a:tab pos="9253538" algn="l"/>
                <a:tab pos="9410700" algn="l"/>
                <a:tab pos="10134600" algn="l"/>
              </a:tabLst>
            </a:pPr>
            <a:r>
              <a:rPr lang="tr-TR" sz="2800" b="1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Mil </a:t>
            </a:r>
            <a:r>
              <a:rPr lang="tr-TR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Kaçıklıkları</a:t>
            </a:r>
            <a:endParaRPr lang="en-GB" sz="2800" b="1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591" y="4104176"/>
            <a:ext cx="9790547" cy="190664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9267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 additive="repl"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2816" y="2771725"/>
            <a:ext cx="5001642" cy="3366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1587500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spcBef>
                <a:spcPts val="2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ORPEX</a:t>
            </a:r>
            <a:r>
              <a:rPr lang="en-GB" sz="2800" b="1" baseline="30000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®</a:t>
            </a: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WN </a:t>
            </a:r>
            <a:r>
              <a:rPr lang="tr-TR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ve</a:t>
            </a: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WS </a:t>
            </a:r>
            <a:endParaRPr lang="en-GB" sz="2800" b="1" baseline="30000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37394" y="3059757"/>
            <a:ext cx="4248472" cy="374441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67968" rIns="90000" bIns="46800"/>
          <a:lstStyle/>
          <a:p>
            <a:pPr marL="179388" indent="-179388">
              <a:lnSpc>
                <a:spcPct val="93000"/>
              </a:lnSpc>
              <a:spcBef>
                <a:spcPts val="1250"/>
              </a:spcBef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err="1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Orpex</a:t>
            </a: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Kaplin</a:t>
            </a: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Özellikleri</a:t>
            </a: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:</a:t>
            </a:r>
            <a:endParaRPr lang="en-GB" dirty="0">
              <a:solidFill>
                <a:srgbClr val="003399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179388" indent="-179388">
              <a:spcBef>
                <a:spcPts val="1250"/>
              </a:spcBef>
              <a:buSzPct val="43000"/>
              <a:buFont typeface="Times New Roman" pitchFamily="16" charset="0"/>
              <a:buBlip>
                <a:blip r:embed="rId4"/>
              </a:buBlip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err="1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Lastik</a:t>
            </a: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kısmı</a:t>
            </a: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kolaylıkla</a:t>
            </a: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söküp</a:t>
            </a: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takabilme</a:t>
            </a:r>
            <a:endParaRPr lang="en-GB" dirty="0" smtClean="0">
              <a:solidFill>
                <a:srgbClr val="003399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179388" indent="-179388">
              <a:spcBef>
                <a:spcPts val="1250"/>
              </a:spcBef>
              <a:buSzPct val="43000"/>
              <a:buFont typeface="Times New Roman" pitchFamily="16" charset="0"/>
              <a:buBlip>
                <a:blip r:embed="rId4"/>
              </a:buBlip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err="1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Radyal</a:t>
            </a: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yönde</a:t>
            </a: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montaj</a:t>
            </a:r>
            <a:r>
              <a:rPr lang="tr-TR" dirty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tr-TR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ve</a:t>
            </a: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demontaj</a:t>
            </a: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yapılab</a:t>
            </a:r>
            <a:r>
              <a:rPr lang="tr-TR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ilme</a:t>
            </a:r>
            <a:endParaRPr lang="en-GB" dirty="0" smtClean="0">
              <a:solidFill>
                <a:srgbClr val="003399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856428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ext Box 1"/>
          <p:cNvSpPr txBox="1">
            <a:spLocks noChangeArrowheads="1"/>
          </p:cNvSpPr>
          <p:nvPr/>
        </p:nvSpPr>
        <p:spPr bwMode="auto">
          <a:xfrm>
            <a:off x="0" y="1587500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spcBef>
                <a:spcPts val="2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ORPEX</a:t>
            </a:r>
            <a:r>
              <a:rPr lang="en-GB" sz="2800" b="1" baseline="30000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®</a:t>
            </a:r>
            <a:r>
              <a:rPr lang="en-GB" sz="2800" b="1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D</a:t>
            </a:r>
            <a:r>
              <a:rPr lang="tr-TR" sz="2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izayn</a:t>
            </a:r>
            <a:endParaRPr lang="en-GB" sz="2800" b="1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599" y="2160588"/>
            <a:ext cx="3241675" cy="2879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24313" y="2303463"/>
            <a:ext cx="6400800" cy="4319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737394" y="5207001"/>
            <a:ext cx="3097212" cy="488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71495" rIns="90000" bIns="46800"/>
          <a:lstStyle/>
          <a:p>
            <a:pPr>
              <a:lnSpc>
                <a:spcPct val="93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r-TR" sz="2800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Ölçüler</a:t>
            </a:r>
            <a:r>
              <a:rPr lang="en-GB" sz="2800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105 </a:t>
            </a:r>
            <a:r>
              <a:rPr lang="en-GB" sz="2800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- 360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975251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ext Box 1"/>
          <p:cNvSpPr txBox="1">
            <a:spLocks noChangeArrowheads="1"/>
          </p:cNvSpPr>
          <p:nvPr/>
        </p:nvSpPr>
        <p:spPr bwMode="auto">
          <a:xfrm>
            <a:off x="0" y="1587500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spcBef>
                <a:spcPts val="2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ORPEX</a:t>
            </a:r>
            <a:r>
              <a:rPr lang="en-GB" sz="2800" b="1" baseline="30000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®</a:t>
            </a:r>
            <a:r>
              <a:rPr lang="en-GB" sz="2800" b="1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D</a:t>
            </a:r>
            <a:r>
              <a:rPr lang="tr-TR" sz="2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izayn</a:t>
            </a:r>
            <a:endParaRPr lang="en-GB" sz="2800" b="1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91138" name="Text Box 2"/>
          <p:cNvSpPr txBox="1">
            <a:spLocks noChangeArrowheads="1"/>
          </p:cNvSpPr>
          <p:nvPr/>
        </p:nvSpPr>
        <p:spPr bwMode="auto">
          <a:xfrm>
            <a:off x="665386" y="5219700"/>
            <a:ext cx="3331939" cy="488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71495" rIns="90000" bIns="46800"/>
          <a:lstStyle/>
          <a:p>
            <a:pPr>
              <a:lnSpc>
                <a:spcPct val="93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r-TR" sz="2800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Ölçüler</a:t>
            </a:r>
            <a:r>
              <a:rPr lang="en-GB" sz="2800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400 </a:t>
            </a:r>
            <a:r>
              <a:rPr lang="en-GB" sz="2800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- 2000</a:t>
            </a:r>
          </a:p>
        </p:txBody>
      </p:sp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575" y="2195513"/>
            <a:ext cx="3498850" cy="2879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7788" y="2447925"/>
            <a:ext cx="6426670" cy="4319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97527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ext Box 1"/>
          <p:cNvSpPr txBox="1">
            <a:spLocks noChangeArrowheads="1"/>
          </p:cNvSpPr>
          <p:nvPr/>
        </p:nvSpPr>
        <p:spPr bwMode="auto">
          <a:xfrm>
            <a:off x="0" y="1279507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spcBef>
                <a:spcPts val="2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 err="1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Pex</a:t>
            </a:r>
            <a:endParaRPr lang="en-GB" sz="2800" b="1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pic>
        <p:nvPicPr>
          <p:cNvPr id="7" name="Grafik 6" descr="DESCH_Pex_Expl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1650" y="1979637"/>
            <a:ext cx="4828032" cy="4698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992178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ext Box 1"/>
          <p:cNvSpPr txBox="1">
            <a:spLocks noChangeArrowheads="1"/>
          </p:cNvSpPr>
          <p:nvPr/>
        </p:nvSpPr>
        <p:spPr bwMode="auto">
          <a:xfrm>
            <a:off x="0" y="1136631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Pex</a:t>
            </a: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Tip A </a:t>
            </a:r>
            <a:r>
              <a:rPr lang="en-GB" sz="2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ve</a:t>
            </a: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B</a:t>
            </a:r>
            <a:endParaRPr lang="en-GB" sz="2800" b="1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95235" name="Text Box 3"/>
          <p:cNvSpPr txBox="1">
            <a:spLocks noChangeArrowheads="1"/>
          </p:cNvSpPr>
          <p:nvPr/>
        </p:nvSpPr>
        <p:spPr bwMode="auto">
          <a:xfrm>
            <a:off x="787400" y="1835621"/>
            <a:ext cx="6953250" cy="518457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67968" rIns="90000" bIns="46800"/>
          <a:lstStyle/>
          <a:p>
            <a:pPr marL="461963" indent="-460375">
              <a:lnSpc>
                <a:spcPct val="93000"/>
              </a:lnSpc>
              <a:spcBef>
                <a:spcPts val="1250"/>
              </a:spcBef>
              <a:buSzPct val="43000"/>
              <a:tabLst>
                <a:tab pos="461963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  <a:tab pos="9445625" algn="l"/>
              </a:tabLst>
            </a:pPr>
            <a:r>
              <a:rPr lang="tr-TR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Pex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tr-TR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kaplin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özellikleri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:</a:t>
            </a:r>
          </a:p>
          <a:p>
            <a:pPr marL="461963" indent="-460375">
              <a:lnSpc>
                <a:spcPct val="93000"/>
              </a:lnSpc>
              <a:spcBef>
                <a:spcPts val="1250"/>
              </a:spcBef>
              <a:buSzPct val="43000"/>
              <a:buBlip>
                <a:blip r:embed="rId3"/>
              </a:buBlip>
              <a:tabLst>
                <a:tab pos="461963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  <a:tab pos="9445625" algn="l"/>
              </a:tabLst>
            </a:pPr>
            <a:r>
              <a:rPr lang="en-GB" dirty="0" err="1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Elastik</a:t>
            </a:r>
            <a:r>
              <a:rPr lang="en-GB" dirty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ekipman</a:t>
            </a:r>
            <a:r>
              <a:rPr lang="en-GB" dirty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aşındığında</a:t>
            </a:r>
            <a:r>
              <a:rPr lang="en-GB" dirty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işletime</a:t>
            </a:r>
            <a:r>
              <a:rPr lang="en-GB" dirty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devam</a:t>
            </a:r>
            <a:r>
              <a:rPr lang="en-GB" dirty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edebilme</a:t>
            </a:r>
            <a:r>
              <a:rPr lang="en-GB" dirty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 (Fail-safe)</a:t>
            </a:r>
          </a:p>
          <a:p>
            <a:pPr marL="461963" indent="-460375">
              <a:lnSpc>
                <a:spcPct val="93000"/>
              </a:lnSpc>
              <a:spcBef>
                <a:spcPts val="1250"/>
              </a:spcBef>
              <a:buSzPct val="43000"/>
              <a:buBlip>
                <a:blip r:embed="rId3"/>
              </a:buBlip>
              <a:tabLst>
                <a:tab pos="461963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  <a:tab pos="9445625" algn="l"/>
              </a:tabLst>
            </a:pP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Flex </a:t>
            </a:r>
            <a:r>
              <a:rPr lang="en-GB" dirty="0" err="1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lastik</a:t>
            </a: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kısmıyla</a:t>
            </a: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kolaylıkla</a:t>
            </a: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sökülüp</a:t>
            </a: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takılabilme</a:t>
            </a:r>
            <a:endParaRPr lang="en-GB" dirty="0">
              <a:solidFill>
                <a:srgbClr val="003399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461963" indent="-460375">
              <a:lnSpc>
                <a:spcPct val="93000"/>
              </a:lnSpc>
              <a:spcBef>
                <a:spcPts val="1250"/>
              </a:spcBef>
              <a:buSzPct val="43000"/>
              <a:buBlip>
                <a:blip r:embed="rId3"/>
              </a:buBlip>
              <a:tabLst>
                <a:tab pos="461963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  <a:tab pos="9445625" algn="l"/>
              </a:tabLst>
            </a:pP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Ma</a:t>
            </a:r>
            <a:r>
              <a:rPr lang="tr-TR" dirty="0" err="1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lzeme</a:t>
            </a: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: </a:t>
            </a:r>
            <a:r>
              <a:rPr lang="en-GB" dirty="0" err="1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Dökme</a:t>
            </a: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 Demir EN-GJL-250</a:t>
            </a:r>
            <a:endParaRPr lang="en-GB" dirty="0">
              <a:solidFill>
                <a:srgbClr val="003399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461963" indent="-460375">
              <a:lnSpc>
                <a:spcPct val="93000"/>
              </a:lnSpc>
              <a:spcBef>
                <a:spcPts val="1250"/>
              </a:spcBef>
              <a:buSzPct val="43000"/>
              <a:buBlip>
                <a:blip r:embed="rId3"/>
              </a:buBlip>
              <a:tabLst>
                <a:tab pos="461963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  <a:tab pos="9445625" algn="l"/>
              </a:tabLst>
            </a:pPr>
            <a:r>
              <a:rPr lang="en-GB" dirty="0" err="1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Yüksek</a:t>
            </a: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aşınma</a:t>
            </a: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dayanımı</a:t>
            </a:r>
            <a:endParaRPr lang="en-GB" dirty="0" smtClean="0">
              <a:solidFill>
                <a:srgbClr val="003399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461963" indent="-460375">
              <a:lnSpc>
                <a:spcPct val="93000"/>
              </a:lnSpc>
              <a:spcBef>
                <a:spcPts val="1250"/>
              </a:spcBef>
              <a:buSzPct val="43000"/>
              <a:buBlip>
                <a:blip r:embed="rId3"/>
              </a:buBlip>
              <a:tabLst>
                <a:tab pos="461963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  <a:tab pos="9445625" algn="l"/>
              </a:tabLst>
            </a:pPr>
            <a:r>
              <a:rPr lang="en-GB" dirty="0" err="1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Düşük</a:t>
            </a: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atalet</a:t>
            </a: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momenti</a:t>
            </a:r>
            <a:endParaRPr lang="en-GB" dirty="0" smtClean="0">
              <a:solidFill>
                <a:srgbClr val="003399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461963" indent="-460375">
              <a:lnSpc>
                <a:spcPct val="93000"/>
              </a:lnSpc>
              <a:spcBef>
                <a:spcPts val="1250"/>
              </a:spcBef>
              <a:buSzPct val="43000"/>
              <a:buBlip>
                <a:blip r:embed="rId3"/>
              </a:buBlip>
              <a:tabLst>
                <a:tab pos="461963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  <a:tab pos="9445625" algn="l"/>
              </a:tabLst>
            </a:pP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2.800 </a:t>
            </a:r>
            <a:r>
              <a:rPr lang="en-GB" dirty="0" err="1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Nm’ye</a:t>
            </a: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kadar</a:t>
            </a:r>
            <a:r>
              <a:rPr lang="tr-TR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 t</a:t>
            </a:r>
            <a:r>
              <a:rPr lang="en-GB" dirty="0" err="1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ork</a:t>
            </a: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aktarımı</a:t>
            </a:r>
            <a:r>
              <a:rPr lang="en-GB" dirty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</a:p>
          <a:p>
            <a:pPr marL="461963" indent="-460375">
              <a:lnSpc>
                <a:spcPct val="93000"/>
              </a:lnSpc>
              <a:spcBef>
                <a:spcPts val="1250"/>
              </a:spcBef>
              <a:buSzPct val="43000"/>
              <a:buBlip>
                <a:blip r:embed="rId3"/>
              </a:buBlip>
              <a:tabLst>
                <a:tab pos="461963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  <a:tab pos="9445625" algn="l"/>
              </a:tabLst>
            </a:pPr>
            <a:r>
              <a:rPr lang="tr-TR" dirty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G</a:t>
            </a: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16</a:t>
            </a:r>
            <a:r>
              <a:rPr lang="tr-TR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Balans</a:t>
            </a: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tr-TR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seviyesi</a:t>
            </a: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</a:p>
          <a:p>
            <a:pPr marL="461963" indent="-460375">
              <a:lnSpc>
                <a:spcPct val="93000"/>
              </a:lnSpc>
              <a:spcBef>
                <a:spcPts val="1250"/>
              </a:spcBef>
              <a:buSzPct val="43000"/>
              <a:buBlip>
                <a:blip r:embed="rId3"/>
              </a:buBlip>
              <a:tabLst>
                <a:tab pos="461963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  <a:tab pos="9445625" algn="l"/>
              </a:tabLst>
            </a:pP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2 </a:t>
            </a:r>
            <a:r>
              <a:rPr lang="en-GB" dirty="0" err="1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veya</a:t>
            </a: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 3 </a:t>
            </a:r>
            <a:r>
              <a:rPr lang="en-GB" dirty="0" err="1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parçalı</a:t>
            </a: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dizayn</a:t>
            </a:r>
            <a:r>
              <a:rPr lang="en-GB" dirty="0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3399"/>
                </a:solidFill>
                <a:latin typeface="Arial" charset="0"/>
                <a:ea typeface="MS Gothic" charset="0"/>
                <a:cs typeface="MS Gothic" charset="0"/>
              </a:rPr>
              <a:t>uygulaması</a:t>
            </a:r>
            <a:endParaRPr lang="en-GB" dirty="0">
              <a:solidFill>
                <a:srgbClr val="003399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pic>
        <p:nvPicPr>
          <p:cNvPr id="5" name="Grafik 4" descr="DESCH_Pex_Explos.jpg"/>
          <p:cNvPicPr>
            <a:picLocks noChangeAspect="1"/>
          </p:cNvPicPr>
          <p:nvPr/>
        </p:nvPicPr>
        <p:blipFill>
          <a:blip r:embed="rId4" cstate="print"/>
          <a:srcRect l="7158"/>
          <a:stretch>
            <a:fillRect/>
          </a:stretch>
        </p:blipFill>
        <p:spPr>
          <a:xfrm>
            <a:off x="6567012" y="2843733"/>
            <a:ext cx="3747446" cy="3596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43108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ext Box 1"/>
          <p:cNvSpPr txBox="1">
            <a:spLocks noChangeArrowheads="1"/>
          </p:cNvSpPr>
          <p:nvPr/>
        </p:nvSpPr>
        <p:spPr bwMode="auto">
          <a:xfrm>
            <a:off x="0" y="1441450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Pex</a:t>
            </a: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Lastik</a:t>
            </a: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Özellikleri</a:t>
            </a:r>
            <a:endParaRPr lang="en-GB" sz="2800" b="1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0488" y="2933700"/>
            <a:ext cx="3600450" cy="2232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87400" y="2673820"/>
            <a:ext cx="7582842" cy="3770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67968" rIns="90000" bIns="46800"/>
          <a:lstStyle/>
          <a:p>
            <a:pPr marL="461963" indent="-460375">
              <a:lnSpc>
                <a:spcPct val="93000"/>
              </a:lnSpc>
              <a:spcBef>
                <a:spcPts val="1250"/>
              </a:spcBef>
              <a:buSzPct val="43000"/>
              <a:buFont typeface="Times New Roman" pitchFamily="16" charset="0"/>
              <a:buBlip>
                <a:blip r:embed="rId4"/>
              </a:buBlip>
              <a:tabLst>
                <a:tab pos="461963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  <a:tab pos="9445625" algn="l"/>
              </a:tabLst>
            </a:pP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Materyal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: NBR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Nitril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Kauçuk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461963" indent="-460375">
              <a:spcBef>
                <a:spcPts val="1250"/>
              </a:spcBef>
              <a:buSzPct val="43000"/>
              <a:buFont typeface="Times New Roman" pitchFamily="16" charset="0"/>
              <a:buBlip>
                <a:blip r:embed="rId4"/>
              </a:buBlip>
              <a:tabLst>
                <a:tab pos="461963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  <a:tab pos="9445625" algn="l"/>
              </a:tabLst>
            </a:pP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Sertlik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80 </a:t>
            </a:r>
            <a:r>
              <a:rPr lang="en-GB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Shore A</a:t>
            </a:r>
          </a:p>
          <a:p>
            <a:pPr marL="461963" indent="-460375">
              <a:spcBef>
                <a:spcPts val="1250"/>
              </a:spcBef>
              <a:buSzPct val="43000"/>
              <a:buFont typeface="Times New Roman" pitchFamily="16" charset="0"/>
              <a:buBlip>
                <a:blip r:embed="rId4"/>
              </a:buBlip>
              <a:tabLst>
                <a:tab pos="461963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  <a:tab pos="9445625" algn="l"/>
              </a:tabLst>
            </a:pP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Renk:Siyah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461963" indent="-460375">
              <a:spcBef>
                <a:spcPts val="1250"/>
              </a:spcBef>
              <a:buSzPct val="43000"/>
              <a:buFont typeface="Times New Roman" pitchFamily="16" charset="0"/>
              <a:buBlip>
                <a:blip r:embed="rId4"/>
              </a:buBlip>
              <a:tabLst>
                <a:tab pos="461963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  <a:tab pos="9445625" algn="l"/>
              </a:tabLst>
            </a:pP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Çalışma s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ıcaklık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aralığı</a:t>
            </a:r>
            <a:r>
              <a:rPr lang="en-GB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/>
            </a:r>
            <a:br>
              <a:rPr lang="en-GB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</a:b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-20</a:t>
            </a:r>
            <a:r>
              <a:rPr lang="en-GB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° C </a:t>
            </a:r>
            <a:r>
              <a:rPr lang="tr-TR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/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+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80° C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arası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461963" indent="-460375">
              <a:spcBef>
                <a:spcPts val="1250"/>
              </a:spcBef>
              <a:buSzPct val="43000"/>
              <a:buFont typeface="Times New Roman" pitchFamily="16" charset="0"/>
              <a:buBlip>
                <a:blip r:embed="rId4"/>
              </a:buBlip>
              <a:tabLst>
                <a:tab pos="461963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  <a:tab pos="9445625" algn="l"/>
              </a:tabLst>
            </a:pP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3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parçalı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dizaynda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makine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parçalarını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hareket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ettirmeden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lastik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değiştirebilme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kabiliyeti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289444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ext Box 1"/>
          <p:cNvSpPr txBox="1">
            <a:spLocks noChangeArrowheads="1"/>
          </p:cNvSpPr>
          <p:nvPr/>
        </p:nvSpPr>
        <p:spPr bwMode="auto">
          <a:xfrm>
            <a:off x="0" y="1081088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 err="1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Pex</a:t>
            </a:r>
            <a:r>
              <a:rPr lang="en-GB" sz="2800" b="1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– </a:t>
            </a: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B tipi </a:t>
            </a:r>
            <a:r>
              <a:rPr lang="en-GB" sz="2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dizayn</a:t>
            </a:r>
            <a:endParaRPr lang="en-GB" sz="2800" b="1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0000" y="2409825"/>
            <a:ext cx="8153400" cy="3867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81666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ext Box 1"/>
          <p:cNvSpPr txBox="1">
            <a:spLocks noChangeArrowheads="1"/>
          </p:cNvSpPr>
          <p:nvPr/>
        </p:nvSpPr>
        <p:spPr bwMode="auto">
          <a:xfrm>
            <a:off x="0" y="1081088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 err="1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Pex</a:t>
            </a:r>
            <a:r>
              <a:rPr lang="en-GB" sz="2800" b="1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– </a:t>
            </a: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A tipi </a:t>
            </a:r>
            <a:r>
              <a:rPr lang="en-GB" sz="2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dizayn</a:t>
            </a:r>
            <a:endParaRPr lang="en-GB" sz="2800" b="1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354" y="1519238"/>
            <a:ext cx="10009112" cy="5400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092869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ext Box 1"/>
          <p:cNvSpPr txBox="1">
            <a:spLocks noChangeArrowheads="1"/>
          </p:cNvSpPr>
          <p:nvPr/>
        </p:nvSpPr>
        <p:spPr bwMode="auto">
          <a:xfrm>
            <a:off x="0" y="1081088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 err="1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Pex</a:t>
            </a:r>
            <a:r>
              <a:rPr lang="en-GB" sz="2800" b="1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– </a:t>
            </a:r>
            <a:r>
              <a:rPr lang="en-GB" sz="2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Aşınma</a:t>
            </a: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Etiketi</a:t>
            </a:r>
            <a:endParaRPr lang="en-GB" sz="2800" b="1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00" y="1804988"/>
            <a:ext cx="3362325" cy="5040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6025" y="1792288"/>
            <a:ext cx="4643438" cy="5040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163731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2" name="Text Box 4"/>
          <p:cNvSpPr txBox="1">
            <a:spLocks noChangeArrowheads="1"/>
          </p:cNvSpPr>
          <p:nvPr/>
        </p:nvSpPr>
        <p:spPr bwMode="auto">
          <a:xfrm>
            <a:off x="0" y="1789261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Mini</a:t>
            </a:r>
            <a:endParaRPr lang="en-GB" sz="2800" b="1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pic>
        <p:nvPicPr>
          <p:cNvPr id="1044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9725" y="3059757"/>
            <a:ext cx="5400675" cy="3293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169454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dirty="0" err="1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Kaplin</a:t>
            </a:r>
            <a:r>
              <a:rPr lang="tr-TR" sz="2800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Seçim Kriterleri</a:t>
            </a:r>
            <a:endParaRPr lang="en-US" sz="2800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36859" y="2627418"/>
            <a:ext cx="9218096" cy="4848436"/>
          </a:xfrm>
        </p:spPr>
        <p:txBody>
          <a:bodyPr>
            <a:normAutofit/>
          </a:bodyPr>
          <a:lstStyle/>
          <a:p>
            <a:pPr marL="269875" indent="-269875">
              <a:lnSpc>
                <a:spcPct val="93000"/>
              </a:lnSpc>
              <a:spcAft>
                <a:spcPts val="1425"/>
              </a:spcAft>
              <a:buClr>
                <a:srgbClr val="FFC000"/>
              </a:buClr>
              <a:buFont typeface="Arial" pitchFamily="34" charset="0"/>
              <a:buChar char="•"/>
              <a:tabLst>
                <a:tab pos="269875" algn="l"/>
                <a:tab pos="717550" algn="l"/>
                <a:tab pos="1166813" algn="l"/>
                <a:tab pos="1616075" algn="l"/>
                <a:tab pos="2065338" algn="l"/>
                <a:tab pos="2514600" algn="l"/>
                <a:tab pos="2963863" algn="l"/>
                <a:tab pos="3413125" algn="l"/>
                <a:tab pos="3862388" algn="l"/>
                <a:tab pos="4311650" algn="l"/>
                <a:tab pos="4760913" algn="l"/>
                <a:tab pos="5210175" algn="l"/>
                <a:tab pos="5659438" algn="l"/>
                <a:tab pos="6108700" algn="l"/>
                <a:tab pos="6557963" algn="l"/>
                <a:tab pos="7007225" algn="l"/>
                <a:tab pos="7456488" algn="l"/>
                <a:tab pos="7905750" algn="l"/>
                <a:tab pos="8355013" algn="l"/>
                <a:tab pos="8804275" algn="l"/>
                <a:tab pos="9253538" algn="l"/>
              </a:tabLst>
            </a:pPr>
            <a:r>
              <a:rPr lang="tr-TR" sz="2800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Tork</a:t>
            </a:r>
            <a:r>
              <a:rPr lang="tr-TR" sz="2800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Değer   </a:t>
            </a:r>
            <a:endParaRPr lang="de-DE" sz="2800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69875" indent="-269875">
              <a:lnSpc>
                <a:spcPct val="98000"/>
              </a:lnSpc>
              <a:spcAft>
                <a:spcPts val="1425"/>
              </a:spcAft>
              <a:buClr>
                <a:srgbClr val="FFC000"/>
              </a:buClr>
              <a:buFont typeface="Arial" pitchFamily="34" charset="0"/>
              <a:buChar char="•"/>
              <a:tabLst>
                <a:tab pos="269875" algn="l"/>
                <a:tab pos="717550" algn="l"/>
                <a:tab pos="1166813" algn="l"/>
                <a:tab pos="1616075" algn="l"/>
                <a:tab pos="2065338" algn="l"/>
                <a:tab pos="2514600" algn="l"/>
                <a:tab pos="2963863" algn="l"/>
                <a:tab pos="3413125" algn="l"/>
                <a:tab pos="3862388" algn="l"/>
                <a:tab pos="4311650" algn="l"/>
                <a:tab pos="4760913" algn="l"/>
                <a:tab pos="5210175" algn="l"/>
                <a:tab pos="5659438" algn="l"/>
                <a:tab pos="6108700" algn="l"/>
                <a:tab pos="6557963" algn="l"/>
                <a:tab pos="7007225" algn="l"/>
                <a:tab pos="7456488" algn="l"/>
                <a:tab pos="7905750" algn="l"/>
                <a:tab pos="8355013" algn="l"/>
                <a:tab pos="8804275" algn="l"/>
                <a:tab pos="9253538" algn="l"/>
              </a:tabLst>
            </a:pPr>
            <a:r>
              <a:rPr lang="tr-TR" sz="2800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Ortam sıcaklığı</a:t>
            </a:r>
            <a:endParaRPr lang="de-DE" sz="2800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69875" indent="-269875">
              <a:lnSpc>
                <a:spcPct val="98000"/>
              </a:lnSpc>
              <a:spcAft>
                <a:spcPts val="1425"/>
              </a:spcAft>
              <a:buClr>
                <a:srgbClr val="FFC000"/>
              </a:buClr>
              <a:buFont typeface="Arial" pitchFamily="34" charset="0"/>
              <a:buChar char="•"/>
              <a:tabLst>
                <a:tab pos="269875" algn="l"/>
                <a:tab pos="717550" algn="l"/>
                <a:tab pos="1166813" algn="l"/>
                <a:tab pos="1616075" algn="l"/>
                <a:tab pos="2065338" algn="l"/>
                <a:tab pos="2514600" algn="l"/>
                <a:tab pos="2963863" algn="l"/>
                <a:tab pos="3413125" algn="l"/>
                <a:tab pos="3862388" algn="l"/>
                <a:tab pos="4311650" algn="l"/>
                <a:tab pos="4760913" algn="l"/>
                <a:tab pos="5210175" algn="l"/>
                <a:tab pos="5659438" algn="l"/>
                <a:tab pos="6108700" algn="l"/>
                <a:tab pos="6557963" algn="l"/>
                <a:tab pos="7007225" algn="l"/>
                <a:tab pos="7456488" algn="l"/>
                <a:tab pos="7905750" algn="l"/>
                <a:tab pos="8355013" algn="l"/>
                <a:tab pos="8804275" algn="l"/>
                <a:tab pos="9253538" algn="l"/>
              </a:tabLst>
            </a:pPr>
            <a:r>
              <a:rPr lang="tr-TR" sz="2800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Mil çapları</a:t>
            </a:r>
            <a:r>
              <a:rPr lang="de-DE" sz="2800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endParaRPr lang="de-DE" sz="2800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69875" indent="-269875">
              <a:lnSpc>
                <a:spcPct val="98000"/>
              </a:lnSpc>
              <a:spcAft>
                <a:spcPts val="1425"/>
              </a:spcAft>
              <a:buClr>
                <a:srgbClr val="FFC000"/>
              </a:buClr>
              <a:buFont typeface="Arial" pitchFamily="34" charset="0"/>
              <a:buChar char="•"/>
              <a:tabLst>
                <a:tab pos="269875" algn="l"/>
                <a:tab pos="717550" algn="l"/>
                <a:tab pos="1166813" algn="l"/>
                <a:tab pos="1616075" algn="l"/>
                <a:tab pos="2065338" algn="l"/>
                <a:tab pos="2514600" algn="l"/>
                <a:tab pos="2963863" algn="l"/>
                <a:tab pos="3413125" algn="l"/>
                <a:tab pos="3862388" algn="l"/>
                <a:tab pos="4311650" algn="l"/>
                <a:tab pos="4760913" algn="l"/>
                <a:tab pos="5210175" algn="l"/>
                <a:tab pos="5659438" algn="l"/>
                <a:tab pos="6108700" algn="l"/>
                <a:tab pos="6557963" algn="l"/>
                <a:tab pos="7007225" algn="l"/>
                <a:tab pos="7456488" algn="l"/>
                <a:tab pos="7905750" algn="l"/>
                <a:tab pos="8355013" algn="l"/>
                <a:tab pos="8804275" algn="l"/>
                <a:tab pos="9253538" algn="l"/>
              </a:tabLst>
            </a:pPr>
            <a:r>
              <a:rPr lang="tr-TR" sz="2800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Motor ve tahrik edilen  makine türü</a:t>
            </a:r>
            <a:endParaRPr lang="de-DE" sz="2800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625826" y="2628038"/>
            <a:ext cx="4284663" cy="395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7056" rIns="0" bIns="0"/>
          <a:lstStyle/>
          <a:p>
            <a:pPr>
              <a:lnSpc>
                <a:spcPct val="93000"/>
              </a:lnSpc>
              <a:spcAft>
                <a:spcPts val="1425"/>
              </a:spcAft>
              <a:tabLst>
                <a:tab pos="269875" algn="l"/>
                <a:tab pos="717550" algn="l"/>
                <a:tab pos="1166813" algn="l"/>
                <a:tab pos="1616075" algn="l"/>
                <a:tab pos="2065338" algn="l"/>
                <a:tab pos="2514600" algn="l"/>
                <a:tab pos="2963863" algn="l"/>
                <a:tab pos="3413125" algn="l"/>
                <a:tab pos="3862388" algn="l"/>
                <a:tab pos="4311650" algn="l"/>
                <a:tab pos="4760913" algn="l"/>
                <a:tab pos="5210175" algn="l"/>
                <a:tab pos="5659438" algn="l"/>
                <a:tab pos="6108700" algn="l"/>
                <a:tab pos="6557963" algn="l"/>
                <a:tab pos="7007225" algn="l"/>
                <a:tab pos="7456488" algn="l"/>
                <a:tab pos="7905750" algn="l"/>
                <a:tab pos="8355013" algn="l"/>
                <a:tab pos="8804275" algn="l"/>
                <a:tab pos="9253538" algn="l"/>
              </a:tabLst>
            </a:pPr>
            <a:r>
              <a:rPr lang="tr-TR" sz="2800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Güç</a:t>
            </a:r>
            <a:r>
              <a:rPr lang="de-DE" sz="2800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/</a:t>
            </a:r>
            <a:r>
              <a:rPr lang="tr-TR" sz="2800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çevresel</a:t>
            </a:r>
            <a:r>
              <a:rPr lang="de-DE" sz="2800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tr-TR" sz="2800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hız</a:t>
            </a:r>
            <a:endParaRPr lang="de-DE" sz="2800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>
            <a:off x="3401690" y="2842352"/>
            <a:ext cx="900113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00" y="0"/>
              </a:cxn>
            </a:cxnLst>
            <a:rect l="0" t="0" r="r" b="b"/>
            <a:pathLst>
              <a:path w="2501" h="1">
                <a:moveTo>
                  <a:pt x="0" y="0"/>
                </a:moveTo>
                <a:lnTo>
                  <a:pt x="2500" y="0"/>
                </a:lnTo>
              </a:path>
            </a:pathLst>
          </a:custGeom>
          <a:noFill/>
          <a:ln w="36000">
            <a:solidFill>
              <a:srgbClr val="FFC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12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2"/>
          <p:cNvSpPr txBox="1">
            <a:spLocks noChangeArrowheads="1"/>
          </p:cNvSpPr>
          <p:nvPr/>
        </p:nvSpPr>
        <p:spPr bwMode="auto">
          <a:xfrm>
            <a:off x="0" y="1585913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Mini MWK </a:t>
            </a:r>
            <a:r>
              <a:rPr lang="en-GB" sz="2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ve</a:t>
            </a: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MWH</a:t>
            </a:r>
            <a:endParaRPr lang="en-GB" sz="2800" b="1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pic>
        <p:nvPicPr>
          <p:cNvPr id="5" name="Grafik 4" descr="Mini_Kpplg_Explos.jpg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14058" y="2915741"/>
            <a:ext cx="3747211" cy="2958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750888" y="2411685"/>
            <a:ext cx="6989762" cy="4292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67968" rIns="90000" bIns="46800"/>
          <a:lstStyle/>
          <a:p>
            <a:pPr marL="280988" indent="-280988">
              <a:lnSpc>
                <a:spcPct val="93000"/>
              </a:lnSpc>
              <a:spcBef>
                <a:spcPts val="1250"/>
              </a:spcBef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Mini </a:t>
            </a:r>
            <a:r>
              <a:rPr lang="tr-TR" dirty="0" err="1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aplin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tr-TR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ö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zellikleri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: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Aralıklı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esnek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yapı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Boşluksuz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güç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aktarımı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(backlash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free)</a:t>
            </a:r>
          </a:p>
          <a:p>
            <a:pPr marL="280988" indent="-2809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Burulma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sağlamlığı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ve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hizalama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hatalarını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kompanse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edebilme</a:t>
            </a:r>
            <a:endParaRPr lang="en-GB" dirty="0" smtClean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Bakım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gerektirmez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Çelik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kaplin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tek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parçadan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imalat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M</a:t>
            </a:r>
            <a:r>
              <a:rPr lang="tr-TR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alzeme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: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Aluminyum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,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paslanmaz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çelik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,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çelik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15946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2"/>
          <p:cNvSpPr txBox="1">
            <a:spLocks noChangeArrowheads="1"/>
          </p:cNvSpPr>
          <p:nvPr/>
        </p:nvSpPr>
        <p:spPr bwMode="auto">
          <a:xfrm>
            <a:off x="0" y="1585913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Mini</a:t>
            </a:r>
            <a:endParaRPr lang="en-GB" sz="2800" b="1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pic>
        <p:nvPicPr>
          <p:cNvPr id="5" name="Grafik 4" descr="Mini_Kpplg_Expl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14058" y="3059757"/>
            <a:ext cx="3747211" cy="2958998"/>
          </a:xfrm>
          <a:prstGeom prst="rect">
            <a:avLst/>
          </a:prstGeom>
        </p:spPr>
      </p:pic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750888" y="2736850"/>
            <a:ext cx="6989762" cy="3043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67968" rIns="90000" bIns="46800"/>
          <a:lstStyle/>
          <a:p>
            <a:pPr marL="280988" indent="-280988">
              <a:lnSpc>
                <a:spcPct val="93000"/>
              </a:lnSpc>
              <a:spcBef>
                <a:spcPts val="1250"/>
              </a:spcBef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Mini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kaplin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tr-TR" dirty="0" err="1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ö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zellikleri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: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Yüksek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eş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merkezlilik</a:t>
            </a:r>
            <a:endParaRPr lang="en-GB" dirty="0" smtClean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Düşük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ağırlık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,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düşük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atalet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momenti</a:t>
            </a:r>
            <a:endParaRPr lang="en-GB" dirty="0" smtClean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220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Nm’ye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kadar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tork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aktarım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kapasitesi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Sıcaklık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dayınımı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-55°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C/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+150° 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C</a:t>
            </a:r>
          </a:p>
          <a:p>
            <a:pPr marL="280988" indent="-2809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Farklı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mil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çaplarına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uygunluk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51399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ext Box 1"/>
          <p:cNvSpPr txBox="1">
            <a:spLocks noChangeArrowheads="1"/>
          </p:cNvSpPr>
          <p:nvPr/>
        </p:nvSpPr>
        <p:spPr bwMode="auto">
          <a:xfrm>
            <a:off x="1681163" y="2590800"/>
            <a:ext cx="2514600" cy="488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71495" rIns="90000" bIns="46800"/>
          <a:lstStyle/>
          <a:p>
            <a:pPr algn="ctr">
              <a:lnSpc>
                <a:spcPct val="93000"/>
              </a:lnSpc>
              <a:spcBef>
                <a:spcPts val="1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280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MWK</a:t>
            </a:r>
          </a:p>
        </p:txBody>
      </p:sp>
      <p:sp>
        <p:nvSpPr>
          <p:cNvPr id="108546" name="Text Box 2"/>
          <p:cNvSpPr txBox="1">
            <a:spLocks noChangeArrowheads="1"/>
          </p:cNvSpPr>
          <p:nvPr/>
        </p:nvSpPr>
        <p:spPr bwMode="auto">
          <a:xfrm>
            <a:off x="0" y="1585913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Mini </a:t>
            </a:r>
            <a:r>
              <a:rPr lang="en-GB" sz="2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Dizayn</a:t>
            </a:r>
            <a:endParaRPr lang="en-GB" sz="2800" b="1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pic>
        <p:nvPicPr>
          <p:cNvPr id="1085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354" y="3314482"/>
            <a:ext cx="4519371" cy="2764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85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2010" y="2809676"/>
            <a:ext cx="4044850" cy="3412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04159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ext Box 1"/>
          <p:cNvSpPr txBox="1">
            <a:spLocks noChangeArrowheads="1"/>
          </p:cNvSpPr>
          <p:nvPr/>
        </p:nvSpPr>
        <p:spPr bwMode="auto">
          <a:xfrm>
            <a:off x="1681163" y="2592388"/>
            <a:ext cx="2514600" cy="488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71495" rIns="90000" bIns="46800"/>
          <a:lstStyle/>
          <a:p>
            <a:pPr algn="ctr">
              <a:lnSpc>
                <a:spcPct val="93000"/>
              </a:lnSpc>
              <a:spcBef>
                <a:spcPts val="1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280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MWH</a:t>
            </a:r>
          </a:p>
        </p:txBody>
      </p:sp>
      <p:sp>
        <p:nvSpPr>
          <p:cNvPr id="109570" name="Text Box 2"/>
          <p:cNvSpPr txBox="1">
            <a:spLocks noChangeArrowheads="1"/>
          </p:cNvSpPr>
          <p:nvPr/>
        </p:nvSpPr>
        <p:spPr bwMode="auto">
          <a:xfrm>
            <a:off x="0" y="1587500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Mini </a:t>
            </a:r>
            <a:r>
              <a:rPr lang="en-GB" sz="2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Dizayn</a:t>
            </a:r>
            <a:endParaRPr lang="en-GB" sz="2800" b="1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pic>
        <p:nvPicPr>
          <p:cNvPr id="1095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0" y="3240088"/>
            <a:ext cx="3971925" cy="2533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95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788" y="2481263"/>
            <a:ext cx="3600450" cy="3895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50524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ext Box 1"/>
          <p:cNvSpPr txBox="1">
            <a:spLocks noChangeArrowheads="1"/>
          </p:cNvSpPr>
          <p:nvPr/>
        </p:nvSpPr>
        <p:spPr bwMode="auto">
          <a:xfrm>
            <a:off x="750888" y="2376488"/>
            <a:ext cx="6989762" cy="4087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67968" rIns="90000" bIns="46800"/>
          <a:lstStyle/>
          <a:p>
            <a:pPr marL="280988" indent="-280988">
              <a:lnSpc>
                <a:spcPct val="93000"/>
              </a:lnSpc>
              <a:spcBef>
                <a:spcPts val="1250"/>
              </a:spcBef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Mini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kaplin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uygulama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alanları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: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SzPct val="43000"/>
              <a:buFont typeface="Times New Roman" pitchFamily="16" charset="0"/>
              <a:buBlip>
                <a:blip r:embed="rId3"/>
              </a:buBlip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Enkoder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millerinde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SzPct val="43000"/>
              <a:buFont typeface="Times New Roman" pitchFamily="16" charset="0"/>
              <a:buBlip>
                <a:blip r:embed="rId3"/>
              </a:buBlip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Kontol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ve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pozisyonlama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sistemlerinde</a:t>
            </a:r>
            <a:endParaRPr lang="en-GB" dirty="0" smtClean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SzPct val="43000"/>
              <a:buFont typeface="Times New Roman" pitchFamily="16" charset="0"/>
              <a:buBlip>
                <a:blip r:embed="rId3"/>
              </a:buBlip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Medikal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ekipmanlar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SzPct val="43000"/>
              <a:buFont typeface="Times New Roman" pitchFamily="16" charset="0"/>
              <a:buBlip>
                <a:blip r:embed="rId3"/>
              </a:buBlip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Portatif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delme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ve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taşlama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makinelerinde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SzPct val="43000"/>
              <a:buFont typeface="Times New Roman" pitchFamily="16" charset="0"/>
              <a:buBlip>
                <a:blip r:embed="rId3"/>
              </a:buBlip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CNC </a:t>
            </a:r>
            <a:r>
              <a:rPr lang="tr-TR" dirty="0" err="1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m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akineler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SzPct val="43000"/>
              <a:buFont typeface="Times New Roman" pitchFamily="16" charset="0"/>
              <a:buBlip>
                <a:blip r:embed="rId3"/>
              </a:buBlip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Robot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ve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konveyör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sistemlerinde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107522" name="Text Box 2"/>
          <p:cNvSpPr txBox="1">
            <a:spLocks noChangeArrowheads="1"/>
          </p:cNvSpPr>
          <p:nvPr/>
        </p:nvSpPr>
        <p:spPr bwMode="auto">
          <a:xfrm>
            <a:off x="0" y="1585913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Mini</a:t>
            </a:r>
            <a:endParaRPr lang="en-GB" sz="2800" b="1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pic>
        <p:nvPicPr>
          <p:cNvPr id="1075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4058" y="3443287"/>
            <a:ext cx="3600450" cy="195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661680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6352" y="1527175"/>
            <a:ext cx="3804211" cy="2418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07039" y="2652713"/>
            <a:ext cx="4564049" cy="2901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16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57864" y="4114516"/>
            <a:ext cx="3042699" cy="2879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881508" y="1175221"/>
            <a:ext cx="6624638" cy="660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1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de-DE" sz="1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yüksek</a:t>
            </a:r>
            <a:r>
              <a:rPr lang="de-DE" sz="1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de-DE" sz="1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voltaj</a:t>
            </a:r>
            <a:r>
              <a:rPr lang="de-DE" sz="1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de-DE" sz="1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test</a:t>
            </a:r>
            <a:r>
              <a:rPr lang="de-DE" sz="1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de-DE" sz="1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techizatı</a:t>
            </a:r>
            <a:endParaRPr lang="de-DE" sz="1800" b="1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759450" y="1979613"/>
            <a:ext cx="3779838" cy="660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1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CNC </a:t>
            </a:r>
            <a:r>
              <a:rPr lang="de-DE" sz="1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tezgahlarda</a:t>
            </a:r>
            <a:endParaRPr lang="de-DE" sz="1800" b="1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643438" y="6264275"/>
            <a:ext cx="5472112" cy="660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1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de-DE" sz="1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Isıtma</a:t>
            </a:r>
            <a:r>
              <a:rPr lang="de-DE" sz="1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de-DE" sz="1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tesisatında</a:t>
            </a:r>
            <a:r>
              <a:rPr lang="de-DE" sz="1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de-DE" sz="1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hava</a:t>
            </a:r>
            <a:r>
              <a:rPr lang="de-DE" sz="1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de-DE" sz="1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beslemesinin</a:t>
            </a:r>
            <a:r>
              <a:rPr lang="de-DE" sz="1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de-DE" sz="1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düzenlenmesinde</a:t>
            </a:r>
            <a:endParaRPr lang="de-DE" sz="1800" b="1" dirty="0">
              <a:solidFill>
                <a:srgbClr val="000080"/>
              </a:solidFill>
              <a:latin typeface="Arial" charset="0"/>
              <a:ea typeface="ArialMT" pitchFamily="32" charset="0"/>
              <a:cs typeface="ArialMT" pitchFamily="32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97262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ext Box 1"/>
          <p:cNvSpPr txBox="1">
            <a:spLocks noChangeArrowheads="1"/>
          </p:cNvSpPr>
          <p:nvPr/>
        </p:nvSpPr>
        <p:spPr bwMode="auto">
          <a:xfrm>
            <a:off x="0" y="1228725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Mini</a:t>
            </a:r>
            <a:endParaRPr lang="en-GB" sz="2800" b="1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pic>
        <p:nvPicPr>
          <p:cNvPr id="5" name="Grafik 4" descr="Bild1.png"/>
          <p:cNvPicPr>
            <a:picLocks noChangeAspect="1"/>
          </p:cNvPicPr>
          <p:nvPr/>
        </p:nvPicPr>
        <p:blipFill>
          <a:blip r:embed="rId3" cstate="print"/>
          <a:srcRect l="9127" t="28607" r="8244" b="11535"/>
          <a:stretch>
            <a:fillRect/>
          </a:stretch>
        </p:blipFill>
        <p:spPr>
          <a:xfrm>
            <a:off x="89322" y="1907629"/>
            <a:ext cx="10440000" cy="4825882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94180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AutoShape 2"/>
          <p:cNvSpPr>
            <a:spLocks noChangeArrowheads="1"/>
          </p:cNvSpPr>
          <p:nvPr/>
        </p:nvSpPr>
        <p:spPr bwMode="auto">
          <a:xfrm>
            <a:off x="0" y="2445469"/>
            <a:ext cx="10691813" cy="133350"/>
          </a:xfrm>
          <a:prstGeom prst="roundRect">
            <a:avLst>
              <a:gd name="adj" fmla="val 1190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04452" name="Text Box 4"/>
          <p:cNvSpPr txBox="1">
            <a:spLocks noChangeArrowheads="1"/>
          </p:cNvSpPr>
          <p:nvPr/>
        </p:nvSpPr>
        <p:spPr bwMode="auto">
          <a:xfrm>
            <a:off x="0" y="1585913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Dişli</a:t>
            </a: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Kaplin</a:t>
            </a:r>
            <a:endParaRPr lang="en-GB" sz="2800" b="1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pic>
        <p:nvPicPr>
          <p:cNvPr id="8" name="Grafik 7" descr="Desch GC blank.tif"/>
          <p:cNvPicPr>
            <a:picLocks noChangeAspect="1"/>
          </p:cNvPicPr>
          <p:nvPr/>
        </p:nvPicPr>
        <p:blipFill>
          <a:blip r:embed="rId3" cstate="print"/>
          <a:srcRect t="6667" b="8334"/>
          <a:stretch>
            <a:fillRect/>
          </a:stretch>
        </p:blipFill>
        <p:spPr>
          <a:xfrm>
            <a:off x="2364625" y="2699717"/>
            <a:ext cx="5861601" cy="3671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882379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ext Box 1"/>
          <p:cNvSpPr txBox="1">
            <a:spLocks noChangeArrowheads="1"/>
          </p:cNvSpPr>
          <p:nvPr/>
        </p:nvSpPr>
        <p:spPr bwMode="auto">
          <a:xfrm>
            <a:off x="449362" y="2339677"/>
            <a:ext cx="6989762" cy="449969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67968" rIns="90000" bIns="46800"/>
          <a:lstStyle/>
          <a:p>
            <a:pPr marL="280988" indent="-280988">
              <a:lnSpc>
                <a:spcPct val="93000"/>
              </a:lnSpc>
              <a:spcBef>
                <a:spcPts val="1250"/>
              </a:spcBef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Dişli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kaplin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özellikleri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: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SzPct val="43000"/>
              <a:buBlip>
                <a:blip r:embed="rId3"/>
              </a:buBlip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err="1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Özel</a:t>
            </a:r>
            <a:r>
              <a:rPr lang="en-GB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diş</a:t>
            </a:r>
            <a:r>
              <a:rPr lang="en-GB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yapısı</a:t>
            </a:r>
            <a:r>
              <a:rPr lang="en-GB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sayesinde</a:t>
            </a:r>
            <a:r>
              <a:rPr lang="en-GB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kaçıklıkları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absorbe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>
              <a:spcBef>
                <a:spcPts val="1250"/>
              </a:spcBef>
              <a:buSzPct val="4300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  	</a:t>
            </a:r>
            <a:r>
              <a:rPr lang="en-GB" dirty="0" err="1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edebilme</a:t>
            </a:r>
            <a:r>
              <a:rPr lang="en-GB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özelliği</a:t>
            </a:r>
            <a:endParaRPr lang="en-GB" dirty="0" smtClean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SzPct val="43000"/>
              <a:buFont typeface="Times New Roman" pitchFamily="16" charset="0"/>
              <a:buBlip>
                <a:blip r:embed="rId3"/>
              </a:buBlip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Burulma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sağlamlığı</a:t>
            </a:r>
            <a:endParaRPr lang="en-GB" dirty="0" smtClean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SzPct val="43000"/>
              <a:buBlip>
                <a:blip r:embed="rId3"/>
              </a:buBlip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1.920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Nm’den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8.000.000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Nm’ye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kadar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Tork</a:t>
            </a:r>
            <a:r>
              <a:rPr lang="en-GB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aktarım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ı</a:t>
            </a:r>
            <a:endParaRPr lang="en-GB" dirty="0" smtClean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SzPct val="43000"/>
              <a:buBlip>
                <a:blip r:embed="rId3"/>
              </a:buBlip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Mil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Çapı</a:t>
            </a:r>
            <a:r>
              <a:rPr lang="tr-TR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  <a:sym typeface="Symbol"/>
              </a:rPr>
              <a:t> 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  <a:sym typeface="Symbol"/>
              </a:rPr>
              <a:t>20’den </a:t>
            </a:r>
            <a:r>
              <a:rPr lang="en-GB" b="1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  <a:sym typeface="Symbol"/>
              </a:rPr>
              <a:t> 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  <a:sym typeface="Symbol"/>
              </a:rPr>
              <a:t>1000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  <a:sym typeface="Symbol"/>
              </a:rPr>
              <a:t>mm’ye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  <a:sym typeface="Symbol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  <a:sym typeface="Symbol"/>
              </a:rPr>
              <a:t>kadar</a:t>
            </a:r>
            <a:endParaRPr lang="en-GB" b="1" dirty="0" smtClean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SzPct val="43000"/>
              <a:buFont typeface="Times New Roman" pitchFamily="16" charset="0"/>
              <a:buBlip>
                <a:blip r:embed="rId3"/>
              </a:buBlip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Ma</a:t>
            </a:r>
            <a:r>
              <a:rPr lang="tr-TR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lzeme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: 42CrMo4+QT (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Alaşımlı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Çelik)</a:t>
            </a:r>
          </a:p>
          <a:p>
            <a:pPr marL="280988" indent="-280988">
              <a:spcBef>
                <a:spcPts val="1250"/>
              </a:spcBef>
              <a:buSzPct val="43000"/>
              <a:buFont typeface="Times New Roman" pitchFamily="16" charset="0"/>
              <a:buBlip>
                <a:blip r:embed="rId3"/>
              </a:buBlip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Maksimum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tr-TR" dirty="0" err="1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s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ıcaklık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dayanımı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+220 °C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105474" name="Text Box 2"/>
          <p:cNvSpPr txBox="1">
            <a:spLocks noChangeArrowheads="1"/>
          </p:cNvSpPr>
          <p:nvPr/>
        </p:nvSpPr>
        <p:spPr bwMode="auto">
          <a:xfrm>
            <a:off x="0" y="1585913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DİŞLİ </a:t>
            </a:r>
            <a:r>
              <a:rPr lang="en-GB" sz="2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kaplin</a:t>
            </a: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tip GC</a:t>
            </a:r>
            <a:endParaRPr lang="en-GB" sz="2800" b="1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pic>
        <p:nvPicPr>
          <p:cNvPr id="5" name="Grafik 4" descr="Desch GC blank.tif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print"/>
          <a:srcRect l="15236" t="6667" r="11056" b="11668"/>
          <a:stretch>
            <a:fillRect/>
          </a:stretch>
        </p:blipFill>
        <p:spPr>
          <a:xfrm>
            <a:off x="6714058" y="3368807"/>
            <a:ext cx="3977755" cy="3248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127589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Desch GC blank.tif"/>
          <p:cNvPicPr>
            <a:picLocks noChangeAspect="1"/>
          </p:cNvPicPr>
          <p:nvPr/>
        </p:nvPicPr>
        <p:blipFill>
          <a:blip r:embed="rId3" cstate="print"/>
          <a:srcRect l="15236" t="6667" r="11056" b="11668"/>
          <a:stretch>
            <a:fillRect/>
          </a:stretch>
        </p:blipFill>
        <p:spPr>
          <a:xfrm>
            <a:off x="6412692" y="2843733"/>
            <a:ext cx="3880115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5474" name="Text Box 2"/>
          <p:cNvSpPr txBox="1">
            <a:spLocks noChangeArrowheads="1"/>
          </p:cNvSpPr>
          <p:nvPr/>
        </p:nvSpPr>
        <p:spPr bwMode="auto">
          <a:xfrm>
            <a:off x="0" y="1585913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Gear </a:t>
            </a:r>
            <a:r>
              <a:rPr lang="en-GB" sz="2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kaplin</a:t>
            </a: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tip GC-ECO</a:t>
            </a:r>
            <a:endParaRPr lang="en-GB" sz="2800" b="1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750888" y="2376487"/>
            <a:ext cx="6989762" cy="449969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67968" rIns="90000" bIns="46800"/>
          <a:lstStyle/>
          <a:p>
            <a:pPr marL="280988" indent="-280988">
              <a:lnSpc>
                <a:spcPct val="93000"/>
              </a:lnSpc>
              <a:spcBef>
                <a:spcPts val="1250"/>
              </a:spcBef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ECO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Dişli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kaplin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özellikleri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: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SzPct val="43000"/>
              <a:buBlip>
                <a:blip r:embed="rId4"/>
              </a:buBlip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Özel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diş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yapısı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sayesinde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kaçıklıkları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absorbe</a:t>
            </a:r>
            <a:endParaRPr lang="en-GB" dirty="0" smtClean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>
              <a:spcBef>
                <a:spcPts val="1250"/>
              </a:spcBef>
              <a:buSzPct val="4300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 	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edebilme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özelliği</a:t>
            </a:r>
            <a:endParaRPr lang="en-GB" dirty="0" smtClean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SzPct val="43000"/>
              <a:buBlip>
                <a:blip r:embed="rId4"/>
              </a:buBlip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Burulma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sağlamlığı</a:t>
            </a:r>
            <a:endParaRPr lang="en-GB" dirty="0" smtClean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SzPct val="43000"/>
              <a:buFont typeface="Times New Roman" pitchFamily="16" charset="0"/>
              <a:buBlip>
                <a:blip r:embed="rId4"/>
              </a:buBlip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200.000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Nm’ye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kadar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tr-TR" dirty="0" err="1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t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ork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aktarabi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l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me</a:t>
            </a:r>
          </a:p>
          <a:p>
            <a:pPr marL="280988" indent="-280988">
              <a:spcBef>
                <a:spcPts val="1250"/>
              </a:spcBef>
              <a:buSzPct val="43000"/>
              <a:buBlip>
                <a:blip r:embed="rId4"/>
              </a:buBlip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Mil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çapı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-</a:t>
            </a:r>
            <a:r>
              <a:rPr lang="en-GB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  <a:sym typeface="Symbol"/>
              </a:rPr>
              <a:t> 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  <a:sym typeface="Symbol"/>
              </a:rPr>
              <a:t> 20mm’den</a:t>
            </a:r>
            <a:r>
              <a:rPr lang="en-GB" b="1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  <a:sym typeface="Symbol"/>
              </a:rPr>
              <a:t> 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  <a:sym typeface="Symbol"/>
              </a:rPr>
              <a:t> 280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  <a:sym typeface="Symbol"/>
              </a:rPr>
              <a:t>mm’ye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  <a:sym typeface="Symbol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  <a:sym typeface="Symbol"/>
              </a:rPr>
              <a:t>kadar</a:t>
            </a:r>
            <a:endParaRPr lang="en-GB" b="1" dirty="0" smtClean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SzPct val="43000"/>
              <a:buFont typeface="Times New Roman" pitchFamily="16" charset="0"/>
              <a:buBlip>
                <a:blip r:embed="rId4"/>
              </a:buBlip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M</a:t>
            </a:r>
            <a:r>
              <a:rPr lang="tr-TR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alzeme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: C45+N(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Karbon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çeliği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)</a:t>
            </a:r>
          </a:p>
          <a:p>
            <a:pPr marL="280988" indent="-280988">
              <a:spcBef>
                <a:spcPts val="1250"/>
              </a:spcBef>
              <a:buSzPct val="43000"/>
              <a:buFont typeface="Times New Roman" pitchFamily="16" charset="0"/>
              <a:buBlip>
                <a:blip r:embed="rId4"/>
              </a:buBlip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Maksimum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sıcaklık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dayanımı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+220 °C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83680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200" dirty="0" err="1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Kaplin</a:t>
            </a:r>
            <a:r>
              <a:rPr lang="tr-TR" sz="3200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Seçim Kriterleri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tr-TR" sz="2000" dirty="0" smtClean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endParaRPr lang="tr-TR" sz="2000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endParaRPr lang="tr-TR" sz="2000" dirty="0" smtClean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endParaRPr lang="tr-TR" sz="2000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endParaRPr lang="tr-TR" sz="2000" dirty="0" smtClean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endParaRPr lang="tr-TR" sz="2000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endParaRPr lang="tr-TR" sz="2000" dirty="0" smtClean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r>
              <a:rPr lang="tr-TR" sz="2000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Nominal </a:t>
            </a:r>
            <a:r>
              <a:rPr lang="tr-TR" sz="2000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tork</a:t>
            </a:r>
            <a:r>
              <a:rPr lang="tr-TR" sz="2000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değeri</a:t>
            </a:r>
            <a:r>
              <a:rPr lang="de-DE" sz="2000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: </a:t>
            </a:r>
            <a:r>
              <a:rPr lang="de-DE" sz="2000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T</a:t>
            </a:r>
            <a:r>
              <a:rPr lang="de-DE" sz="2000" baseline="-23000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KN</a:t>
            </a:r>
          </a:p>
          <a:p>
            <a:endParaRPr lang="tr-TR" dirty="0" smtClean="0"/>
          </a:p>
          <a:p>
            <a:endParaRPr lang="tr-TR" dirty="0" smtClean="0"/>
          </a:p>
          <a:p>
            <a:endParaRPr lang="tr-TR" dirty="0"/>
          </a:p>
          <a:p>
            <a:pPr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2000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S = </a:t>
            </a:r>
            <a:r>
              <a:rPr lang="de-DE" sz="2000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Op</a:t>
            </a:r>
            <a:r>
              <a:rPr lang="tr-TR" sz="2000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erasyon</a:t>
            </a:r>
            <a:r>
              <a:rPr lang="tr-TR" sz="2000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faktörü</a:t>
            </a:r>
            <a:endParaRPr lang="de-DE" sz="2000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>
              <a:lnSpc>
                <a:spcPct val="98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2000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S</a:t>
            </a:r>
            <a:r>
              <a:rPr lang="de-DE" sz="2000" baseline="-33000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T</a:t>
            </a:r>
            <a:r>
              <a:rPr lang="de-DE" sz="2000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= </a:t>
            </a:r>
            <a:r>
              <a:rPr lang="tr-TR" sz="2000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Sıcaklık faktörü</a:t>
            </a:r>
          </a:p>
          <a:p>
            <a:pPr>
              <a:lnSpc>
                <a:spcPct val="98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2000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T</a:t>
            </a:r>
            <a:r>
              <a:rPr lang="de-DE" sz="2000" baseline="-23000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AN</a:t>
            </a:r>
            <a:r>
              <a:rPr lang="de-DE" sz="2000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de-DE" sz="2000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= </a:t>
            </a:r>
            <a:r>
              <a:rPr lang="de-DE" sz="2000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Ma</a:t>
            </a:r>
            <a:r>
              <a:rPr lang="tr-TR" sz="2000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kine </a:t>
            </a:r>
            <a:r>
              <a:rPr lang="tr-TR" sz="2000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torku</a:t>
            </a:r>
            <a:endParaRPr lang="de-DE" sz="2000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6936200"/>
              </p:ext>
            </p:extLst>
          </p:nvPr>
        </p:nvGraphicFramePr>
        <p:xfrm>
          <a:off x="2318321" y="4931965"/>
          <a:ext cx="5521325" cy="61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52" name="OpenOffice.org" r:id="rId3" imgW="1706760" imgH="195120" progId="opendocument.MathDocument.1">
                  <p:embed/>
                </p:oleObj>
              </mc:Choice>
              <mc:Fallback>
                <p:oleObj name="OpenOffice.org" r:id="rId3" imgW="1706760" imgH="195120" progId="opendocument.Math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8321" y="4931965"/>
                        <a:ext cx="5521325" cy="617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6238960"/>
              </p:ext>
            </p:extLst>
          </p:nvPr>
        </p:nvGraphicFramePr>
        <p:xfrm>
          <a:off x="2333551" y="2923817"/>
          <a:ext cx="5400675" cy="1233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53" name="OpenOffice.org" r:id="rId5" imgW="1687680" imgH="392040" progId="opendocument.MathDocument.1">
                  <p:embed/>
                </p:oleObj>
              </mc:Choice>
              <mc:Fallback>
                <p:oleObj name="OpenOffice.org" r:id="rId5" imgW="1687680" imgH="392040" progId="opendocument.Math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3551" y="2923817"/>
                        <a:ext cx="5400675" cy="1233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665386" y="2264348"/>
            <a:ext cx="10691813" cy="433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7056" rIns="0" bIns="0"/>
          <a:lstStyle/>
          <a:p>
            <a:pPr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tr-TR" sz="2000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Makinadaki seçin yerinin </a:t>
            </a:r>
            <a:r>
              <a:rPr lang="tr-TR" sz="2000" dirty="0" err="1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tork</a:t>
            </a:r>
            <a:r>
              <a:rPr lang="tr-TR" sz="2000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değeri : </a:t>
            </a:r>
            <a:r>
              <a:rPr lang="de-DE" sz="2000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T</a:t>
            </a:r>
            <a:r>
              <a:rPr lang="de-DE" sz="2000" baseline="-23000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AN</a:t>
            </a:r>
            <a:endParaRPr lang="de-DE" sz="2000" baseline="-23000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26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ext Box 1"/>
          <p:cNvSpPr txBox="1">
            <a:spLocks noChangeArrowheads="1"/>
          </p:cNvSpPr>
          <p:nvPr/>
        </p:nvSpPr>
        <p:spPr bwMode="auto">
          <a:xfrm>
            <a:off x="750888" y="2376488"/>
            <a:ext cx="6989762" cy="4292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67968" rIns="90000" bIns="46800"/>
          <a:lstStyle/>
          <a:p>
            <a:pPr marL="280988" indent="-280988">
              <a:lnSpc>
                <a:spcPct val="93000"/>
              </a:lnSpc>
              <a:spcBef>
                <a:spcPts val="1250"/>
              </a:spcBef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Dişli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kaplin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uygulama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alanları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: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SzPct val="43000"/>
              <a:buFont typeface="Times New Roman" pitchFamily="16" charset="0"/>
              <a:buBlip>
                <a:blip r:embed="rId3"/>
              </a:buBlip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Kağıt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Endüstrisi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/>
            </a:r>
            <a:b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</a:b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(Kağıt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hamuru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makinesi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,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sarım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makinası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)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SzPct val="43000"/>
              <a:buFont typeface="Times New Roman" pitchFamily="16" charset="0"/>
              <a:buBlip>
                <a:blip r:embed="rId3"/>
              </a:buBlip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Çelik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Endüstrisi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/>
            </a:r>
            <a:b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</a:b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(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Hadde,Plaka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şekillendirme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makinesi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)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280988" indent="-280988">
              <a:spcBef>
                <a:spcPts val="1250"/>
              </a:spcBef>
              <a:buSzPct val="43000"/>
              <a:buFont typeface="Times New Roman" pitchFamily="16" charset="0"/>
              <a:buBlip>
                <a:blip r:embed="rId3"/>
              </a:buBlip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Çimento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Endüstrisi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/>
            </a:r>
            <a:b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</a:b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(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Döner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fırın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,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Kırıcı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)</a:t>
            </a:r>
          </a:p>
          <a:p>
            <a:pPr marL="280988" indent="-280988">
              <a:spcBef>
                <a:spcPts val="1250"/>
              </a:spcBef>
              <a:buSzPct val="43000"/>
              <a:buFont typeface="Times New Roman" pitchFamily="16" charset="0"/>
              <a:buBlip>
                <a:blip r:embed="rId3"/>
              </a:buBlip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Kauçuk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/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Plastik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(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Silindirler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)</a:t>
            </a:r>
          </a:p>
          <a:p>
            <a:pPr marL="280988" indent="-280988">
              <a:spcBef>
                <a:spcPts val="1250"/>
              </a:spcBef>
              <a:buSzPct val="43000"/>
              <a:buFont typeface="Times New Roman" pitchFamily="16" charset="0"/>
              <a:buBlip>
                <a:blip r:embed="rId3"/>
              </a:buBlip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Maden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Sektörü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105474" name="Text Box 2"/>
          <p:cNvSpPr txBox="1">
            <a:spLocks noChangeArrowheads="1"/>
          </p:cNvSpPr>
          <p:nvPr/>
        </p:nvSpPr>
        <p:spPr bwMode="auto">
          <a:xfrm>
            <a:off x="0" y="1585913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Dişli</a:t>
            </a: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Kaplin</a:t>
            </a:r>
            <a:endParaRPr lang="en-GB" sz="2800" b="1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pic>
        <p:nvPicPr>
          <p:cNvPr id="6" name="Grafik 5" descr="Desch GC blank.tif"/>
          <p:cNvPicPr>
            <a:picLocks noChangeAspect="1"/>
          </p:cNvPicPr>
          <p:nvPr/>
        </p:nvPicPr>
        <p:blipFill>
          <a:blip r:embed="rId4" cstate="print"/>
          <a:srcRect l="15236" t="6667" r="11056" b="11668"/>
          <a:stretch>
            <a:fillRect/>
          </a:stretch>
        </p:blipFill>
        <p:spPr>
          <a:xfrm>
            <a:off x="6786066" y="2699717"/>
            <a:ext cx="3650757" cy="2981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25113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Dişli </a:t>
            </a:r>
            <a:r>
              <a:rPr lang="tr-TR" sz="2800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Kaplin</a:t>
            </a:r>
            <a:r>
              <a:rPr lang="tr-TR" sz="2800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Hizalaması</a:t>
            </a:r>
            <a:endParaRPr lang="en-US" sz="2800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77354" y="2928456"/>
            <a:ext cx="4721225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ontent Placeholder 5"/>
          <p:cNvSpPr>
            <a:spLocks noGrp="1"/>
          </p:cNvSpPr>
          <p:nvPr>
            <p:ph sz="half" idx="12"/>
          </p:nvPr>
        </p:nvSpPr>
        <p:spPr>
          <a:xfrm>
            <a:off x="5437290" y="2048720"/>
            <a:ext cx="4722217" cy="4704242"/>
          </a:xfrm>
        </p:spPr>
        <p:txBody>
          <a:bodyPr/>
          <a:lstStyle/>
          <a:p>
            <a:pPr marL="280988" indent="-280988" defTabSz="449263" eaLnBrk="0" fontAlgn="base" hangingPunct="0">
              <a:lnSpc>
                <a:spcPct val="150000"/>
              </a:lnSpc>
              <a:spcBef>
                <a:spcPts val="1250"/>
              </a:spcBef>
              <a:spcAft>
                <a:spcPct val="0"/>
              </a:spcAft>
              <a:buClr>
                <a:srgbClr val="000000"/>
              </a:buClr>
              <a:buSzPct val="43000"/>
              <a:buBlip>
                <a:blip r:embed="rId3"/>
              </a:buBlip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tr-TR" sz="2400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Hizalamada </a:t>
            </a:r>
            <a:r>
              <a:rPr lang="tr-TR" sz="2400" dirty="0" err="1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laser</a:t>
            </a:r>
            <a:r>
              <a:rPr lang="tr-TR" sz="2400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cihazlar tavsiye edilir.</a:t>
            </a:r>
          </a:p>
          <a:p>
            <a:pPr marL="280988" indent="-280988" defTabSz="449263" eaLnBrk="0" fontAlgn="base" hangingPunct="0">
              <a:lnSpc>
                <a:spcPct val="150000"/>
              </a:lnSpc>
              <a:spcBef>
                <a:spcPts val="1250"/>
              </a:spcBef>
              <a:spcAft>
                <a:spcPct val="0"/>
              </a:spcAft>
              <a:buClr>
                <a:srgbClr val="000000"/>
              </a:buClr>
              <a:buSzPct val="43000"/>
              <a:buBlip>
                <a:blip r:embed="rId3"/>
              </a:buBlip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tr-TR" sz="2400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Hizama 0’a 0 olmamalıdır.</a:t>
            </a:r>
          </a:p>
          <a:p>
            <a:pPr marL="280988" indent="-280988" defTabSz="449263" eaLnBrk="0" fontAlgn="base" hangingPunct="0">
              <a:lnSpc>
                <a:spcPct val="150000"/>
              </a:lnSpc>
              <a:spcBef>
                <a:spcPts val="1250"/>
              </a:spcBef>
              <a:spcAft>
                <a:spcPct val="0"/>
              </a:spcAft>
              <a:buClr>
                <a:srgbClr val="000000"/>
              </a:buClr>
              <a:buSzPct val="43000"/>
              <a:buBlip>
                <a:blip r:embed="rId3"/>
              </a:buBlip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</a:pPr>
            <a:r>
              <a:rPr lang="tr-TR" sz="2400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Uygun yağlama için maksimum </a:t>
            </a:r>
            <a:r>
              <a:rPr lang="tr-TR" sz="2400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kaçıklık miktarının yaklaşık %10’u kadar kaçıklık olmalıdır</a:t>
            </a:r>
            <a:r>
              <a:rPr lang="tr-TR" sz="2800" dirty="0" smtClean="0"/>
              <a:t>.</a:t>
            </a:r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964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Dişli </a:t>
            </a:r>
            <a:r>
              <a:rPr lang="tr-TR" sz="2800" dirty="0" err="1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Kaplin</a:t>
            </a:r>
            <a:r>
              <a:rPr lang="tr-TR" sz="2800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Yağlama</a:t>
            </a:r>
            <a:endParaRPr lang="en-US" sz="2800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70 derece sıcaklığa kadar ki çalışma ortamlarında, her 8000 saatte bir yağ değişimi mutlaka yapılmalıdır.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70 dereceden yüksek sıcaklıklarda ise 3000 saat yada maksimum 1 yıl yağ değişimi yapılmalıdır.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Önerilen yağlar(-20</a:t>
            </a:r>
            <a:r>
              <a:rPr lang="en-GB" sz="2000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°C</a:t>
            </a:r>
            <a:r>
              <a:rPr lang="tr-TR" sz="2000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/   +80</a:t>
            </a:r>
            <a:r>
              <a:rPr lang="en-GB" sz="2000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°C</a:t>
            </a:r>
            <a:r>
              <a:rPr lang="tr-TR" sz="2000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);</a:t>
            </a:r>
            <a:endParaRPr lang="en-GB" sz="2000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530" y="4631733"/>
            <a:ext cx="7267575" cy="23336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05546" y="4859957"/>
            <a:ext cx="1224136" cy="2880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tr-TR" sz="1400" b="1" baseline="0" dirty="0" smtClean="0">
                <a:solidFill>
                  <a:srgbClr val="63645F"/>
                </a:solidFill>
                <a:latin typeface="Arial"/>
              </a:rPr>
              <a:t>ÜRETİCİ</a:t>
            </a:r>
            <a:endParaRPr lang="en-US" sz="1100" b="1" baseline="0" dirty="0" err="1" smtClean="0">
              <a:solidFill>
                <a:srgbClr val="63645F"/>
              </a:solidFill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05546" y="5947954"/>
            <a:ext cx="1224136" cy="42188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tr-TR" sz="1400" b="1" baseline="0" dirty="0" smtClean="0">
                <a:solidFill>
                  <a:srgbClr val="63645F"/>
                </a:solidFill>
                <a:latin typeface="Arial"/>
              </a:rPr>
              <a:t>ÜRETİCİ</a:t>
            </a:r>
            <a:endParaRPr lang="en-US" sz="1100" b="1" baseline="0" dirty="0" err="1" smtClean="0">
              <a:solidFill>
                <a:srgbClr val="63645F"/>
              </a:solidFill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05546" y="5408167"/>
            <a:ext cx="1224136" cy="37860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tr-TR" sz="1400" b="1" baseline="0" dirty="0" smtClean="0">
                <a:solidFill>
                  <a:srgbClr val="63645F"/>
                </a:solidFill>
                <a:latin typeface="Arial"/>
              </a:rPr>
              <a:t>ÜRÜN</a:t>
            </a:r>
            <a:endParaRPr lang="en-US" sz="1100" b="1" baseline="0" dirty="0" err="1" smtClean="0">
              <a:solidFill>
                <a:srgbClr val="63645F"/>
              </a:solidFill>
              <a:latin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05546" y="6450427"/>
            <a:ext cx="1224136" cy="35374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tr-TR" sz="1400" b="1" baseline="0" dirty="0" smtClean="0">
                <a:solidFill>
                  <a:srgbClr val="63645F"/>
                </a:solidFill>
                <a:latin typeface="Arial"/>
              </a:rPr>
              <a:t>ÜRETİCİ</a:t>
            </a:r>
            <a:endParaRPr lang="en-US" sz="1100" b="1" baseline="0" dirty="0" err="1" smtClean="0">
              <a:solidFill>
                <a:srgbClr val="63645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332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AutoShape 2"/>
          <p:cNvSpPr>
            <a:spLocks noChangeArrowheads="1"/>
          </p:cNvSpPr>
          <p:nvPr/>
        </p:nvSpPr>
        <p:spPr bwMode="auto">
          <a:xfrm>
            <a:off x="0" y="2445469"/>
            <a:ext cx="10691813" cy="133350"/>
          </a:xfrm>
          <a:prstGeom prst="roundRect">
            <a:avLst>
              <a:gd name="adj" fmla="val 1190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04452" name="Text Box 4"/>
          <p:cNvSpPr txBox="1">
            <a:spLocks noChangeArrowheads="1"/>
          </p:cNvSpPr>
          <p:nvPr/>
        </p:nvSpPr>
        <p:spPr bwMode="auto">
          <a:xfrm>
            <a:off x="0" y="1213197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Gear coupling type GC</a:t>
            </a:r>
            <a:endParaRPr lang="en-GB" sz="2800" b="1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pic>
        <p:nvPicPr>
          <p:cNvPr id="271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575" y="1835621"/>
            <a:ext cx="8601075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75729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665" name="Group 1"/>
          <p:cNvGrpSpPr>
            <a:grpSpLocks/>
          </p:cNvGrpSpPr>
          <p:nvPr/>
        </p:nvGrpSpPr>
        <p:grpSpPr bwMode="auto">
          <a:xfrm>
            <a:off x="1" y="2411487"/>
            <a:ext cx="10696778" cy="1111250"/>
            <a:chOff x="952" y="1513"/>
            <a:chExt cx="2154" cy="700"/>
          </a:xfrm>
        </p:grpSpPr>
        <p:sp>
          <p:nvSpPr>
            <p:cNvPr id="113666" name="AutoShape 2"/>
            <p:cNvSpPr>
              <a:spLocks noChangeArrowheads="1"/>
            </p:cNvSpPr>
            <p:nvPr/>
          </p:nvSpPr>
          <p:spPr bwMode="auto">
            <a:xfrm>
              <a:off x="952" y="2096"/>
              <a:ext cx="2154" cy="117"/>
            </a:xfrm>
            <a:prstGeom prst="roundRect">
              <a:avLst>
                <a:gd name="adj" fmla="val 861"/>
              </a:avLst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667" name="Text Box 3"/>
            <p:cNvSpPr txBox="1">
              <a:spLocks noChangeArrowheads="1"/>
            </p:cNvSpPr>
            <p:nvPr/>
          </p:nvSpPr>
          <p:spPr bwMode="auto">
            <a:xfrm>
              <a:off x="952" y="1513"/>
              <a:ext cx="2154" cy="55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71495" rIns="90000" bIns="46800" anchor="ctr"/>
            <a:lstStyle/>
            <a:p>
              <a:pPr algn="ctr">
                <a:lnSpc>
                  <a:spcPct val="93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2800" dirty="0" smtClean="0">
                  <a:solidFill>
                    <a:srgbClr val="000080"/>
                  </a:solidFill>
                  <a:latin typeface="Arial" charset="0"/>
                  <a:ea typeface="MS Gothic" charset="0"/>
                  <a:cs typeface="MS Gothic" charset="0"/>
                </a:rPr>
                <a:t>K</a:t>
              </a:r>
              <a:r>
                <a:rPr lang="tr-TR" sz="2800" dirty="0" smtClean="0">
                  <a:solidFill>
                    <a:srgbClr val="000080"/>
                  </a:solidFill>
                  <a:latin typeface="Arial" charset="0"/>
                  <a:ea typeface="MS Gothic" charset="0"/>
                  <a:cs typeface="MS Gothic" charset="0"/>
                </a:rPr>
                <a:t>e</a:t>
              </a:r>
              <a:r>
                <a:rPr lang="en-GB" sz="2800" dirty="0" err="1" smtClean="0">
                  <a:solidFill>
                    <a:srgbClr val="000080"/>
                  </a:solidFill>
                  <a:latin typeface="Arial" charset="0"/>
                  <a:ea typeface="MS Gothic" charset="0"/>
                  <a:cs typeface="MS Gothic" charset="0"/>
                </a:rPr>
                <a:t>pli</a:t>
              </a:r>
              <a:r>
                <a:rPr lang="en-GB" sz="2800" dirty="0" smtClean="0">
                  <a:solidFill>
                    <a:srgbClr val="000080"/>
                  </a:solidFill>
                  <a:latin typeface="Arial" charset="0"/>
                  <a:ea typeface="MS Gothic" charset="0"/>
                  <a:cs typeface="MS Gothic" charset="0"/>
                </a:rPr>
                <a:t> </a:t>
              </a:r>
              <a:r>
                <a:rPr lang="tr-TR" sz="2800" dirty="0">
                  <a:solidFill>
                    <a:srgbClr val="000080"/>
                  </a:solidFill>
                  <a:latin typeface="Arial" charset="0"/>
                  <a:ea typeface="MS Gothic" charset="0"/>
                  <a:cs typeface="MS Gothic" charset="0"/>
                </a:rPr>
                <a:t>k</a:t>
              </a:r>
              <a:r>
                <a:rPr lang="en-GB" sz="2800" dirty="0" err="1" smtClean="0">
                  <a:solidFill>
                    <a:srgbClr val="000080"/>
                  </a:solidFill>
                  <a:latin typeface="Arial" charset="0"/>
                  <a:ea typeface="MS Gothic" charset="0"/>
                  <a:cs typeface="MS Gothic" charset="0"/>
                </a:rPr>
                <a:t>aplin</a:t>
              </a:r>
              <a:r>
                <a:rPr lang="tr-TR" sz="2800" dirty="0" smtClean="0">
                  <a:solidFill>
                    <a:srgbClr val="000080"/>
                  </a:solidFill>
                  <a:latin typeface="Arial" charset="0"/>
                  <a:ea typeface="MS Gothic" charset="0"/>
                  <a:cs typeface="MS Gothic" charset="0"/>
                </a:rPr>
                <a:t>-</a:t>
              </a:r>
              <a:r>
                <a:rPr lang="en-GB" sz="2800" dirty="0" smtClean="0">
                  <a:solidFill>
                    <a:srgbClr val="000080"/>
                  </a:solidFill>
                  <a:latin typeface="Arial" charset="0"/>
                  <a:ea typeface="MS Gothic" charset="0"/>
                  <a:cs typeface="MS Gothic" charset="0"/>
                </a:rPr>
                <a:t> 1 ve 2 </a:t>
              </a:r>
              <a:r>
                <a:rPr lang="en-GB" sz="2800" dirty="0" err="1" smtClean="0">
                  <a:solidFill>
                    <a:srgbClr val="000080"/>
                  </a:solidFill>
                  <a:latin typeface="Arial" charset="0"/>
                  <a:ea typeface="MS Gothic" charset="0"/>
                  <a:cs typeface="MS Gothic" charset="0"/>
                </a:rPr>
                <a:t>parçalı</a:t>
              </a:r>
              <a:r>
                <a:rPr lang="en-GB" sz="2800" dirty="0" smtClean="0">
                  <a:solidFill>
                    <a:srgbClr val="000080"/>
                  </a:solidFill>
                  <a:latin typeface="Arial" charset="0"/>
                  <a:ea typeface="MS Gothic" charset="0"/>
                  <a:cs typeface="MS Gothic" charset="0"/>
                </a:rPr>
                <a:t> </a:t>
              </a:r>
              <a:r>
                <a:rPr lang="en-GB" sz="2800" dirty="0" err="1" smtClean="0">
                  <a:solidFill>
                    <a:srgbClr val="000080"/>
                  </a:solidFill>
                  <a:latin typeface="Arial" charset="0"/>
                  <a:ea typeface="MS Gothic" charset="0"/>
                  <a:cs typeface="MS Gothic" charset="0"/>
                </a:rPr>
                <a:t>dizayn</a:t>
              </a:r>
              <a:endParaRPr lang="en-GB" sz="2800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endParaRPr>
            </a:p>
          </p:txBody>
        </p:sp>
      </p:grpSp>
      <p:sp>
        <p:nvSpPr>
          <p:cNvPr id="113673" name="Text Box 9"/>
          <p:cNvSpPr txBox="1">
            <a:spLocks noChangeArrowheads="1"/>
          </p:cNvSpPr>
          <p:nvPr/>
        </p:nvSpPr>
        <p:spPr bwMode="auto">
          <a:xfrm>
            <a:off x="0" y="1475581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Rijit</a:t>
            </a: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Kaplin</a:t>
            </a:r>
            <a:endParaRPr lang="en-GB" sz="2800" b="1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pic>
        <p:nvPicPr>
          <p:cNvPr id="270337" name="Picture 1" descr="Z:\Holthoff\Projekte\DPC_Shop\Bilder\Bildupload\Schalenkupplung_Stahl_400x2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9135" y="3337000"/>
            <a:ext cx="5280539" cy="3300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90035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Schalenkupplung_geschlitzt.jpg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42050" y="2843733"/>
            <a:ext cx="3904488" cy="3811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5713" name="Text Box 1"/>
          <p:cNvSpPr txBox="1">
            <a:spLocks noChangeArrowheads="1"/>
          </p:cNvSpPr>
          <p:nvPr/>
        </p:nvSpPr>
        <p:spPr bwMode="auto">
          <a:xfrm>
            <a:off x="787400" y="2555701"/>
            <a:ext cx="6521450" cy="41764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67968" rIns="90000" bIns="46800"/>
          <a:lstStyle/>
          <a:p>
            <a:pPr marL="179388" indent="-179388">
              <a:lnSpc>
                <a:spcPct val="93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Kapli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kaplin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özellikleri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: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179388" indent="-179388">
              <a:lnSpc>
                <a:spcPct val="93000"/>
              </a:lnSpc>
              <a:spcBef>
                <a:spcPts val="1250"/>
              </a:spcBef>
              <a:buSzPct val="43000"/>
              <a:buFont typeface="Times New Roman" pitchFamily="16" charset="0"/>
              <a:buBlip>
                <a:blip r:embed="rId5"/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Boşluksuz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güç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aktarım</a:t>
            </a:r>
            <a:endParaRPr lang="en-GB" dirty="0" smtClean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179388" indent="-179388">
              <a:spcBef>
                <a:spcPts val="1250"/>
              </a:spcBef>
              <a:buSzPct val="43000"/>
              <a:buFont typeface="Times New Roman" pitchFamily="16" charset="0"/>
              <a:buBlip>
                <a:blip r:embed="rId5"/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Bakım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gerektirmez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179388" indent="-179388">
              <a:spcBef>
                <a:spcPts val="1250"/>
              </a:spcBef>
              <a:buSzPct val="43000"/>
              <a:buFont typeface="Times New Roman" pitchFamily="16" charset="0"/>
              <a:buBlip>
                <a:blip r:embed="rId5"/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Çelik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ve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paslanmaz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çelik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modeller</a:t>
            </a:r>
          </a:p>
          <a:p>
            <a:pPr marL="179388" indent="-179388">
              <a:spcBef>
                <a:spcPts val="1250"/>
              </a:spcBef>
              <a:buSzPct val="43000"/>
              <a:buFont typeface="Times New Roman" pitchFamily="16" charset="0"/>
              <a:buBlip>
                <a:blip r:embed="rId5"/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smtClean="0">
                <a:solidFill>
                  <a:srgbClr val="000080"/>
                </a:solidFill>
                <a:latin typeface="Arial" charset="0"/>
                <a:cs typeface="Arial" charset="0"/>
              </a:rPr>
              <a:t>Ø 50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mm’ye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kadar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delik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çapı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179388" indent="-179388">
              <a:spcBef>
                <a:spcPts val="1250"/>
              </a:spcBef>
              <a:buSzPct val="43000"/>
              <a:buFont typeface="Times New Roman" pitchFamily="16" charset="0"/>
              <a:buBlip>
                <a:blip r:embed="rId5"/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2250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Nm’ye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kadar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tork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aktarımı</a:t>
            </a:r>
            <a:endParaRPr lang="en-GB" dirty="0" smtClean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179388" indent="-179388">
              <a:spcBef>
                <a:spcPts val="1250"/>
              </a:spcBef>
              <a:buSzPct val="43000"/>
              <a:buBlip>
                <a:blip r:embed="rId5"/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Maksimum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sıcaklık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dayanımı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+175° C</a:t>
            </a:r>
          </a:p>
          <a:p>
            <a:pPr marL="179388" indent="-179388">
              <a:spcBef>
                <a:spcPts val="1250"/>
              </a:spcBef>
              <a:buSzPct val="43000"/>
              <a:buFont typeface="Times New Roman" pitchFamily="16" charset="0"/>
              <a:buBlip>
                <a:blip r:embed="rId5"/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115715" name="Text Box 3"/>
          <p:cNvSpPr txBox="1">
            <a:spLocks noChangeArrowheads="1"/>
          </p:cNvSpPr>
          <p:nvPr/>
        </p:nvSpPr>
        <p:spPr bwMode="auto">
          <a:xfrm>
            <a:off x="0" y="1587500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K</a:t>
            </a:r>
            <a:r>
              <a:rPr lang="tr-TR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e</a:t>
            </a:r>
            <a:r>
              <a:rPr lang="en-GB" sz="2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pli</a:t>
            </a: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kaplin</a:t>
            </a: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1 ve 2 </a:t>
            </a:r>
            <a:r>
              <a:rPr lang="en-GB" sz="2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parçalı</a:t>
            </a: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dizayn</a:t>
            </a:r>
            <a:endParaRPr lang="en-GB" sz="2800" b="1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285092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512093" y="2352055"/>
            <a:ext cx="3417888" cy="882650"/>
            <a:chOff x="952" y="1876"/>
            <a:chExt cx="2153" cy="556"/>
          </a:xfrm>
        </p:grpSpPr>
        <p:sp>
          <p:nvSpPr>
            <p:cNvPr id="113666" name="AutoShape 2"/>
            <p:cNvSpPr>
              <a:spLocks noChangeArrowheads="1"/>
            </p:cNvSpPr>
            <p:nvPr/>
          </p:nvSpPr>
          <p:spPr bwMode="auto">
            <a:xfrm>
              <a:off x="952" y="2096"/>
              <a:ext cx="2154" cy="117"/>
            </a:xfrm>
            <a:prstGeom prst="roundRect">
              <a:avLst>
                <a:gd name="adj" fmla="val 861"/>
              </a:avLst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667" name="Text Box 3"/>
            <p:cNvSpPr txBox="1">
              <a:spLocks noChangeArrowheads="1"/>
            </p:cNvSpPr>
            <p:nvPr/>
          </p:nvSpPr>
          <p:spPr bwMode="auto">
            <a:xfrm>
              <a:off x="952" y="1876"/>
              <a:ext cx="2154" cy="55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71495" rIns="90000" bIns="46800" anchor="ctr"/>
            <a:lstStyle/>
            <a:p>
              <a:pPr algn="ctr">
                <a:lnSpc>
                  <a:spcPct val="93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2800" dirty="0" err="1" smtClean="0">
                  <a:solidFill>
                    <a:srgbClr val="000080"/>
                  </a:solidFill>
                  <a:latin typeface="Arial" charset="0"/>
                  <a:ea typeface="MS Gothic" charset="0"/>
                  <a:cs typeface="MS Gothic" charset="0"/>
                </a:rPr>
                <a:t>Kepli</a:t>
              </a:r>
              <a:r>
                <a:rPr lang="en-GB" sz="2800" dirty="0" smtClean="0">
                  <a:solidFill>
                    <a:srgbClr val="000080"/>
                  </a:solidFill>
                  <a:latin typeface="Arial" charset="0"/>
                  <a:ea typeface="MS Gothic" charset="0"/>
                  <a:cs typeface="MS Gothic" charset="0"/>
                </a:rPr>
                <a:t> </a:t>
              </a:r>
              <a:r>
                <a:rPr lang="en-GB" sz="2800" dirty="0" err="1" smtClean="0">
                  <a:solidFill>
                    <a:srgbClr val="000080"/>
                  </a:solidFill>
                  <a:latin typeface="Arial" charset="0"/>
                  <a:ea typeface="MS Gothic" charset="0"/>
                  <a:cs typeface="MS Gothic" charset="0"/>
                </a:rPr>
                <a:t>Kaplin</a:t>
              </a:r>
              <a:r>
                <a:rPr lang="en-GB" sz="2800" dirty="0" smtClean="0">
                  <a:solidFill>
                    <a:srgbClr val="000080"/>
                  </a:solidFill>
                  <a:latin typeface="Arial" charset="0"/>
                  <a:ea typeface="MS Gothic" charset="0"/>
                  <a:cs typeface="MS Gothic" charset="0"/>
                </a:rPr>
                <a:t/>
              </a:r>
              <a:br>
                <a:rPr lang="en-GB" sz="2800" dirty="0" smtClean="0">
                  <a:solidFill>
                    <a:srgbClr val="000080"/>
                  </a:solidFill>
                  <a:latin typeface="Arial" charset="0"/>
                  <a:ea typeface="MS Gothic" charset="0"/>
                  <a:cs typeface="MS Gothic" charset="0"/>
                </a:rPr>
              </a:br>
              <a:r>
                <a:rPr lang="en-GB" sz="2800" dirty="0" smtClean="0">
                  <a:solidFill>
                    <a:srgbClr val="000080"/>
                  </a:solidFill>
                  <a:latin typeface="Arial" charset="0"/>
                  <a:ea typeface="MS Gothic" charset="0"/>
                  <a:cs typeface="MS Gothic" charset="0"/>
                </a:rPr>
                <a:t>DIN 115</a:t>
              </a:r>
              <a:endParaRPr lang="en-GB" sz="2800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endParaRPr>
            </a:p>
          </p:txBody>
        </p:sp>
      </p:grp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5633938" y="2353643"/>
            <a:ext cx="3417888" cy="882650"/>
            <a:chOff x="3538" y="1876"/>
            <a:chExt cx="2153" cy="556"/>
          </a:xfrm>
        </p:grpSpPr>
        <p:sp>
          <p:nvSpPr>
            <p:cNvPr id="113669" name="AutoShape 5"/>
            <p:cNvSpPr>
              <a:spLocks noChangeArrowheads="1"/>
            </p:cNvSpPr>
            <p:nvPr/>
          </p:nvSpPr>
          <p:spPr bwMode="auto">
            <a:xfrm>
              <a:off x="3538" y="2096"/>
              <a:ext cx="2154" cy="117"/>
            </a:xfrm>
            <a:prstGeom prst="roundRect">
              <a:avLst>
                <a:gd name="adj" fmla="val 861"/>
              </a:avLst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670" name="Text Box 6"/>
            <p:cNvSpPr txBox="1">
              <a:spLocks noChangeArrowheads="1"/>
            </p:cNvSpPr>
            <p:nvPr/>
          </p:nvSpPr>
          <p:spPr bwMode="auto">
            <a:xfrm>
              <a:off x="3538" y="1876"/>
              <a:ext cx="2154" cy="55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71495" rIns="90000" bIns="46800" anchor="ctr"/>
            <a:lstStyle/>
            <a:p>
              <a:pPr algn="ctr">
                <a:lnSpc>
                  <a:spcPct val="93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2800" dirty="0" err="1" smtClean="0">
                  <a:solidFill>
                    <a:srgbClr val="000080"/>
                  </a:solidFill>
                  <a:latin typeface="Arial" charset="0"/>
                  <a:ea typeface="MS Gothic" charset="0"/>
                  <a:cs typeface="MS Gothic" charset="0"/>
                </a:rPr>
                <a:t>Flanşlı</a:t>
              </a:r>
              <a:r>
                <a:rPr lang="en-GB" sz="2800" dirty="0" smtClean="0">
                  <a:solidFill>
                    <a:srgbClr val="000080"/>
                  </a:solidFill>
                  <a:latin typeface="Arial" charset="0"/>
                  <a:ea typeface="MS Gothic" charset="0"/>
                  <a:cs typeface="MS Gothic" charset="0"/>
                </a:rPr>
                <a:t> </a:t>
              </a:r>
              <a:r>
                <a:rPr lang="en-GB" sz="2800" dirty="0" err="1" smtClean="0">
                  <a:solidFill>
                    <a:srgbClr val="000080"/>
                  </a:solidFill>
                  <a:latin typeface="Arial" charset="0"/>
                  <a:ea typeface="MS Gothic" charset="0"/>
                  <a:cs typeface="MS Gothic" charset="0"/>
                </a:rPr>
                <a:t>Kapin</a:t>
              </a:r>
              <a:r>
                <a:rPr lang="en-GB" sz="2800" dirty="0" smtClean="0">
                  <a:solidFill>
                    <a:srgbClr val="000080"/>
                  </a:solidFill>
                  <a:latin typeface="Arial" charset="0"/>
                  <a:ea typeface="MS Gothic" charset="0"/>
                  <a:cs typeface="MS Gothic" charset="0"/>
                </a:rPr>
                <a:t/>
              </a:r>
              <a:br>
                <a:rPr lang="en-GB" sz="2800" dirty="0" smtClean="0">
                  <a:solidFill>
                    <a:srgbClr val="000080"/>
                  </a:solidFill>
                  <a:latin typeface="Arial" charset="0"/>
                  <a:ea typeface="MS Gothic" charset="0"/>
                  <a:cs typeface="MS Gothic" charset="0"/>
                </a:rPr>
              </a:br>
              <a:r>
                <a:rPr lang="en-GB" sz="2800" dirty="0" smtClean="0">
                  <a:solidFill>
                    <a:srgbClr val="000080"/>
                  </a:solidFill>
                  <a:latin typeface="Arial" charset="0"/>
                  <a:ea typeface="MS Gothic" charset="0"/>
                  <a:cs typeface="MS Gothic" charset="0"/>
                </a:rPr>
                <a:t>DIN </a:t>
              </a:r>
              <a:r>
                <a:rPr lang="en-GB" sz="2800" dirty="0">
                  <a:solidFill>
                    <a:srgbClr val="000080"/>
                  </a:solidFill>
                  <a:latin typeface="Arial" charset="0"/>
                  <a:ea typeface="MS Gothic" charset="0"/>
                  <a:cs typeface="MS Gothic" charset="0"/>
                </a:rPr>
                <a:t>116</a:t>
              </a:r>
            </a:p>
          </p:txBody>
        </p:sp>
      </p:grpSp>
      <p:sp>
        <p:nvSpPr>
          <p:cNvPr id="113673" name="Text Box 9"/>
          <p:cNvSpPr txBox="1">
            <a:spLocks noChangeArrowheads="1"/>
          </p:cNvSpPr>
          <p:nvPr/>
        </p:nvSpPr>
        <p:spPr bwMode="auto">
          <a:xfrm>
            <a:off x="0" y="1475581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Rijit</a:t>
            </a: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Kaplinler</a:t>
            </a: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endParaRPr lang="en-GB" sz="2800" b="1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pic>
        <p:nvPicPr>
          <p:cNvPr id="11" name="Grafik 10" descr="Schalenkupplung_DIN115_2.jpg"/>
          <p:cNvPicPr>
            <a:picLocks noChangeAspect="1"/>
          </p:cNvPicPr>
          <p:nvPr/>
        </p:nvPicPr>
        <p:blipFill>
          <a:blip r:embed="rId3" cstate="print"/>
          <a:srcRect t="6123" b="6123"/>
          <a:stretch>
            <a:fillRect/>
          </a:stretch>
        </p:blipFill>
        <p:spPr>
          <a:xfrm>
            <a:off x="993097" y="3592760"/>
            <a:ext cx="4455881" cy="3244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Grafik 12" descr="Scheibenkupplung_DIN116.jpg"/>
          <p:cNvPicPr>
            <a:picLocks noChangeAspect="1"/>
          </p:cNvPicPr>
          <p:nvPr/>
        </p:nvPicPr>
        <p:blipFill>
          <a:blip r:embed="rId4" cstate="print"/>
          <a:srcRect t="7295" b="7295"/>
          <a:stretch>
            <a:fillRect/>
          </a:stretch>
        </p:blipFill>
        <p:spPr>
          <a:xfrm>
            <a:off x="5849961" y="3583955"/>
            <a:ext cx="3691097" cy="3253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7922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2" name="Text Box 4"/>
          <p:cNvSpPr txBox="1">
            <a:spLocks noChangeArrowheads="1"/>
          </p:cNvSpPr>
          <p:nvPr/>
        </p:nvSpPr>
        <p:spPr bwMode="auto">
          <a:xfrm>
            <a:off x="0" y="1587500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Rijit</a:t>
            </a: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Kaplin</a:t>
            </a: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Uygulama</a:t>
            </a: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Alanları</a:t>
            </a:r>
            <a:endParaRPr lang="en-GB" sz="2800" b="1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pic>
        <p:nvPicPr>
          <p:cNvPr id="6" name="Grafik 5" descr="Schalenkupplung_DIN115_2.jpg"/>
          <p:cNvPicPr>
            <a:picLocks noChangeAspect="1"/>
          </p:cNvPicPr>
          <p:nvPr/>
        </p:nvPicPr>
        <p:blipFill>
          <a:blip r:embed="rId3" cstate="print"/>
          <a:srcRect t="6123" b="6123"/>
          <a:stretch>
            <a:fillRect/>
          </a:stretch>
        </p:blipFill>
        <p:spPr>
          <a:xfrm>
            <a:off x="3219926" y="4021172"/>
            <a:ext cx="4251960" cy="3095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Grafik 6" descr="Scheibenkupplung_DIN116.jpg"/>
          <p:cNvPicPr>
            <a:picLocks noChangeAspect="1"/>
          </p:cNvPicPr>
          <p:nvPr/>
        </p:nvPicPr>
        <p:blipFill>
          <a:blip r:embed="rId4" cstate="print"/>
          <a:srcRect t="7295" b="7295"/>
          <a:stretch>
            <a:fillRect/>
          </a:stretch>
        </p:blipFill>
        <p:spPr>
          <a:xfrm>
            <a:off x="7002090" y="2411685"/>
            <a:ext cx="3108503" cy="2739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1231106" y="2883307"/>
            <a:ext cx="8229600" cy="144016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71495" rIns="90000" bIns="46800"/>
          <a:lstStyle/>
          <a:p>
            <a:pPr>
              <a:lnSpc>
                <a:spcPct val="93000"/>
              </a:lnSpc>
              <a:spcBef>
                <a:spcPts val="1500"/>
              </a:spcBef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en-GB" sz="2800" dirty="0">
                <a:solidFill>
                  <a:srgbClr val="000080"/>
                </a:solidFill>
                <a:latin typeface="Arial" charset="0"/>
                <a:cs typeface="Lucida Sans Unicode" pitchFamily="32" charset="0"/>
              </a:rPr>
              <a:t> </a:t>
            </a:r>
            <a:r>
              <a:rPr lang="en-GB" sz="2800" dirty="0" err="1" smtClean="0">
                <a:solidFill>
                  <a:srgbClr val="000080"/>
                </a:solidFill>
                <a:latin typeface="Arial" charset="0"/>
                <a:cs typeface="Lucida Sans Unicode" pitchFamily="32" charset="0"/>
              </a:rPr>
              <a:t>Transmisyon</a:t>
            </a:r>
            <a:r>
              <a:rPr lang="en-GB" sz="2800" dirty="0" smtClean="0">
                <a:solidFill>
                  <a:srgbClr val="000080"/>
                </a:solidFill>
                <a:latin typeface="Arial" charset="0"/>
                <a:cs typeface="Lucida Sans Unicode" pitchFamily="32" charset="0"/>
              </a:rPr>
              <a:t> </a:t>
            </a:r>
            <a:r>
              <a:rPr lang="en-GB" sz="2800" dirty="0" err="1" smtClean="0">
                <a:solidFill>
                  <a:srgbClr val="000080"/>
                </a:solidFill>
                <a:latin typeface="Arial" charset="0"/>
                <a:cs typeface="Lucida Sans Unicode" pitchFamily="32" charset="0"/>
              </a:rPr>
              <a:t>mili</a:t>
            </a:r>
            <a:endParaRPr lang="en-GB" sz="2800" dirty="0">
              <a:solidFill>
                <a:srgbClr val="000080"/>
              </a:solidFill>
              <a:latin typeface="Arial" charset="0"/>
              <a:cs typeface="Lucida Sans Unicode" pitchFamily="32" charset="0"/>
            </a:endParaRPr>
          </a:p>
          <a:p>
            <a:pPr>
              <a:spcBef>
                <a:spcPts val="1500"/>
              </a:spcBef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en-GB" sz="2800" dirty="0">
                <a:solidFill>
                  <a:srgbClr val="000080"/>
                </a:solidFill>
                <a:latin typeface="Arial" charset="0"/>
                <a:cs typeface="Lucida Sans Unicode" pitchFamily="32" charset="0"/>
              </a:rPr>
              <a:t> </a:t>
            </a:r>
            <a:r>
              <a:rPr lang="en-GB" sz="2800" dirty="0" err="1" smtClean="0">
                <a:solidFill>
                  <a:srgbClr val="000080"/>
                </a:solidFill>
                <a:latin typeface="Arial" charset="0"/>
                <a:cs typeface="Lucida Sans Unicode" pitchFamily="32" charset="0"/>
              </a:rPr>
              <a:t>Karıştırıcı</a:t>
            </a:r>
            <a:endParaRPr lang="en-GB" sz="2800" dirty="0">
              <a:solidFill>
                <a:srgbClr val="000080"/>
              </a:solidFill>
              <a:latin typeface="Arial" charset="0"/>
              <a:cs typeface="Lucida Sans Unicode" pitchFamily="32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563109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Schalenkupplung_DIN115_2.jpg"/>
          <p:cNvPicPr>
            <a:picLocks noChangeAspect="1"/>
          </p:cNvPicPr>
          <p:nvPr/>
        </p:nvPicPr>
        <p:blipFill>
          <a:blip r:embed="rId3" cstate="print"/>
          <a:srcRect t="6123" b="6123"/>
          <a:stretch>
            <a:fillRect/>
          </a:stretch>
        </p:blipFill>
        <p:spPr>
          <a:xfrm>
            <a:off x="6704860" y="3708418"/>
            <a:ext cx="3897630" cy="2837767"/>
          </a:xfrm>
          <a:prstGeom prst="rect">
            <a:avLst/>
          </a:prstGeom>
        </p:spPr>
      </p:pic>
      <p:sp>
        <p:nvSpPr>
          <p:cNvPr id="115715" name="Text Box 3"/>
          <p:cNvSpPr txBox="1">
            <a:spLocks noChangeArrowheads="1"/>
          </p:cNvSpPr>
          <p:nvPr/>
        </p:nvSpPr>
        <p:spPr bwMode="auto">
          <a:xfrm>
            <a:off x="0" y="1587500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Kapli</a:t>
            </a: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Kaplin</a:t>
            </a: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DIN 115</a:t>
            </a:r>
            <a:endParaRPr lang="en-GB" sz="2800" b="1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984696" y="2699717"/>
            <a:ext cx="6521450" cy="36662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67968" rIns="90000" bIns="46800"/>
          <a:lstStyle/>
          <a:p>
            <a:pPr marL="179388" indent="-179388">
              <a:lnSpc>
                <a:spcPct val="93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Kapli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tr-TR" dirty="0" err="1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aplin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tr-TR" dirty="0" err="1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ö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zellikleri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:</a:t>
            </a:r>
          </a:p>
          <a:p>
            <a:pPr marL="179388" indent="-1793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Kolay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Montaj</a:t>
            </a:r>
            <a:endParaRPr lang="en-GB" dirty="0" smtClean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179388" indent="-1793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Güvenli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ve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dayanıklı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mil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bağlantısı</a:t>
            </a:r>
            <a:endParaRPr lang="en-GB" dirty="0" smtClean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179388" indent="-1793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Dökme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Demir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EN-GJL-250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ve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GS-45 (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Çelik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)</a:t>
            </a:r>
            <a:b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</a:b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veya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C45 </a:t>
            </a:r>
          </a:p>
          <a:p>
            <a:pPr marL="179388" indent="-1793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smtClean="0">
                <a:solidFill>
                  <a:srgbClr val="000080"/>
                </a:solidFill>
                <a:latin typeface="Arial" charset="0"/>
                <a:cs typeface="Arial" charset="0"/>
              </a:rPr>
              <a:t>Ø 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220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mm’ye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kadar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delik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çapı</a:t>
            </a:r>
            <a:endParaRPr lang="en-GB" dirty="0" smtClean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179388" indent="-1793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80.000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Nm’ye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kadar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tork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aktarımı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75028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425" y="2916238"/>
            <a:ext cx="3459163" cy="2879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aphicFrame>
        <p:nvGraphicFramePr>
          <p:cNvPr id="116739" name="Object 3"/>
          <p:cNvGraphicFramePr>
            <a:graphicFrameLocks noChangeAspect="1"/>
          </p:cNvGraphicFramePr>
          <p:nvPr/>
        </p:nvGraphicFramePr>
        <p:xfrm>
          <a:off x="1606550" y="3711575"/>
          <a:ext cx="3505200" cy="186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32" r:id="rId5" imgW="5695238" imgH="3038095" progId="">
                  <p:embed/>
                </p:oleObj>
              </mc:Choice>
              <mc:Fallback>
                <p:oleObj r:id="rId5" imgW="5695238" imgH="30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6550" y="3711575"/>
                        <a:ext cx="3505200" cy="1868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6740" name="Text Box 4"/>
          <p:cNvSpPr txBox="1">
            <a:spLocks noChangeArrowheads="1"/>
          </p:cNvSpPr>
          <p:nvPr/>
        </p:nvSpPr>
        <p:spPr bwMode="auto">
          <a:xfrm>
            <a:off x="0" y="1922449"/>
            <a:ext cx="10691813" cy="539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71495" rIns="90000" bIns="4680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Montaj</a:t>
            </a:r>
            <a:r>
              <a:rPr lang="en-GB" sz="2800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İmkanları</a:t>
            </a:r>
            <a:endParaRPr lang="en-GB" sz="2800" dirty="0" smtClean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en-GB" sz="2800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116742" name="Text Box 6"/>
          <p:cNvSpPr txBox="1">
            <a:spLocks noChangeArrowheads="1"/>
          </p:cNvSpPr>
          <p:nvPr/>
        </p:nvSpPr>
        <p:spPr bwMode="auto">
          <a:xfrm>
            <a:off x="36513" y="2952750"/>
            <a:ext cx="6624637" cy="539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67968" rIns="90000" bIns="4680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Yatay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Montaj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1331565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Kapli</a:t>
            </a: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Kaplin</a:t>
            </a: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DIN 115</a:t>
            </a:r>
            <a:endParaRPr lang="en-GB" sz="2800" b="1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642938" y="5926138"/>
            <a:ext cx="9144000" cy="854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64440" rIns="90000" bIns="46800"/>
          <a:lstStyle/>
          <a:p>
            <a:pPr algn="ctr">
              <a:lnSpc>
                <a:spcPct val="93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Form A – </a:t>
            </a:r>
            <a:r>
              <a:rPr lang="en-GB" sz="2000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Aynı</a:t>
            </a:r>
            <a:r>
              <a:rPr lang="en-GB" sz="2000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mil </a:t>
            </a:r>
            <a:r>
              <a:rPr lang="en-GB" sz="2000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çapı</a:t>
            </a:r>
            <a:r>
              <a:rPr lang="en-GB" sz="2000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000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için</a:t>
            </a:r>
            <a:endParaRPr lang="en-GB" sz="2000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algn="ctr"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Form B – </a:t>
            </a:r>
            <a:r>
              <a:rPr lang="en-GB" sz="2000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Farklı</a:t>
            </a:r>
            <a:r>
              <a:rPr lang="en-GB" sz="2000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mil </a:t>
            </a:r>
            <a:r>
              <a:rPr lang="en-GB" sz="2000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çapları</a:t>
            </a:r>
            <a:r>
              <a:rPr lang="en-GB" sz="2000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000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için</a:t>
            </a:r>
            <a:endParaRPr lang="en-GB" sz="2000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16945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  <p:sp>
        <p:nvSpPr>
          <p:cNvPr id="5" name="Footer Placeholder 3"/>
          <p:cNvSpPr txBox="1">
            <a:spLocks/>
          </p:cNvSpPr>
          <p:nvPr/>
        </p:nvSpPr>
        <p:spPr>
          <a:xfrm>
            <a:off x="527051" y="6608763"/>
            <a:ext cx="7008283" cy="227012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Times New Roman" pitchFamily="16" charset="0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Times New Roman" pitchFamily="16" charset="0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Times New Roman" pitchFamily="16" charset="0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Times New Roman" pitchFamily="16" charset="0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Times New Roman" pitchFamily="1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6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mtClean="0"/>
              <a:t>© ARNTZ OPTIBELT GROUP-ANIL TEPE </a:t>
            </a:r>
            <a:endParaRPr lang="de-DE"/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>
          <a:xfrm>
            <a:off x="9512301" y="6604000"/>
            <a:ext cx="1606551" cy="2540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Times New Roman" pitchFamily="16" charset="0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Times New Roman" pitchFamily="16" charset="0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Times New Roman" pitchFamily="16" charset="0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Times New Roman" pitchFamily="16" charset="0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Times New Roman" pitchFamily="1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6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0" y="2405063"/>
            <a:ext cx="11228388" cy="633412"/>
            <a:chOff x="0" y="1515"/>
            <a:chExt cx="7073" cy="399"/>
          </a:xfrm>
        </p:grpSpPr>
        <p:sp>
          <p:nvSpPr>
            <p:cNvPr id="8" name="AutoShape 3"/>
            <p:cNvSpPr>
              <a:spLocks noChangeArrowheads="1"/>
            </p:cNvSpPr>
            <p:nvPr/>
          </p:nvSpPr>
          <p:spPr bwMode="auto">
            <a:xfrm>
              <a:off x="0" y="1515"/>
              <a:ext cx="6735" cy="382"/>
            </a:xfrm>
            <a:prstGeom prst="roundRect">
              <a:avLst>
                <a:gd name="adj" fmla="val 259"/>
              </a:avLst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>
              <a:off x="338" y="1532"/>
              <a:ext cx="6735" cy="38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71495" rIns="90000" bIns="46800"/>
            <a:lstStyle/>
            <a:p>
              <a:pPr>
                <a:lnSpc>
                  <a:spcPct val="93000"/>
                </a:lnSpc>
                <a:spcBef>
                  <a:spcPts val="150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10700" algn="l"/>
                  <a:tab pos="10134600" algn="l"/>
                </a:tabLst>
              </a:pPr>
              <a:r>
                <a:rPr lang="tr-TR" sz="2800" b="1" dirty="0" smtClean="0">
                  <a:solidFill>
                    <a:srgbClr val="000080"/>
                  </a:solidFill>
                  <a:latin typeface="Arial" charset="0"/>
                  <a:ea typeface="MS Gothic" charset="0"/>
                  <a:cs typeface="MS Gothic" charset="0"/>
                </a:rPr>
                <a:t>Sistem verileri</a:t>
              </a:r>
              <a:endParaRPr lang="en-GB" sz="2800" b="1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endParaRPr>
            </a:p>
          </p:txBody>
        </p:sp>
      </p:grp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-126702" y="1505412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DESCH </a:t>
            </a:r>
            <a:r>
              <a:rPr lang="en-GB" sz="2800" b="1" dirty="0" err="1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Hadeflex</a:t>
            </a:r>
            <a:r>
              <a:rPr lang="en-GB" sz="2800" b="1" baseline="30000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®</a:t>
            </a:r>
            <a:r>
              <a:rPr lang="en-GB" sz="2800" b="1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XW</a:t>
            </a:r>
            <a:r>
              <a:rPr lang="tr-TR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Seçimi</a:t>
            </a:r>
            <a:endParaRPr lang="en-GB" sz="2800" b="1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11" name="Text Box 1"/>
          <p:cNvSpPr txBox="1">
            <a:spLocks noChangeArrowheads="1"/>
          </p:cNvSpPr>
          <p:nvPr/>
        </p:nvSpPr>
        <p:spPr bwMode="auto">
          <a:xfrm>
            <a:off x="1079004" y="3243585"/>
            <a:ext cx="8280400" cy="3149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67968" rIns="90000" bIns="46800"/>
          <a:lstStyle/>
          <a:p>
            <a:pPr>
              <a:lnSpc>
                <a:spcPct val="93000"/>
              </a:lnSpc>
              <a:spcBef>
                <a:spcPts val="150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Electri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-motor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u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/ 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pompa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>
              <a:spcBef>
                <a:spcPts val="150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Motor Güç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: </a:t>
            </a:r>
            <a:r>
              <a:rPr lang="en-GB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P = 30 kW</a:t>
            </a:r>
          </a:p>
          <a:p>
            <a:pPr>
              <a:spcBef>
                <a:spcPts val="150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tr-TR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Devirhızı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: </a:t>
            </a:r>
            <a:r>
              <a:rPr lang="en-GB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n = 1.450 rpm</a:t>
            </a:r>
          </a:p>
          <a:p>
            <a:pPr>
              <a:spcBef>
                <a:spcPts val="150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Ortam sıcaklığı </a:t>
            </a:r>
            <a:r>
              <a:rPr lang="en-GB" dirty="0" smtClean="0">
                <a:solidFill>
                  <a:srgbClr val="000080"/>
                </a:solidFill>
                <a:latin typeface="Symbol" pitchFamily="16" charset="2"/>
                <a:ea typeface="MS Gothic" charset="0"/>
                <a:cs typeface="MS Gothic" charset="0"/>
              </a:rPr>
              <a:t>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= 50° C</a:t>
            </a:r>
          </a:p>
          <a:p>
            <a:pPr>
              <a:spcBef>
                <a:spcPts val="150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Emniyet faktörleri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67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04038" y="2735263"/>
            <a:ext cx="3355975" cy="2879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aphicFrame>
        <p:nvGraphicFramePr>
          <p:cNvPr id="117764" name="Object 4"/>
          <p:cNvGraphicFramePr>
            <a:graphicFrameLocks noChangeAspect="1"/>
          </p:cNvGraphicFramePr>
          <p:nvPr/>
        </p:nvGraphicFramePr>
        <p:xfrm>
          <a:off x="4532313" y="3959225"/>
          <a:ext cx="1766887" cy="287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86" r:id="rId5" imgW="1638529" imgH="3247619" progId="">
                  <p:embed/>
                </p:oleObj>
              </mc:Choice>
              <mc:Fallback>
                <p:oleObj r:id="rId5" imgW="1638529" imgH="324761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2313" y="3959225"/>
                        <a:ext cx="1766887" cy="2879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765" name="Object 5"/>
          <p:cNvGraphicFramePr>
            <a:graphicFrameLocks noChangeAspect="1"/>
          </p:cNvGraphicFramePr>
          <p:nvPr/>
        </p:nvGraphicFramePr>
        <p:xfrm>
          <a:off x="2268538" y="3600450"/>
          <a:ext cx="1624012" cy="287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87" r:id="rId7" imgW="1590897" imgH="3192165" progId="">
                  <p:embed/>
                </p:oleObj>
              </mc:Choice>
              <mc:Fallback>
                <p:oleObj r:id="rId7" imgW="1590897" imgH="319216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538" y="3600450"/>
                        <a:ext cx="1624012" cy="2879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7766" name="Text Box 6"/>
          <p:cNvSpPr txBox="1">
            <a:spLocks noChangeArrowheads="1"/>
          </p:cNvSpPr>
          <p:nvPr/>
        </p:nvSpPr>
        <p:spPr bwMode="auto">
          <a:xfrm>
            <a:off x="-34183" y="1919332"/>
            <a:ext cx="10691813" cy="539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71495" rIns="90000" bIns="4680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Montaj</a:t>
            </a:r>
            <a:r>
              <a:rPr lang="en-GB" sz="2800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İmkanları</a:t>
            </a:r>
            <a:endParaRPr lang="en-GB" sz="2800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117768" name="Text Box 8"/>
          <p:cNvSpPr txBox="1">
            <a:spLocks noChangeArrowheads="1"/>
          </p:cNvSpPr>
          <p:nvPr/>
        </p:nvSpPr>
        <p:spPr bwMode="auto">
          <a:xfrm>
            <a:off x="900113" y="2952750"/>
            <a:ext cx="6659562" cy="539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67968" rIns="90000" bIns="4680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Dikey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Montaj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1331565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</a:t>
            </a:r>
            <a:r>
              <a:rPr lang="tr-TR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e</a:t>
            </a:r>
            <a:r>
              <a:rPr lang="en-GB" sz="2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pli</a:t>
            </a: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Kaplin</a:t>
            </a: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DIN 115</a:t>
            </a:r>
            <a:endParaRPr lang="en-GB" sz="2800" b="1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6396038" y="5219700"/>
            <a:ext cx="2424112" cy="1260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67968" rIns="90000" bIns="46800"/>
          <a:lstStyle/>
          <a:p>
            <a:pPr>
              <a:lnSpc>
                <a:spcPct val="93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Form C </a:t>
            </a:r>
            <a:r>
              <a:rPr lang="tr-TR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,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DIN 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115/2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uygun </a:t>
            </a:r>
            <a:r>
              <a:rPr lang="tr-TR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ringl</a:t>
            </a:r>
            <a:r>
              <a:rPr lang="tr-TR" dirty="0" err="1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i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323850" y="3708400"/>
            <a:ext cx="2160588" cy="1619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67968" rIns="90000" bIns="46800"/>
          <a:lstStyle/>
          <a:p>
            <a:pPr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Form 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A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,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DIN 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28134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a göre sıkıştırma kaması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35743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Text Box 3"/>
          <p:cNvSpPr txBox="1">
            <a:spLocks noChangeArrowheads="1"/>
          </p:cNvSpPr>
          <p:nvPr/>
        </p:nvSpPr>
        <p:spPr bwMode="auto">
          <a:xfrm>
            <a:off x="0" y="1587500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Flanşlı</a:t>
            </a: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kaplin</a:t>
            </a: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DIN </a:t>
            </a:r>
            <a:r>
              <a:rPr lang="en-GB" sz="2800" b="1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116</a:t>
            </a:r>
          </a:p>
        </p:txBody>
      </p:sp>
      <p:pic>
        <p:nvPicPr>
          <p:cNvPr id="5" name="Grafik 4" descr="Scheibenkupplung_DIN116.jpg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/>
          <a:srcRect t="7295" b="7295"/>
          <a:stretch>
            <a:fillRect/>
          </a:stretch>
        </p:blipFill>
        <p:spPr>
          <a:xfrm>
            <a:off x="6925930" y="3347789"/>
            <a:ext cx="3410384" cy="3005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881410" y="2606922"/>
            <a:ext cx="6521450" cy="3746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67968" rIns="90000" bIns="46800"/>
          <a:lstStyle/>
          <a:p>
            <a:pPr marL="179388" indent="-179388">
              <a:lnSpc>
                <a:spcPct val="93000"/>
              </a:lnSpc>
              <a:spcBef>
                <a:spcPts val="1250"/>
              </a:spcBef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</a:pP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Flanş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kaplin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özellikleri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: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179388" indent="-1793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</a:pP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Kolay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Montaj</a:t>
            </a:r>
            <a:endParaRPr lang="en-GB" dirty="0" smtClean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179388" indent="-1793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</a:pP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Güvenilir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ve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sağlam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mil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bağlantıları</a:t>
            </a:r>
            <a:endParaRPr lang="en-GB" dirty="0" smtClean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179388" indent="-1793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</a:pP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EN-GJL-250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dökme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demir</a:t>
            </a:r>
            <a:r>
              <a:rPr lang="tr-TR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,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Çelik C45</a:t>
            </a:r>
            <a:r>
              <a:rPr lang="tr-TR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,</a:t>
            </a:r>
            <a:r>
              <a:rPr lang="en-GB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/>
            </a:r>
            <a:br>
              <a:rPr lang="en-GB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</a:br>
            <a:r>
              <a:rPr lang="tr-TR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b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üyük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çaplar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için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GS-45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çelik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döküm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marL="179388" indent="-1793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</a:pPr>
            <a:r>
              <a:rPr lang="en-GB" dirty="0" smtClean="0">
                <a:solidFill>
                  <a:srgbClr val="000080"/>
                </a:solidFill>
                <a:latin typeface="Arial" charset="0"/>
                <a:cs typeface="Arial" charset="0"/>
              </a:rPr>
              <a:t>Ø </a:t>
            </a:r>
            <a:r>
              <a:rPr lang="en-GB" dirty="0">
                <a:solidFill>
                  <a:srgbClr val="000080"/>
                </a:solidFill>
                <a:latin typeface="Arial" charset="0"/>
                <a:cs typeface="Arial" charset="0"/>
              </a:rPr>
              <a:t>500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cs typeface="Arial" charset="0"/>
              </a:rPr>
              <a:t>mm’ye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cs typeface="Arial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cs typeface="Arial" charset="0"/>
              </a:rPr>
              <a:t>kadar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cs typeface="Arial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cs typeface="Arial" charset="0"/>
              </a:rPr>
              <a:t>delik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cs typeface="Arial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cs typeface="Arial" charset="0"/>
              </a:rPr>
              <a:t>çapı</a:t>
            </a:r>
            <a:endParaRPr lang="en-GB" dirty="0">
              <a:solidFill>
                <a:srgbClr val="000080"/>
              </a:solidFill>
              <a:latin typeface="Arial" charset="0"/>
              <a:cs typeface="Arial" charset="0"/>
            </a:endParaRPr>
          </a:p>
          <a:p>
            <a:pPr marL="179388" indent="-179388">
              <a:spcBef>
                <a:spcPts val="1250"/>
              </a:spcBef>
              <a:buClr>
                <a:srgbClr val="FFC000"/>
              </a:buClr>
              <a:buFont typeface="Arial" pitchFamily="34" charset="0"/>
              <a:buChar char="•"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</a:pP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1.425.000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Nm’ye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kadar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tr-TR" dirty="0" err="1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t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ork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aktarımı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71856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60700" y="2519363"/>
            <a:ext cx="4586288" cy="2879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1858" name="Text Box 2"/>
          <p:cNvSpPr txBox="1">
            <a:spLocks noChangeArrowheads="1"/>
          </p:cNvSpPr>
          <p:nvPr/>
        </p:nvSpPr>
        <p:spPr bwMode="auto">
          <a:xfrm>
            <a:off x="549275" y="3165475"/>
            <a:ext cx="3951288" cy="433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67968" rIns="90000" bIns="46800"/>
          <a:lstStyle/>
          <a:p>
            <a:pPr>
              <a:lnSpc>
                <a:spcPct val="93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Yatay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Montaj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graphicFrame>
        <p:nvGraphicFramePr>
          <p:cNvPr id="121859" name="Object 3"/>
          <p:cNvGraphicFramePr>
            <a:graphicFrameLocks noChangeAspect="1"/>
          </p:cNvGraphicFramePr>
          <p:nvPr/>
        </p:nvGraphicFramePr>
        <p:xfrm>
          <a:off x="1547813" y="4679950"/>
          <a:ext cx="2465387" cy="216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80" r:id="rId5" imgW="5154840" imgH="5459760" progId="">
                  <p:embed/>
                </p:oleObj>
              </mc:Choice>
              <mc:Fallback>
                <p:oleObj r:id="rId5" imgW="5154840" imgH="5459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813" y="4679950"/>
                        <a:ext cx="2465387" cy="216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1860" name="Group 4"/>
          <p:cNvGrpSpPr>
            <a:grpSpLocks/>
          </p:cNvGrpSpPr>
          <p:nvPr/>
        </p:nvGrpSpPr>
        <p:grpSpPr bwMode="auto">
          <a:xfrm>
            <a:off x="1071563" y="5005388"/>
            <a:ext cx="1081087" cy="392112"/>
            <a:chOff x="675" y="3153"/>
            <a:chExt cx="681" cy="247"/>
          </a:xfrm>
        </p:grpSpPr>
        <p:sp>
          <p:nvSpPr>
            <p:cNvPr id="121861" name="AutoShape 5"/>
            <p:cNvSpPr>
              <a:spLocks noChangeArrowheads="1"/>
            </p:cNvSpPr>
            <p:nvPr/>
          </p:nvSpPr>
          <p:spPr bwMode="auto">
            <a:xfrm>
              <a:off x="675" y="3153"/>
              <a:ext cx="682" cy="248"/>
            </a:xfrm>
            <a:prstGeom prst="roundRect">
              <a:avLst>
                <a:gd name="adj" fmla="val 403"/>
              </a:avLst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21862" name="Group 6"/>
            <p:cNvGrpSpPr>
              <a:grpSpLocks/>
            </p:cNvGrpSpPr>
            <p:nvPr/>
          </p:nvGrpSpPr>
          <p:grpSpPr bwMode="auto">
            <a:xfrm>
              <a:off x="675" y="3153"/>
              <a:ext cx="680" cy="246"/>
              <a:chOff x="675" y="3153"/>
              <a:chExt cx="680" cy="246"/>
            </a:xfrm>
          </p:grpSpPr>
          <p:sp>
            <p:nvSpPr>
              <p:cNvPr id="121863" name="AutoShape 7"/>
              <p:cNvSpPr>
                <a:spLocks noChangeArrowheads="1"/>
              </p:cNvSpPr>
              <p:nvPr/>
            </p:nvSpPr>
            <p:spPr bwMode="auto">
              <a:xfrm>
                <a:off x="675" y="3153"/>
                <a:ext cx="681" cy="246"/>
              </a:xfrm>
              <a:prstGeom prst="roundRect">
                <a:avLst>
                  <a:gd name="adj" fmla="val 403"/>
                </a:avLst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grpSp>
            <p:nvGrpSpPr>
              <p:cNvPr id="121864" name="Group 8"/>
              <p:cNvGrpSpPr>
                <a:grpSpLocks/>
              </p:cNvGrpSpPr>
              <p:nvPr/>
            </p:nvGrpSpPr>
            <p:grpSpPr bwMode="auto">
              <a:xfrm>
                <a:off x="675" y="3154"/>
                <a:ext cx="680" cy="245"/>
                <a:chOff x="675" y="3154"/>
                <a:chExt cx="680" cy="245"/>
              </a:xfrm>
            </p:grpSpPr>
            <p:sp>
              <p:nvSpPr>
                <p:cNvPr id="121865" name="AutoShape 9"/>
                <p:cNvSpPr>
                  <a:spLocks noChangeArrowheads="1"/>
                </p:cNvSpPr>
                <p:nvPr/>
              </p:nvSpPr>
              <p:spPr bwMode="auto">
                <a:xfrm>
                  <a:off x="675" y="3154"/>
                  <a:ext cx="681" cy="246"/>
                </a:xfrm>
                <a:prstGeom prst="roundRect">
                  <a:avLst>
                    <a:gd name="adj" fmla="val 403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21866" name="AutoShape 10"/>
                <p:cNvSpPr>
                  <a:spLocks noChangeArrowheads="1"/>
                </p:cNvSpPr>
                <p:nvPr/>
              </p:nvSpPr>
              <p:spPr bwMode="auto">
                <a:xfrm>
                  <a:off x="675" y="3155"/>
                  <a:ext cx="681" cy="246"/>
                </a:xfrm>
                <a:prstGeom prst="roundRect">
                  <a:avLst>
                    <a:gd name="adj" fmla="val 403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121867" name="Group 11"/>
          <p:cNvGrpSpPr>
            <a:grpSpLocks/>
          </p:cNvGrpSpPr>
          <p:nvPr/>
        </p:nvGrpSpPr>
        <p:grpSpPr bwMode="auto">
          <a:xfrm>
            <a:off x="4319588" y="2519363"/>
            <a:ext cx="3906837" cy="2517775"/>
            <a:chOff x="2721" y="1587"/>
            <a:chExt cx="2461" cy="1586"/>
          </a:xfrm>
        </p:grpSpPr>
        <p:sp>
          <p:nvSpPr>
            <p:cNvPr id="121868" name="AutoShape 12"/>
            <p:cNvSpPr>
              <a:spLocks noChangeArrowheads="1"/>
            </p:cNvSpPr>
            <p:nvPr/>
          </p:nvSpPr>
          <p:spPr bwMode="auto">
            <a:xfrm>
              <a:off x="2721" y="1587"/>
              <a:ext cx="2462" cy="1587"/>
            </a:xfrm>
            <a:prstGeom prst="roundRect">
              <a:avLst>
                <a:gd name="adj" fmla="val 60"/>
              </a:avLst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21869" name="Group 13"/>
            <p:cNvGrpSpPr>
              <a:grpSpLocks/>
            </p:cNvGrpSpPr>
            <p:nvPr/>
          </p:nvGrpSpPr>
          <p:grpSpPr bwMode="auto">
            <a:xfrm>
              <a:off x="2721" y="1587"/>
              <a:ext cx="2459" cy="1581"/>
              <a:chOff x="2721" y="1587"/>
              <a:chExt cx="2459" cy="1581"/>
            </a:xfrm>
          </p:grpSpPr>
          <p:sp>
            <p:nvSpPr>
              <p:cNvPr id="121870" name="AutoShape 14"/>
              <p:cNvSpPr>
                <a:spLocks noChangeArrowheads="1"/>
              </p:cNvSpPr>
              <p:nvPr/>
            </p:nvSpPr>
            <p:spPr bwMode="auto">
              <a:xfrm>
                <a:off x="2721" y="1587"/>
                <a:ext cx="2460" cy="1582"/>
              </a:xfrm>
              <a:prstGeom prst="roundRect">
                <a:avLst>
                  <a:gd name="adj" fmla="val 60"/>
                </a:avLst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grpSp>
            <p:nvGrpSpPr>
              <p:cNvPr id="121871" name="Group 15"/>
              <p:cNvGrpSpPr>
                <a:grpSpLocks/>
              </p:cNvGrpSpPr>
              <p:nvPr/>
            </p:nvGrpSpPr>
            <p:grpSpPr bwMode="auto">
              <a:xfrm>
                <a:off x="2721" y="1587"/>
                <a:ext cx="2459" cy="1581"/>
                <a:chOff x="2721" y="1587"/>
                <a:chExt cx="2459" cy="1581"/>
              </a:xfrm>
            </p:grpSpPr>
            <p:sp>
              <p:nvSpPr>
                <p:cNvPr id="121872" name="AutoShape 16"/>
                <p:cNvSpPr>
                  <a:spLocks noChangeArrowheads="1"/>
                </p:cNvSpPr>
                <p:nvPr/>
              </p:nvSpPr>
              <p:spPr bwMode="auto">
                <a:xfrm>
                  <a:off x="2721" y="1587"/>
                  <a:ext cx="2460" cy="1582"/>
                </a:xfrm>
                <a:prstGeom prst="roundRect">
                  <a:avLst>
                    <a:gd name="adj" fmla="val 60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21873" name="AutoShape 17"/>
                <p:cNvSpPr>
                  <a:spLocks noChangeArrowheads="1"/>
                </p:cNvSpPr>
                <p:nvPr/>
              </p:nvSpPr>
              <p:spPr bwMode="auto">
                <a:xfrm>
                  <a:off x="2722" y="1589"/>
                  <a:ext cx="2460" cy="1579"/>
                </a:xfrm>
                <a:prstGeom prst="roundRect">
                  <a:avLst>
                    <a:gd name="adj" fmla="val 60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</p:grpSp>
      </p:grpSp>
      <p:sp>
        <p:nvSpPr>
          <p:cNvPr id="121874" name="Text Box 18"/>
          <p:cNvSpPr txBox="1">
            <a:spLocks noChangeArrowheads="1"/>
          </p:cNvSpPr>
          <p:nvPr/>
        </p:nvSpPr>
        <p:spPr bwMode="auto">
          <a:xfrm>
            <a:off x="0" y="2160588"/>
            <a:ext cx="10691813" cy="539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71495" rIns="90000" bIns="4680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Montaj</a:t>
            </a:r>
            <a:r>
              <a:rPr lang="en-GB" sz="2800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İmkanları</a:t>
            </a:r>
            <a:endParaRPr lang="en-GB" sz="2800" dirty="0" smtClean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en-GB" sz="2800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121876" name="Text Box 20"/>
          <p:cNvSpPr txBox="1">
            <a:spLocks noChangeArrowheads="1"/>
          </p:cNvSpPr>
          <p:nvPr/>
        </p:nvSpPr>
        <p:spPr bwMode="auto">
          <a:xfrm>
            <a:off x="325438" y="5505450"/>
            <a:ext cx="1295400" cy="433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67968" rIns="90000" bIns="46800"/>
          <a:lstStyle/>
          <a:p>
            <a:pPr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Form A</a:t>
            </a:r>
          </a:p>
        </p:txBody>
      </p:sp>
      <p:pic>
        <p:nvPicPr>
          <p:cNvPr id="121877" name="Picture 2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788" y="3887788"/>
            <a:ext cx="4024312" cy="2879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0" y="1587500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Flanşlı</a:t>
            </a: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kaplin</a:t>
            </a: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DIN </a:t>
            </a:r>
            <a:r>
              <a:rPr lang="en-GB" sz="2800" b="1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116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688309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81" name="Group 1"/>
          <p:cNvGrpSpPr>
            <a:grpSpLocks/>
          </p:cNvGrpSpPr>
          <p:nvPr/>
        </p:nvGrpSpPr>
        <p:grpSpPr bwMode="auto">
          <a:xfrm>
            <a:off x="1071563" y="5005388"/>
            <a:ext cx="1081087" cy="392112"/>
            <a:chOff x="675" y="3153"/>
            <a:chExt cx="681" cy="247"/>
          </a:xfrm>
        </p:grpSpPr>
        <p:sp>
          <p:nvSpPr>
            <p:cNvPr id="122882" name="AutoShape 2"/>
            <p:cNvSpPr>
              <a:spLocks noChangeArrowheads="1"/>
            </p:cNvSpPr>
            <p:nvPr/>
          </p:nvSpPr>
          <p:spPr bwMode="auto">
            <a:xfrm>
              <a:off x="675" y="3153"/>
              <a:ext cx="682" cy="248"/>
            </a:xfrm>
            <a:prstGeom prst="roundRect">
              <a:avLst>
                <a:gd name="adj" fmla="val 403"/>
              </a:avLst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22883" name="Group 3"/>
            <p:cNvGrpSpPr>
              <a:grpSpLocks/>
            </p:cNvGrpSpPr>
            <p:nvPr/>
          </p:nvGrpSpPr>
          <p:grpSpPr bwMode="auto">
            <a:xfrm>
              <a:off x="675" y="3153"/>
              <a:ext cx="680" cy="246"/>
              <a:chOff x="675" y="3153"/>
              <a:chExt cx="680" cy="246"/>
            </a:xfrm>
          </p:grpSpPr>
          <p:sp>
            <p:nvSpPr>
              <p:cNvPr id="122884" name="AutoShape 4"/>
              <p:cNvSpPr>
                <a:spLocks noChangeArrowheads="1"/>
              </p:cNvSpPr>
              <p:nvPr/>
            </p:nvSpPr>
            <p:spPr bwMode="auto">
              <a:xfrm>
                <a:off x="675" y="3153"/>
                <a:ext cx="681" cy="246"/>
              </a:xfrm>
              <a:prstGeom prst="roundRect">
                <a:avLst>
                  <a:gd name="adj" fmla="val 403"/>
                </a:avLst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grpSp>
            <p:nvGrpSpPr>
              <p:cNvPr id="122885" name="Group 5"/>
              <p:cNvGrpSpPr>
                <a:grpSpLocks/>
              </p:cNvGrpSpPr>
              <p:nvPr/>
            </p:nvGrpSpPr>
            <p:grpSpPr bwMode="auto">
              <a:xfrm>
                <a:off x="675" y="3154"/>
                <a:ext cx="680" cy="245"/>
                <a:chOff x="675" y="3154"/>
                <a:chExt cx="680" cy="245"/>
              </a:xfrm>
            </p:grpSpPr>
            <p:sp>
              <p:nvSpPr>
                <p:cNvPr id="122886" name="AutoShape 6"/>
                <p:cNvSpPr>
                  <a:spLocks noChangeArrowheads="1"/>
                </p:cNvSpPr>
                <p:nvPr/>
              </p:nvSpPr>
              <p:spPr bwMode="auto">
                <a:xfrm>
                  <a:off x="675" y="3154"/>
                  <a:ext cx="681" cy="246"/>
                </a:xfrm>
                <a:prstGeom prst="roundRect">
                  <a:avLst>
                    <a:gd name="adj" fmla="val 403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22887" name="AutoShape 7"/>
                <p:cNvSpPr>
                  <a:spLocks noChangeArrowheads="1"/>
                </p:cNvSpPr>
                <p:nvPr/>
              </p:nvSpPr>
              <p:spPr bwMode="auto">
                <a:xfrm>
                  <a:off x="675" y="3155"/>
                  <a:ext cx="681" cy="246"/>
                </a:xfrm>
                <a:prstGeom prst="roundRect">
                  <a:avLst>
                    <a:gd name="adj" fmla="val 403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122888" name="Group 8"/>
          <p:cNvGrpSpPr>
            <a:grpSpLocks/>
          </p:cNvGrpSpPr>
          <p:nvPr/>
        </p:nvGrpSpPr>
        <p:grpSpPr bwMode="auto">
          <a:xfrm>
            <a:off x="4319588" y="2519363"/>
            <a:ext cx="3906837" cy="2517775"/>
            <a:chOff x="2721" y="1587"/>
            <a:chExt cx="2461" cy="1586"/>
          </a:xfrm>
        </p:grpSpPr>
        <p:sp>
          <p:nvSpPr>
            <p:cNvPr id="122889" name="AutoShape 9"/>
            <p:cNvSpPr>
              <a:spLocks noChangeArrowheads="1"/>
            </p:cNvSpPr>
            <p:nvPr/>
          </p:nvSpPr>
          <p:spPr bwMode="auto">
            <a:xfrm>
              <a:off x="2721" y="1587"/>
              <a:ext cx="2462" cy="1587"/>
            </a:xfrm>
            <a:prstGeom prst="roundRect">
              <a:avLst>
                <a:gd name="adj" fmla="val 60"/>
              </a:avLst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22890" name="Group 10"/>
            <p:cNvGrpSpPr>
              <a:grpSpLocks/>
            </p:cNvGrpSpPr>
            <p:nvPr/>
          </p:nvGrpSpPr>
          <p:grpSpPr bwMode="auto">
            <a:xfrm>
              <a:off x="2721" y="1587"/>
              <a:ext cx="2459" cy="1581"/>
              <a:chOff x="2721" y="1587"/>
              <a:chExt cx="2459" cy="1581"/>
            </a:xfrm>
          </p:grpSpPr>
          <p:sp>
            <p:nvSpPr>
              <p:cNvPr id="122891" name="AutoShape 11"/>
              <p:cNvSpPr>
                <a:spLocks noChangeArrowheads="1"/>
              </p:cNvSpPr>
              <p:nvPr/>
            </p:nvSpPr>
            <p:spPr bwMode="auto">
              <a:xfrm>
                <a:off x="2721" y="1587"/>
                <a:ext cx="2460" cy="1582"/>
              </a:xfrm>
              <a:prstGeom prst="roundRect">
                <a:avLst>
                  <a:gd name="adj" fmla="val 60"/>
                </a:avLst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grpSp>
            <p:nvGrpSpPr>
              <p:cNvPr id="122892" name="Group 12"/>
              <p:cNvGrpSpPr>
                <a:grpSpLocks/>
              </p:cNvGrpSpPr>
              <p:nvPr/>
            </p:nvGrpSpPr>
            <p:grpSpPr bwMode="auto">
              <a:xfrm>
                <a:off x="2721" y="1587"/>
                <a:ext cx="2459" cy="1581"/>
                <a:chOff x="2721" y="1587"/>
                <a:chExt cx="2459" cy="1581"/>
              </a:xfrm>
            </p:grpSpPr>
            <p:sp>
              <p:nvSpPr>
                <p:cNvPr id="122893" name="AutoShape 13"/>
                <p:cNvSpPr>
                  <a:spLocks noChangeArrowheads="1"/>
                </p:cNvSpPr>
                <p:nvPr/>
              </p:nvSpPr>
              <p:spPr bwMode="auto">
                <a:xfrm>
                  <a:off x="2721" y="1587"/>
                  <a:ext cx="2460" cy="1582"/>
                </a:xfrm>
                <a:prstGeom prst="roundRect">
                  <a:avLst>
                    <a:gd name="adj" fmla="val 60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22894" name="AutoShape 14"/>
                <p:cNvSpPr>
                  <a:spLocks noChangeArrowheads="1"/>
                </p:cNvSpPr>
                <p:nvPr/>
              </p:nvSpPr>
              <p:spPr bwMode="auto">
                <a:xfrm>
                  <a:off x="2722" y="1589"/>
                  <a:ext cx="2460" cy="1579"/>
                </a:xfrm>
                <a:prstGeom prst="roundRect">
                  <a:avLst>
                    <a:gd name="adj" fmla="val 60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</p:grpSp>
      </p:grpSp>
      <p:sp>
        <p:nvSpPr>
          <p:cNvPr id="122895" name="Text Box 15"/>
          <p:cNvSpPr txBox="1">
            <a:spLocks noChangeArrowheads="1"/>
          </p:cNvSpPr>
          <p:nvPr/>
        </p:nvSpPr>
        <p:spPr bwMode="auto">
          <a:xfrm>
            <a:off x="325438" y="5146675"/>
            <a:ext cx="1295400" cy="433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67968" rIns="90000" bIns="46800"/>
          <a:lstStyle/>
          <a:p>
            <a:pPr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Form C</a:t>
            </a:r>
          </a:p>
        </p:txBody>
      </p:sp>
      <p:graphicFrame>
        <p:nvGraphicFramePr>
          <p:cNvPr id="122896" name="Object 16"/>
          <p:cNvGraphicFramePr>
            <a:graphicFrameLocks noChangeAspect="1"/>
          </p:cNvGraphicFramePr>
          <p:nvPr/>
        </p:nvGraphicFramePr>
        <p:xfrm>
          <a:off x="1619250" y="3959225"/>
          <a:ext cx="2160588" cy="287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04" r:id="rId4" imgW="5154840" imgH="6869160" progId="">
                  <p:embed/>
                </p:oleObj>
              </mc:Choice>
              <mc:Fallback>
                <p:oleObj r:id="rId4" imgW="5154840" imgH="68691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3959225"/>
                        <a:ext cx="2160588" cy="2873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897" name="Text Box 17"/>
          <p:cNvSpPr txBox="1">
            <a:spLocks noChangeArrowheads="1"/>
          </p:cNvSpPr>
          <p:nvPr/>
        </p:nvSpPr>
        <p:spPr bwMode="auto">
          <a:xfrm>
            <a:off x="0" y="2160588"/>
            <a:ext cx="10691813" cy="539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71495" rIns="90000" bIns="4680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Montaj</a:t>
            </a:r>
            <a:r>
              <a:rPr lang="en-GB" sz="2800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imkanları</a:t>
            </a:r>
            <a:endParaRPr lang="en-GB" sz="2800" dirty="0" smtClean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en-GB" sz="2800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122899" name="Text Box 19"/>
          <p:cNvSpPr txBox="1">
            <a:spLocks noChangeArrowheads="1"/>
          </p:cNvSpPr>
          <p:nvPr/>
        </p:nvSpPr>
        <p:spPr bwMode="auto">
          <a:xfrm>
            <a:off x="1089025" y="2986088"/>
            <a:ext cx="3951288" cy="433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67968" rIns="90000" bIns="46800"/>
          <a:lstStyle/>
          <a:p>
            <a:pPr>
              <a:lnSpc>
                <a:spcPct val="93000"/>
              </a:lnSpc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Dikey</a:t>
            </a:r>
            <a:r>
              <a:rPr lang="en-GB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Montaj</a:t>
            </a:r>
            <a:endParaRPr lang="en-GB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pic>
        <p:nvPicPr>
          <p:cNvPr id="122900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51413" y="2892351"/>
            <a:ext cx="4816475" cy="3600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0" y="1587500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Flanşlı</a:t>
            </a: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kaplin</a:t>
            </a: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DIN </a:t>
            </a:r>
            <a:r>
              <a:rPr lang="en-GB" sz="2800" b="1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116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43957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Text Box 1"/>
          <p:cNvSpPr txBox="1">
            <a:spLocks noChangeArrowheads="1"/>
          </p:cNvSpPr>
          <p:nvPr/>
        </p:nvSpPr>
        <p:spPr bwMode="auto">
          <a:xfrm>
            <a:off x="-23698" y="3491805"/>
            <a:ext cx="10691813" cy="5667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35280" rIns="0" bIns="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40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Teşekkür</a:t>
            </a:r>
            <a:r>
              <a:rPr lang="en-GB" sz="40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40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ederiz</a:t>
            </a:r>
            <a:endParaRPr lang="en-GB" sz="4000" b="1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  <p:pic>
        <p:nvPicPr>
          <p:cNvPr id="5" name="Resim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634" y="107429"/>
            <a:ext cx="4608512" cy="3271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Resim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756" y="4643933"/>
            <a:ext cx="2694310" cy="156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3420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093" y="2119082"/>
            <a:ext cx="9622632" cy="6069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6589" y="2787746"/>
            <a:ext cx="9218096" cy="484843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38662" y="7952015"/>
            <a:ext cx="9622632" cy="179210"/>
          </a:xfrm>
        </p:spPr>
        <p:txBody>
          <a:bodyPr/>
          <a:lstStyle/>
          <a:p>
            <a:r>
              <a:rPr lang="de-DE" smtClean="0"/>
              <a:t>Optibelt Türkiye-Anıl Tepe</a:t>
            </a:r>
            <a:endParaRPr lang="de-DE" dirty="0"/>
          </a:p>
        </p:txBody>
      </p:sp>
      <p:sp>
        <p:nvSpPr>
          <p:cNvPr id="5" name="Footer Placeholder 3"/>
          <p:cNvSpPr txBox="1">
            <a:spLocks/>
          </p:cNvSpPr>
          <p:nvPr/>
        </p:nvSpPr>
        <p:spPr>
          <a:xfrm>
            <a:off x="631122" y="7279587"/>
            <a:ext cx="7008283" cy="227012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Times New Roman" pitchFamily="16" charset="0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Times New Roman" pitchFamily="16" charset="0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Times New Roman" pitchFamily="16" charset="0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Times New Roman" pitchFamily="16" charset="0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Times New Roman" pitchFamily="1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6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mtClean="0"/>
              <a:t>© ARNTZ OPTIBELT GROUP-ANIL TEPE </a:t>
            </a:r>
            <a:endParaRPr lang="de-DE"/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>
          <a:xfrm>
            <a:off x="9616372" y="7274824"/>
            <a:ext cx="1606551" cy="2540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Times New Roman" pitchFamily="16" charset="0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Times New Roman" pitchFamily="16" charset="0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Times New Roman" pitchFamily="16" charset="0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Times New Roman" pitchFamily="16" charset="0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Times New Roman" pitchFamily="1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6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mtClean="0"/>
              <a:t>Folie </a:t>
            </a:r>
            <a:fld id="{256436EE-BF26-4C4A-84F8-FE1CD748BAA5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7409" y="3772122"/>
            <a:ext cx="10080000" cy="2111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7216071" y="2625055"/>
            <a:ext cx="1676400" cy="4238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64440" rIns="90000" bIns="46800"/>
          <a:lstStyle/>
          <a:p>
            <a:pPr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2000" b="1" dirty="0">
                <a:solidFill>
                  <a:srgbClr val="FF0000"/>
                </a:solidFill>
                <a:latin typeface="Arial" charset="0"/>
                <a:ea typeface="MS Gothic" charset="0"/>
                <a:cs typeface="MS Gothic" charset="0"/>
              </a:rPr>
              <a:t>T</a:t>
            </a:r>
            <a:r>
              <a:rPr lang="de-DE" sz="2000" b="1" baseline="-25000" dirty="0">
                <a:solidFill>
                  <a:srgbClr val="FF0000"/>
                </a:solidFill>
                <a:latin typeface="Arial" charset="0"/>
                <a:ea typeface="MS Gothic" charset="0"/>
                <a:cs typeface="MS Gothic" charset="0"/>
              </a:rPr>
              <a:t>AN</a:t>
            </a:r>
            <a:r>
              <a:rPr lang="de-DE" sz="2000" b="1" dirty="0">
                <a:solidFill>
                  <a:srgbClr val="FF0000"/>
                </a:solidFill>
                <a:latin typeface="Arial" charset="0"/>
                <a:ea typeface="MS Gothic" charset="0"/>
                <a:cs typeface="MS Gothic" charset="0"/>
              </a:rPr>
              <a:t>=198 </a:t>
            </a:r>
            <a:r>
              <a:rPr lang="de-DE" sz="2000" b="1" dirty="0" err="1">
                <a:solidFill>
                  <a:srgbClr val="FF0000"/>
                </a:solidFill>
                <a:latin typeface="Arial" charset="0"/>
                <a:ea typeface="MS Gothic" charset="0"/>
                <a:cs typeface="MS Gothic" charset="0"/>
              </a:rPr>
              <a:t>Nm</a:t>
            </a:r>
            <a:endParaRPr lang="de-DE" sz="2000" b="1" dirty="0">
              <a:solidFill>
                <a:srgbClr val="FF000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281159" y="6460455"/>
            <a:ext cx="1676400" cy="4238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64440" rIns="90000" bIns="46800"/>
          <a:lstStyle/>
          <a:p>
            <a:pPr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2000" b="1" dirty="0">
                <a:solidFill>
                  <a:srgbClr val="FF0000"/>
                </a:solidFill>
                <a:latin typeface="Arial" charset="0"/>
                <a:ea typeface="MS Gothic" charset="0"/>
                <a:cs typeface="MS Gothic" charset="0"/>
              </a:rPr>
              <a:t>T</a:t>
            </a:r>
            <a:r>
              <a:rPr lang="de-DE" sz="2000" b="1" baseline="-25000" dirty="0">
                <a:solidFill>
                  <a:srgbClr val="FF0000"/>
                </a:solidFill>
                <a:latin typeface="Arial" charset="0"/>
                <a:ea typeface="MS Gothic" charset="0"/>
                <a:cs typeface="MS Gothic" charset="0"/>
              </a:rPr>
              <a:t>KN</a:t>
            </a:r>
            <a:r>
              <a:rPr lang="de-DE" sz="2000" b="1" dirty="0">
                <a:solidFill>
                  <a:srgbClr val="FF0000"/>
                </a:solidFill>
                <a:latin typeface="Arial" charset="0"/>
                <a:ea typeface="MS Gothic" charset="0"/>
                <a:cs typeface="MS Gothic" charset="0"/>
              </a:rPr>
              <a:t>=520 </a:t>
            </a:r>
            <a:r>
              <a:rPr lang="de-DE" sz="2000" b="1" dirty="0" err="1">
                <a:solidFill>
                  <a:srgbClr val="FF0000"/>
                </a:solidFill>
                <a:latin typeface="Arial" charset="0"/>
                <a:ea typeface="MS Gothic" charset="0"/>
                <a:cs typeface="MS Gothic" charset="0"/>
              </a:rPr>
              <a:t>Nm</a:t>
            </a:r>
            <a:endParaRPr lang="de-DE" sz="2000" b="1" dirty="0">
              <a:solidFill>
                <a:srgbClr val="FF000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10" name="Freeform 7"/>
          <p:cNvSpPr>
            <a:spLocks/>
          </p:cNvSpPr>
          <p:nvPr/>
        </p:nvSpPr>
        <p:spPr bwMode="auto">
          <a:xfrm>
            <a:off x="5684134" y="4780880"/>
            <a:ext cx="720725" cy="1620837"/>
          </a:xfrm>
          <a:custGeom>
            <a:avLst/>
            <a:gdLst/>
            <a:ahLst/>
            <a:cxnLst>
              <a:cxn ang="0">
                <a:pos x="0" y="4500"/>
              </a:cxn>
              <a:cxn ang="0">
                <a:pos x="2000" y="0"/>
              </a:cxn>
            </a:cxnLst>
            <a:rect l="0" t="0" r="r" b="b"/>
            <a:pathLst>
              <a:path w="2001" h="4501">
                <a:moveTo>
                  <a:pt x="0" y="4500"/>
                </a:moveTo>
                <a:lnTo>
                  <a:pt x="2000" y="0"/>
                </a:lnTo>
              </a:path>
            </a:pathLst>
          </a:custGeom>
          <a:noFill/>
          <a:ln w="18000">
            <a:solidFill>
              <a:srgbClr val="00008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1" name="Freeform 8"/>
          <p:cNvSpPr>
            <a:spLocks/>
          </p:cNvSpPr>
          <p:nvPr/>
        </p:nvSpPr>
        <p:spPr bwMode="auto">
          <a:xfrm>
            <a:off x="6404859" y="4960267"/>
            <a:ext cx="3060700" cy="1439863"/>
          </a:xfrm>
          <a:custGeom>
            <a:avLst/>
            <a:gdLst/>
            <a:ahLst/>
            <a:cxnLst>
              <a:cxn ang="0">
                <a:pos x="0" y="4000"/>
              </a:cxn>
              <a:cxn ang="0">
                <a:pos x="8500" y="0"/>
              </a:cxn>
            </a:cxnLst>
            <a:rect l="0" t="0" r="r" b="b"/>
            <a:pathLst>
              <a:path w="8501" h="4001">
                <a:moveTo>
                  <a:pt x="0" y="4000"/>
                </a:moveTo>
                <a:lnTo>
                  <a:pt x="8500" y="0"/>
                </a:lnTo>
              </a:path>
            </a:pathLst>
          </a:custGeom>
          <a:noFill/>
          <a:ln w="18000">
            <a:solidFill>
              <a:srgbClr val="00008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1502" y="1547589"/>
            <a:ext cx="10691813" cy="40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4695" rIns="0" bIns="0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GB" sz="2800" b="1" dirty="0" err="1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Hadeflex</a:t>
            </a:r>
            <a:r>
              <a:rPr lang="en-GB" sz="2800" b="1" baseline="30000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®</a:t>
            </a:r>
            <a:r>
              <a:rPr lang="en-GB" sz="2800" b="1" dirty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</a:t>
            </a:r>
            <a:r>
              <a:rPr lang="en-GB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XW</a:t>
            </a:r>
            <a:r>
              <a:rPr lang="tr-TR" sz="2800" b="1" dirty="0" smtClean="0">
                <a:solidFill>
                  <a:srgbClr val="000080"/>
                </a:solidFill>
                <a:latin typeface="Arial" charset="0"/>
                <a:ea typeface="MS Gothic" charset="0"/>
                <a:cs typeface="MS Gothic" charset="0"/>
              </a:rPr>
              <a:t> Seçimi</a:t>
            </a:r>
            <a:endParaRPr lang="en-GB" sz="2800" b="1" dirty="0">
              <a:solidFill>
                <a:srgbClr val="00008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6079421" y="4491955"/>
            <a:ext cx="720725" cy="273050"/>
          </a:xfrm>
          <a:prstGeom prst="ellipse">
            <a:avLst/>
          </a:prstGeom>
          <a:noFill/>
          <a:ln w="360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9211559" y="4707855"/>
            <a:ext cx="720725" cy="273050"/>
          </a:xfrm>
          <a:prstGeom prst="ellipse">
            <a:avLst/>
          </a:prstGeom>
          <a:noFill/>
          <a:ln w="360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graphicFrame>
        <p:nvGraphicFramePr>
          <p:cNvPr id="15" name="Objek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0055221"/>
              </p:ext>
            </p:extLst>
          </p:nvPr>
        </p:nvGraphicFramePr>
        <p:xfrm>
          <a:off x="1806639" y="2488518"/>
          <a:ext cx="1840892" cy="7508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122" name="Formel" r:id="rId4" imgW="965160" imgH="393480" progId="Equation.3">
                  <p:embed/>
                </p:oleObj>
              </mc:Choice>
              <mc:Fallback>
                <p:oleObj name="Formel" r:id="rId4" imgW="9651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6639" y="2488518"/>
                        <a:ext cx="1840892" cy="7508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0217377"/>
              </p:ext>
            </p:extLst>
          </p:nvPr>
        </p:nvGraphicFramePr>
        <p:xfrm>
          <a:off x="4394295" y="2488530"/>
          <a:ext cx="1912938" cy="750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123" name="Formel" r:id="rId6" imgW="1002960" imgH="393480" progId="Equation.3">
                  <p:embed/>
                </p:oleObj>
              </mc:Choice>
              <mc:Fallback>
                <p:oleObj name="Formel" r:id="rId6" imgW="10029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4295" y="2488530"/>
                        <a:ext cx="1912938" cy="7508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k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073896"/>
              </p:ext>
            </p:extLst>
          </p:nvPr>
        </p:nvGraphicFramePr>
        <p:xfrm>
          <a:off x="1092259" y="6417608"/>
          <a:ext cx="2357454" cy="487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124" name="Formel" r:id="rId8" imgW="1104840" imgH="228600" progId="Equation.3">
                  <p:embed/>
                </p:oleObj>
              </mc:Choice>
              <mc:Fallback>
                <p:oleObj name="Formel" r:id="rId8" imgW="11048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2259" y="6417608"/>
                        <a:ext cx="2357454" cy="48774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3017686"/>
              </p:ext>
            </p:extLst>
          </p:nvPr>
        </p:nvGraphicFramePr>
        <p:xfrm>
          <a:off x="3949779" y="6417592"/>
          <a:ext cx="2682875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125" name="Formel" r:id="rId10" imgW="1257120" imgH="228600" progId="Equation.3">
                  <p:embed/>
                </p:oleObj>
              </mc:Choice>
              <mc:Fallback>
                <p:oleObj name="Formel" r:id="rId10" imgW="12571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9779" y="6417592"/>
                        <a:ext cx="2682875" cy="487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1210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 additive="repl"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 additive="repl"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7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3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1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r">
          <a:defRPr sz="800" baseline="0" dirty="0" err="1" smtClean="0">
            <a:solidFill>
              <a:srgbClr val="63645F"/>
            </a:solidFill>
            <a:latin typeface="Arial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Tecnamic_2018_MASTER.pptx" id="{F6071A18-54E0-48DA-96F5-B11DF3090229}" vid="{A10B7DFB-FDE6-44D5-BAB8-6055B115CA52}"/>
    </a:ext>
  </a:ext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964</TotalTime>
  <Words>1738</Words>
  <Application>Microsoft Office PowerPoint</Application>
  <PresentationFormat>Özel</PresentationFormat>
  <Paragraphs>476</Paragraphs>
  <Slides>84</Slides>
  <Notes>76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Katıştırılmış OLE Hizmet Programları</vt:lpstr>
      </vt:variant>
      <vt:variant>
        <vt:i4>4</vt:i4>
      </vt:variant>
      <vt:variant>
        <vt:lpstr>Slayt Başlıkları</vt:lpstr>
      </vt:variant>
      <vt:variant>
        <vt:i4>84</vt:i4>
      </vt:variant>
    </vt:vector>
  </HeadingPairs>
  <TitlesOfParts>
    <vt:vector size="89" baseType="lpstr">
      <vt:lpstr>Office-Design</vt:lpstr>
      <vt:lpstr>OpenOffice.org</vt:lpstr>
      <vt:lpstr>Formel</vt:lpstr>
      <vt:lpstr>Arbeitsblatt</vt:lpstr>
      <vt:lpstr>opendocument.CalcDocument.1</vt:lpstr>
      <vt:lpstr>Optİbelt - Genel Kaplİn Eğİtİmİ   </vt:lpstr>
      <vt:lpstr>İçindekiler</vt:lpstr>
      <vt:lpstr>PowerPoint Sunusu</vt:lpstr>
      <vt:lpstr>PowerPoint Sunusu</vt:lpstr>
      <vt:lpstr>PowerPoint Sunusu</vt:lpstr>
      <vt:lpstr>Kaplin Seçim Kriterleri</vt:lpstr>
      <vt:lpstr>Kaplin Seçim Kriterleri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Dişli Kaplin Hizalaması</vt:lpstr>
      <vt:lpstr>Dişli Kaplin Yağlama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DPC Schulung 2006</dc:title>
  <dc:creator>Holthoff Uwe</dc:creator>
  <cp:lastModifiedBy>Sedat</cp:lastModifiedBy>
  <cp:revision>361</cp:revision>
  <cp:lastPrinted>2012-12-11T14:50:50Z</cp:lastPrinted>
  <dcterms:created xsi:type="dcterms:W3CDTF">2006-02-20T13:32:07Z</dcterms:created>
  <dcterms:modified xsi:type="dcterms:W3CDTF">2021-08-23T13:17:28Z</dcterms:modified>
  <cp:contentStatus/>
</cp:coreProperties>
</file>